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8"/>
  </p:notesMasterIdLst>
  <p:handoutMasterIdLst>
    <p:handoutMasterId r:id="rId69"/>
  </p:handoutMasterIdLst>
  <p:sldIdLst>
    <p:sldId id="366" r:id="rId2"/>
    <p:sldId id="279" r:id="rId3"/>
    <p:sldId id="280" r:id="rId4"/>
    <p:sldId id="258" r:id="rId5"/>
    <p:sldId id="259" r:id="rId6"/>
    <p:sldId id="260" r:id="rId7"/>
    <p:sldId id="354" r:id="rId8"/>
    <p:sldId id="261" r:id="rId9"/>
    <p:sldId id="262" r:id="rId10"/>
    <p:sldId id="263" r:id="rId11"/>
    <p:sldId id="264" r:id="rId12"/>
    <p:sldId id="361" r:id="rId13"/>
    <p:sldId id="265" r:id="rId14"/>
    <p:sldId id="266" r:id="rId15"/>
    <p:sldId id="267" r:id="rId16"/>
    <p:sldId id="363" r:id="rId17"/>
    <p:sldId id="364" r:id="rId18"/>
    <p:sldId id="365" r:id="rId19"/>
    <p:sldId id="362" r:id="rId20"/>
    <p:sldId id="367" r:id="rId21"/>
    <p:sldId id="269" r:id="rId22"/>
    <p:sldId id="368" r:id="rId23"/>
    <p:sldId id="286" r:id="rId24"/>
    <p:sldId id="290" r:id="rId25"/>
    <p:sldId id="291" r:id="rId26"/>
    <p:sldId id="292" r:id="rId27"/>
    <p:sldId id="293" r:id="rId28"/>
    <p:sldId id="294" r:id="rId29"/>
    <p:sldId id="295" r:id="rId30"/>
    <p:sldId id="296" r:id="rId31"/>
    <p:sldId id="297" r:id="rId32"/>
    <p:sldId id="305" r:id="rId33"/>
    <p:sldId id="306" r:id="rId34"/>
    <p:sldId id="307" r:id="rId35"/>
    <p:sldId id="308" r:id="rId36"/>
    <p:sldId id="309" r:id="rId37"/>
    <p:sldId id="310" r:id="rId38"/>
    <p:sldId id="311" r:id="rId39"/>
    <p:sldId id="312" r:id="rId40"/>
    <p:sldId id="314" r:id="rId41"/>
    <p:sldId id="315" r:id="rId42"/>
    <p:sldId id="316" r:id="rId43"/>
    <p:sldId id="317" r:id="rId44"/>
    <p:sldId id="318" r:id="rId45"/>
    <p:sldId id="319" r:id="rId46"/>
    <p:sldId id="320" r:id="rId47"/>
    <p:sldId id="329" r:id="rId48"/>
    <p:sldId id="330" r:id="rId49"/>
    <p:sldId id="331" r:id="rId50"/>
    <p:sldId id="350" r:id="rId51"/>
    <p:sldId id="335" r:id="rId52"/>
    <p:sldId id="336" r:id="rId53"/>
    <p:sldId id="337" r:id="rId54"/>
    <p:sldId id="338" r:id="rId55"/>
    <p:sldId id="369" r:id="rId56"/>
    <p:sldId id="339" r:id="rId57"/>
    <p:sldId id="357" r:id="rId58"/>
    <p:sldId id="358" r:id="rId59"/>
    <p:sldId id="359" r:id="rId60"/>
    <p:sldId id="360" r:id="rId61"/>
    <p:sldId id="340" r:id="rId62"/>
    <p:sldId id="370" r:id="rId63"/>
    <p:sldId id="334" r:id="rId64"/>
    <p:sldId id="333" r:id="rId65"/>
    <p:sldId id="332" r:id="rId66"/>
    <p:sldId id="371" r:id="rId67"/>
  </p:sldIdLst>
  <p:sldSz cx="9144000" cy="5143500" type="screen16x9"/>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785"/>
    <a:srgbClr val="003960"/>
    <a:srgbClr val="BCCA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85956" autoAdjust="0"/>
  </p:normalViewPr>
  <p:slideViewPr>
    <p:cSldViewPr>
      <p:cViewPr varScale="1">
        <p:scale>
          <a:sx n="82" d="100"/>
          <a:sy n="82" d="100"/>
        </p:scale>
        <p:origin x="1056" y="84"/>
      </p:cViewPr>
      <p:guideLst>
        <p:guide orient="horz" pos="1620"/>
        <p:guide pos="2880"/>
      </p:guideLst>
    </p:cSldViewPr>
  </p:slideViewPr>
  <p:outlineViewPr>
    <p:cViewPr>
      <p:scale>
        <a:sx n="33" d="100"/>
        <a:sy n="33" d="100"/>
      </p:scale>
      <p:origin x="0" y="37114"/>
    </p:cViewPr>
    <p:sldLst>
      <p:sld r:id="rId1" collapse="1"/>
    </p:sldLst>
  </p:outlineViewPr>
  <p:notesTextViewPr>
    <p:cViewPr>
      <p:scale>
        <a:sx n="100" d="100"/>
        <a:sy n="100" d="100"/>
      </p:scale>
      <p:origin x="0" y="0"/>
    </p:cViewPr>
  </p:notesTextViewPr>
  <p:sorterViewPr>
    <p:cViewPr>
      <p:scale>
        <a:sx n="190" d="100"/>
        <a:sy n="190" d="100"/>
      </p:scale>
      <p:origin x="0" y="4548"/>
    </p:cViewPr>
  </p:sorterViewPr>
  <p:notesViewPr>
    <p:cSldViewPr>
      <p:cViewPr varScale="1">
        <p:scale>
          <a:sx n="66" d="100"/>
          <a:sy n="66" d="100"/>
        </p:scale>
        <p:origin x="-3125"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8FBC04-3163-4A36-A1EB-2A33F2C10300}"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333263F8-BD80-45F4-BEAE-03732E52B0EB}">
      <dgm:prSet/>
      <dgm:spPr/>
      <dgm:t>
        <a:bodyPr/>
        <a:lstStyle/>
        <a:p>
          <a:pPr>
            <a:defRPr cap="all"/>
          </a:pPr>
          <a:r>
            <a:rPr lang="en-US" dirty="0"/>
            <a:t>Planning</a:t>
          </a:r>
        </a:p>
      </dgm:t>
    </dgm:pt>
    <dgm:pt modelId="{CE66F95A-59C5-468D-AFF0-271D6C96562B}" type="parTrans" cxnId="{492B4C69-53A5-4C0F-A5DE-9D91F4EE6A8A}">
      <dgm:prSet/>
      <dgm:spPr/>
      <dgm:t>
        <a:bodyPr/>
        <a:lstStyle/>
        <a:p>
          <a:endParaRPr lang="en-US"/>
        </a:p>
      </dgm:t>
    </dgm:pt>
    <dgm:pt modelId="{30D4B7CE-F1BA-41F5-B277-FB6A7AA71358}" type="sibTrans" cxnId="{492B4C69-53A5-4C0F-A5DE-9D91F4EE6A8A}">
      <dgm:prSet/>
      <dgm:spPr/>
      <dgm:t>
        <a:bodyPr/>
        <a:lstStyle/>
        <a:p>
          <a:endParaRPr lang="en-US"/>
        </a:p>
      </dgm:t>
    </dgm:pt>
    <dgm:pt modelId="{1A5F34C5-5ED0-4873-ADC3-9FE79F724EB6}">
      <dgm:prSet/>
      <dgm:spPr/>
      <dgm:t>
        <a:bodyPr/>
        <a:lstStyle/>
        <a:p>
          <a:pPr>
            <a:defRPr cap="all"/>
          </a:pPr>
          <a:r>
            <a:rPr lang="en-US" dirty="0"/>
            <a:t>Inspecting</a:t>
          </a:r>
        </a:p>
      </dgm:t>
    </dgm:pt>
    <dgm:pt modelId="{301A013B-9BA3-4FE6-954A-F1617C63D1CE}" type="parTrans" cxnId="{6B648514-6163-4230-BB10-8FB8837982B9}">
      <dgm:prSet/>
      <dgm:spPr/>
      <dgm:t>
        <a:bodyPr/>
        <a:lstStyle/>
        <a:p>
          <a:endParaRPr lang="en-US"/>
        </a:p>
      </dgm:t>
    </dgm:pt>
    <dgm:pt modelId="{960C2F5A-FE7C-4F5A-816A-9F03FCBF7B2F}" type="sibTrans" cxnId="{6B648514-6163-4230-BB10-8FB8837982B9}">
      <dgm:prSet/>
      <dgm:spPr/>
      <dgm:t>
        <a:bodyPr/>
        <a:lstStyle/>
        <a:p>
          <a:endParaRPr lang="en-US"/>
        </a:p>
      </dgm:t>
    </dgm:pt>
    <dgm:pt modelId="{AB2BA90C-0295-4D12-A98B-F080C74BE355}">
      <dgm:prSet/>
      <dgm:spPr/>
      <dgm:t>
        <a:bodyPr/>
        <a:lstStyle/>
        <a:p>
          <a:pPr>
            <a:defRPr cap="all"/>
          </a:pPr>
          <a:r>
            <a:rPr lang="en-US" dirty="0"/>
            <a:t>Recommending and Follow up</a:t>
          </a:r>
        </a:p>
      </dgm:t>
    </dgm:pt>
    <dgm:pt modelId="{B5916B40-959A-4D89-8EA0-2A7BDBD22A0E}" type="parTrans" cxnId="{D3590D9B-CAA7-45D7-BD2F-EDCA68236E54}">
      <dgm:prSet/>
      <dgm:spPr/>
      <dgm:t>
        <a:bodyPr/>
        <a:lstStyle/>
        <a:p>
          <a:endParaRPr lang="en-US"/>
        </a:p>
      </dgm:t>
    </dgm:pt>
    <dgm:pt modelId="{00DC57E8-FD39-41A3-9281-B39636CA5E34}" type="sibTrans" cxnId="{D3590D9B-CAA7-45D7-BD2F-EDCA68236E54}">
      <dgm:prSet/>
      <dgm:spPr/>
      <dgm:t>
        <a:bodyPr/>
        <a:lstStyle/>
        <a:p>
          <a:endParaRPr lang="en-US"/>
        </a:p>
      </dgm:t>
    </dgm:pt>
    <dgm:pt modelId="{069FBD0D-2826-4193-A464-B9346D50307A}" type="pres">
      <dgm:prSet presAssocID="{6A8FBC04-3163-4A36-A1EB-2A33F2C10300}" presName="root" presStyleCnt="0">
        <dgm:presLayoutVars>
          <dgm:dir/>
          <dgm:resizeHandles val="exact"/>
        </dgm:presLayoutVars>
      </dgm:prSet>
      <dgm:spPr/>
    </dgm:pt>
    <dgm:pt modelId="{F113B90F-7987-4386-A416-0F7689C193D4}" type="pres">
      <dgm:prSet presAssocID="{333263F8-BD80-45F4-BEAE-03732E52B0EB}" presName="compNode" presStyleCnt="0"/>
      <dgm:spPr/>
    </dgm:pt>
    <dgm:pt modelId="{6363D685-F6E9-471C-A189-33E4669B7EAC}" type="pres">
      <dgm:prSet presAssocID="{333263F8-BD80-45F4-BEAE-03732E52B0EB}" presName="iconBgRect" presStyleLbl="bgShp" presStyleIdx="0" presStyleCnt="3"/>
      <dgm:spPr/>
    </dgm:pt>
    <dgm:pt modelId="{D9C623F0-C6AB-45FC-BB75-728121609BBA}" type="pres">
      <dgm:prSet presAssocID="{333263F8-BD80-45F4-BEAE-03732E52B0E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F38BCD7D-9B0C-443E-A3C5-E26B432B0281}" type="pres">
      <dgm:prSet presAssocID="{333263F8-BD80-45F4-BEAE-03732E52B0EB}" presName="spaceRect" presStyleCnt="0"/>
      <dgm:spPr/>
    </dgm:pt>
    <dgm:pt modelId="{A153A5AD-ADEA-4297-AAE5-12C19C5D2C5E}" type="pres">
      <dgm:prSet presAssocID="{333263F8-BD80-45F4-BEAE-03732E52B0EB}" presName="textRect" presStyleLbl="revTx" presStyleIdx="0" presStyleCnt="3">
        <dgm:presLayoutVars>
          <dgm:chMax val="1"/>
          <dgm:chPref val="1"/>
        </dgm:presLayoutVars>
      </dgm:prSet>
      <dgm:spPr/>
    </dgm:pt>
    <dgm:pt modelId="{D77AF8B0-5A1B-4602-A13E-DDAB056D9653}" type="pres">
      <dgm:prSet presAssocID="{30D4B7CE-F1BA-41F5-B277-FB6A7AA71358}" presName="sibTrans" presStyleCnt="0"/>
      <dgm:spPr/>
    </dgm:pt>
    <dgm:pt modelId="{2B008500-A328-4396-B016-8EB444CADEBC}" type="pres">
      <dgm:prSet presAssocID="{1A5F34C5-5ED0-4873-ADC3-9FE79F724EB6}" presName="compNode" presStyleCnt="0"/>
      <dgm:spPr/>
    </dgm:pt>
    <dgm:pt modelId="{DA658175-24DD-41AA-9659-FBD92063EEB3}" type="pres">
      <dgm:prSet presAssocID="{1A5F34C5-5ED0-4873-ADC3-9FE79F724EB6}" presName="iconBgRect" presStyleLbl="bgShp" presStyleIdx="1" presStyleCnt="3"/>
      <dgm:spPr/>
    </dgm:pt>
    <dgm:pt modelId="{D4EB9487-35E6-4A89-85A5-4CC060026BE0}" type="pres">
      <dgm:prSet presAssocID="{1A5F34C5-5ED0-4873-ADC3-9FE79F724EB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760EC5D4-0845-445D-9AE7-9907463A0A90}" type="pres">
      <dgm:prSet presAssocID="{1A5F34C5-5ED0-4873-ADC3-9FE79F724EB6}" presName="spaceRect" presStyleCnt="0"/>
      <dgm:spPr/>
    </dgm:pt>
    <dgm:pt modelId="{5088F2AF-162D-4D9E-B72D-EFDA97CB8D06}" type="pres">
      <dgm:prSet presAssocID="{1A5F34C5-5ED0-4873-ADC3-9FE79F724EB6}" presName="textRect" presStyleLbl="revTx" presStyleIdx="1" presStyleCnt="3">
        <dgm:presLayoutVars>
          <dgm:chMax val="1"/>
          <dgm:chPref val="1"/>
        </dgm:presLayoutVars>
      </dgm:prSet>
      <dgm:spPr/>
    </dgm:pt>
    <dgm:pt modelId="{EC095E61-A183-4DE4-80BD-77E75AB9087C}" type="pres">
      <dgm:prSet presAssocID="{960C2F5A-FE7C-4F5A-816A-9F03FCBF7B2F}" presName="sibTrans" presStyleCnt="0"/>
      <dgm:spPr/>
    </dgm:pt>
    <dgm:pt modelId="{37E3C91F-B49E-4D30-AE09-8D9A66DB96ED}" type="pres">
      <dgm:prSet presAssocID="{AB2BA90C-0295-4D12-A98B-F080C74BE355}" presName="compNode" presStyleCnt="0"/>
      <dgm:spPr/>
    </dgm:pt>
    <dgm:pt modelId="{81AB6FF3-595A-4EBA-AB32-90ED420A6625}" type="pres">
      <dgm:prSet presAssocID="{AB2BA90C-0295-4D12-A98B-F080C74BE355}" presName="iconBgRect" presStyleLbl="bgShp" presStyleIdx="2" presStyleCnt="3"/>
      <dgm:spPr/>
    </dgm:pt>
    <dgm:pt modelId="{2F4B6763-E36A-453D-B34A-2E6680530B2A}" type="pres">
      <dgm:prSet presAssocID="{AB2BA90C-0295-4D12-A98B-F080C74BE35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8A27917C-94B6-4375-9076-3782F7104026}" type="pres">
      <dgm:prSet presAssocID="{AB2BA90C-0295-4D12-A98B-F080C74BE355}" presName="spaceRect" presStyleCnt="0"/>
      <dgm:spPr/>
    </dgm:pt>
    <dgm:pt modelId="{C9D672A7-42CA-4F96-8880-5C0D8247F82F}" type="pres">
      <dgm:prSet presAssocID="{AB2BA90C-0295-4D12-A98B-F080C74BE355}" presName="textRect" presStyleLbl="revTx" presStyleIdx="2" presStyleCnt="3">
        <dgm:presLayoutVars>
          <dgm:chMax val="1"/>
          <dgm:chPref val="1"/>
        </dgm:presLayoutVars>
      </dgm:prSet>
      <dgm:spPr/>
    </dgm:pt>
  </dgm:ptLst>
  <dgm:cxnLst>
    <dgm:cxn modelId="{6B648514-6163-4230-BB10-8FB8837982B9}" srcId="{6A8FBC04-3163-4A36-A1EB-2A33F2C10300}" destId="{1A5F34C5-5ED0-4873-ADC3-9FE79F724EB6}" srcOrd="1" destOrd="0" parTransId="{301A013B-9BA3-4FE6-954A-F1617C63D1CE}" sibTransId="{960C2F5A-FE7C-4F5A-816A-9F03FCBF7B2F}"/>
    <dgm:cxn modelId="{70EE9138-6E20-421D-A08A-7ABA6EABE901}" type="presOf" srcId="{1A5F34C5-5ED0-4873-ADC3-9FE79F724EB6}" destId="{5088F2AF-162D-4D9E-B72D-EFDA97CB8D06}" srcOrd="0" destOrd="0" presId="urn:microsoft.com/office/officeart/2018/5/layout/IconCircleLabelList"/>
    <dgm:cxn modelId="{E3009063-83B2-4E4A-B451-A331FAC96C40}" type="presOf" srcId="{333263F8-BD80-45F4-BEAE-03732E52B0EB}" destId="{A153A5AD-ADEA-4297-AAE5-12C19C5D2C5E}" srcOrd="0" destOrd="0" presId="urn:microsoft.com/office/officeart/2018/5/layout/IconCircleLabelList"/>
    <dgm:cxn modelId="{492B4C69-53A5-4C0F-A5DE-9D91F4EE6A8A}" srcId="{6A8FBC04-3163-4A36-A1EB-2A33F2C10300}" destId="{333263F8-BD80-45F4-BEAE-03732E52B0EB}" srcOrd="0" destOrd="0" parTransId="{CE66F95A-59C5-468D-AFF0-271D6C96562B}" sibTransId="{30D4B7CE-F1BA-41F5-B277-FB6A7AA71358}"/>
    <dgm:cxn modelId="{7D568E53-49CA-4CB3-B91A-D4E0AA6F8A02}" type="presOf" srcId="{6A8FBC04-3163-4A36-A1EB-2A33F2C10300}" destId="{069FBD0D-2826-4193-A464-B9346D50307A}" srcOrd="0" destOrd="0" presId="urn:microsoft.com/office/officeart/2018/5/layout/IconCircleLabelList"/>
    <dgm:cxn modelId="{D3590D9B-CAA7-45D7-BD2F-EDCA68236E54}" srcId="{6A8FBC04-3163-4A36-A1EB-2A33F2C10300}" destId="{AB2BA90C-0295-4D12-A98B-F080C74BE355}" srcOrd="2" destOrd="0" parTransId="{B5916B40-959A-4D89-8EA0-2A7BDBD22A0E}" sibTransId="{00DC57E8-FD39-41A3-9281-B39636CA5E34}"/>
    <dgm:cxn modelId="{238188BA-8A11-4799-AA99-0D2636AF26AB}" type="presOf" srcId="{AB2BA90C-0295-4D12-A98B-F080C74BE355}" destId="{C9D672A7-42CA-4F96-8880-5C0D8247F82F}" srcOrd="0" destOrd="0" presId="urn:microsoft.com/office/officeart/2018/5/layout/IconCircleLabelList"/>
    <dgm:cxn modelId="{5DEFF875-3807-448F-9DB2-E9CB5E7FE1C4}" type="presParOf" srcId="{069FBD0D-2826-4193-A464-B9346D50307A}" destId="{F113B90F-7987-4386-A416-0F7689C193D4}" srcOrd="0" destOrd="0" presId="urn:microsoft.com/office/officeart/2018/5/layout/IconCircleLabelList"/>
    <dgm:cxn modelId="{CEC70D22-699F-4B03-974C-ED3B09DD84AC}" type="presParOf" srcId="{F113B90F-7987-4386-A416-0F7689C193D4}" destId="{6363D685-F6E9-471C-A189-33E4669B7EAC}" srcOrd="0" destOrd="0" presId="urn:microsoft.com/office/officeart/2018/5/layout/IconCircleLabelList"/>
    <dgm:cxn modelId="{D17B8DF1-8B80-4BEB-982F-B281E646CDA9}" type="presParOf" srcId="{F113B90F-7987-4386-A416-0F7689C193D4}" destId="{D9C623F0-C6AB-45FC-BB75-728121609BBA}" srcOrd="1" destOrd="0" presId="urn:microsoft.com/office/officeart/2018/5/layout/IconCircleLabelList"/>
    <dgm:cxn modelId="{0508EE29-3DD1-4125-B776-D9FA9A95935D}" type="presParOf" srcId="{F113B90F-7987-4386-A416-0F7689C193D4}" destId="{F38BCD7D-9B0C-443E-A3C5-E26B432B0281}" srcOrd="2" destOrd="0" presId="urn:microsoft.com/office/officeart/2018/5/layout/IconCircleLabelList"/>
    <dgm:cxn modelId="{4C784391-23D0-47A4-9E42-3C151F2E4543}" type="presParOf" srcId="{F113B90F-7987-4386-A416-0F7689C193D4}" destId="{A153A5AD-ADEA-4297-AAE5-12C19C5D2C5E}" srcOrd="3" destOrd="0" presId="urn:microsoft.com/office/officeart/2018/5/layout/IconCircleLabelList"/>
    <dgm:cxn modelId="{A6CE2BEC-B667-481D-9ADE-05206C43EDE8}" type="presParOf" srcId="{069FBD0D-2826-4193-A464-B9346D50307A}" destId="{D77AF8B0-5A1B-4602-A13E-DDAB056D9653}" srcOrd="1" destOrd="0" presId="urn:microsoft.com/office/officeart/2018/5/layout/IconCircleLabelList"/>
    <dgm:cxn modelId="{196FE52E-9129-43C5-902D-FA631EA39C93}" type="presParOf" srcId="{069FBD0D-2826-4193-A464-B9346D50307A}" destId="{2B008500-A328-4396-B016-8EB444CADEBC}" srcOrd="2" destOrd="0" presId="urn:microsoft.com/office/officeart/2018/5/layout/IconCircleLabelList"/>
    <dgm:cxn modelId="{3F1B48BB-A7CF-4FF8-9B4C-FBF00871B22E}" type="presParOf" srcId="{2B008500-A328-4396-B016-8EB444CADEBC}" destId="{DA658175-24DD-41AA-9659-FBD92063EEB3}" srcOrd="0" destOrd="0" presId="urn:microsoft.com/office/officeart/2018/5/layout/IconCircleLabelList"/>
    <dgm:cxn modelId="{4D704285-FC3F-45D5-A11C-BE298869BCCC}" type="presParOf" srcId="{2B008500-A328-4396-B016-8EB444CADEBC}" destId="{D4EB9487-35E6-4A89-85A5-4CC060026BE0}" srcOrd="1" destOrd="0" presId="urn:microsoft.com/office/officeart/2018/5/layout/IconCircleLabelList"/>
    <dgm:cxn modelId="{098CAEA0-D81A-43A0-89A8-73CC02A5AC9F}" type="presParOf" srcId="{2B008500-A328-4396-B016-8EB444CADEBC}" destId="{760EC5D4-0845-445D-9AE7-9907463A0A90}" srcOrd="2" destOrd="0" presId="urn:microsoft.com/office/officeart/2018/5/layout/IconCircleLabelList"/>
    <dgm:cxn modelId="{856A0577-085E-4874-A5A8-C881F5BB620B}" type="presParOf" srcId="{2B008500-A328-4396-B016-8EB444CADEBC}" destId="{5088F2AF-162D-4D9E-B72D-EFDA97CB8D06}" srcOrd="3" destOrd="0" presId="urn:microsoft.com/office/officeart/2018/5/layout/IconCircleLabelList"/>
    <dgm:cxn modelId="{BE3E062F-6005-4298-8E40-5D3F8BDDBFE9}" type="presParOf" srcId="{069FBD0D-2826-4193-A464-B9346D50307A}" destId="{EC095E61-A183-4DE4-80BD-77E75AB9087C}" srcOrd="3" destOrd="0" presId="urn:microsoft.com/office/officeart/2018/5/layout/IconCircleLabelList"/>
    <dgm:cxn modelId="{34DAAD31-AA30-4DFB-9DBA-0D97D107113B}" type="presParOf" srcId="{069FBD0D-2826-4193-A464-B9346D50307A}" destId="{37E3C91F-B49E-4D30-AE09-8D9A66DB96ED}" srcOrd="4" destOrd="0" presId="urn:microsoft.com/office/officeart/2018/5/layout/IconCircleLabelList"/>
    <dgm:cxn modelId="{592C6FEF-3CC3-4366-99E3-17DC7B934546}" type="presParOf" srcId="{37E3C91F-B49E-4D30-AE09-8D9A66DB96ED}" destId="{81AB6FF3-595A-4EBA-AB32-90ED420A6625}" srcOrd="0" destOrd="0" presId="urn:microsoft.com/office/officeart/2018/5/layout/IconCircleLabelList"/>
    <dgm:cxn modelId="{0AC7CD09-F80B-4E57-A6ED-E3384447EA5D}" type="presParOf" srcId="{37E3C91F-B49E-4D30-AE09-8D9A66DB96ED}" destId="{2F4B6763-E36A-453D-B34A-2E6680530B2A}" srcOrd="1" destOrd="0" presId="urn:microsoft.com/office/officeart/2018/5/layout/IconCircleLabelList"/>
    <dgm:cxn modelId="{5CDF227B-9F3F-4F85-977C-8DC0895AE899}" type="presParOf" srcId="{37E3C91F-B49E-4D30-AE09-8D9A66DB96ED}" destId="{8A27917C-94B6-4375-9076-3782F7104026}" srcOrd="2" destOrd="0" presId="urn:microsoft.com/office/officeart/2018/5/layout/IconCircleLabelList"/>
    <dgm:cxn modelId="{6980C787-9948-4254-A1EB-9D04975E2C2B}" type="presParOf" srcId="{37E3C91F-B49E-4D30-AE09-8D9A66DB96ED}" destId="{C9D672A7-42CA-4F96-8880-5C0D8247F82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0E8AE8-50BD-4350-9805-72EB2D55E7F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3783F6F-7EA6-4F13-A198-238F4812F380}">
      <dgm:prSet/>
      <dgm:spPr/>
      <dgm:t>
        <a:bodyPr/>
        <a:lstStyle/>
        <a:p>
          <a:r>
            <a:rPr lang="en-US" dirty="0"/>
            <a:t>Any existing or potential condition in the workplace which, by itself, or by interacting with another variable, can result in deaths, injuries, property damage, and other losses</a:t>
          </a:r>
        </a:p>
      </dgm:t>
    </dgm:pt>
    <dgm:pt modelId="{DD2BF931-17F8-4629-A6DC-BEAF5179F44A}" type="parTrans" cxnId="{396ADC14-F122-4EF7-A97C-59067A2B2969}">
      <dgm:prSet/>
      <dgm:spPr/>
      <dgm:t>
        <a:bodyPr/>
        <a:lstStyle/>
        <a:p>
          <a:endParaRPr lang="en-US"/>
        </a:p>
      </dgm:t>
    </dgm:pt>
    <dgm:pt modelId="{30F7A7B4-09E4-4C7D-AF6A-5867472FB429}" type="sibTrans" cxnId="{396ADC14-F122-4EF7-A97C-59067A2B2969}">
      <dgm:prSet/>
      <dgm:spPr/>
      <dgm:t>
        <a:bodyPr/>
        <a:lstStyle/>
        <a:p>
          <a:endParaRPr lang="en-US"/>
        </a:p>
      </dgm:t>
    </dgm:pt>
    <dgm:pt modelId="{2186E174-32F7-4F95-A952-61AA63DA5023}">
      <dgm:prSet/>
      <dgm:spPr/>
      <dgm:t>
        <a:bodyPr/>
        <a:lstStyle/>
        <a:p>
          <a:r>
            <a:rPr lang="en-US" i="1" dirty="0"/>
            <a:t>Firenze 1978</a:t>
          </a:r>
          <a:endParaRPr lang="en-US" dirty="0"/>
        </a:p>
      </dgm:t>
    </dgm:pt>
    <dgm:pt modelId="{1B599B01-A047-44AC-A06D-97F5D86E2212}" type="parTrans" cxnId="{769F7E05-A058-48D8-A080-6ACC8C7664AE}">
      <dgm:prSet/>
      <dgm:spPr/>
      <dgm:t>
        <a:bodyPr/>
        <a:lstStyle/>
        <a:p>
          <a:endParaRPr lang="en-US"/>
        </a:p>
      </dgm:t>
    </dgm:pt>
    <dgm:pt modelId="{D3613096-30D2-4E20-95DE-831D233735A9}" type="sibTrans" cxnId="{769F7E05-A058-48D8-A080-6ACC8C7664AE}">
      <dgm:prSet/>
      <dgm:spPr/>
      <dgm:t>
        <a:bodyPr/>
        <a:lstStyle/>
        <a:p>
          <a:endParaRPr lang="en-US"/>
        </a:p>
      </dgm:t>
    </dgm:pt>
    <dgm:pt modelId="{9E06779E-15FC-441F-B793-DD2FE27893F5}" type="pres">
      <dgm:prSet presAssocID="{550E8AE8-50BD-4350-9805-72EB2D55E7FB}" presName="root" presStyleCnt="0">
        <dgm:presLayoutVars>
          <dgm:dir/>
          <dgm:resizeHandles val="exact"/>
        </dgm:presLayoutVars>
      </dgm:prSet>
      <dgm:spPr/>
    </dgm:pt>
    <dgm:pt modelId="{63A31789-0B87-492E-AE8B-6473FA70D2CB}" type="pres">
      <dgm:prSet presAssocID="{13783F6F-7EA6-4F13-A198-238F4812F380}" presName="compNode" presStyleCnt="0"/>
      <dgm:spPr/>
    </dgm:pt>
    <dgm:pt modelId="{E8FA7E80-18D8-4E77-8B91-F4D4031360F5}" type="pres">
      <dgm:prSet presAssocID="{13783F6F-7EA6-4F13-A198-238F4812F380}" presName="bgRect" presStyleLbl="bgShp" presStyleIdx="0" presStyleCnt="2"/>
      <dgm:spPr/>
    </dgm:pt>
    <dgm:pt modelId="{941E23E3-FE75-46EB-BDBA-FAACB49DE945}" type="pres">
      <dgm:prSet presAssocID="{13783F6F-7EA6-4F13-A198-238F4812F38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nger"/>
        </a:ext>
      </dgm:extLst>
    </dgm:pt>
    <dgm:pt modelId="{9F7A3659-8840-482E-80B2-9ED41F4AA22E}" type="pres">
      <dgm:prSet presAssocID="{13783F6F-7EA6-4F13-A198-238F4812F380}" presName="spaceRect" presStyleCnt="0"/>
      <dgm:spPr/>
    </dgm:pt>
    <dgm:pt modelId="{D4F2832D-C594-42A1-AE54-B78A0D602AED}" type="pres">
      <dgm:prSet presAssocID="{13783F6F-7EA6-4F13-A198-238F4812F380}" presName="parTx" presStyleLbl="revTx" presStyleIdx="0" presStyleCnt="2">
        <dgm:presLayoutVars>
          <dgm:chMax val="0"/>
          <dgm:chPref val="0"/>
        </dgm:presLayoutVars>
      </dgm:prSet>
      <dgm:spPr/>
    </dgm:pt>
    <dgm:pt modelId="{F96F2D4A-10AE-4F07-BC55-0D63F3690628}" type="pres">
      <dgm:prSet presAssocID="{30F7A7B4-09E4-4C7D-AF6A-5867472FB429}" presName="sibTrans" presStyleCnt="0"/>
      <dgm:spPr/>
    </dgm:pt>
    <dgm:pt modelId="{E00E39BA-237B-4BC4-A2B8-AC1805340D6F}" type="pres">
      <dgm:prSet presAssocID="{2186E174-32F7-4F95-A952-61AA63DA5023}" presName="compNode" presStyleCnt="0"/>
      <dgm:spPr/>
    </dgm:pt>
    <dgm:pt modelId="{4A87804C-E00D-4497-BA50-5C8759F1F595}" type="pres">
      <dgm:prSet presAssocID="{2186E174-32F7-4F95-A952-61AA63DA5023}" presName="bgRect" presStyleLbl="bgShp" presStyleIdx="1" presStyleCnt="2"/>
      <dgm:spPr/>
    </dgm:pt>
    <dgm:pt modelId="{86A555F9-F63E-424E-ADF4-CDC27FBE929F}" type="pres">
      <dgm:prSet presAssocID="{2186E174-32F7-4F95-A952-61AA63DA502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e"/>
        </a:ext>
      </dgm:extLst>
    </dgm:pt>
    <dgm:pt modelId="{8E155A2F-B284-4138-AAEA-6108415C4215}" type="pres">
      <dgm:prSet presAssocID="{2186E174-32F7-4F95-A952-61AA63DA5023}" presName="spaceRect" presStyleCnt="0"/>
      <dgm:spPr/>
    </dgm:pt>
    <dgm:pt modelId="{055EAA34-2641-4D2E-81AE-1DB15AC2020F}" type="pres">
      <dgm:prSet presAssocID="{2186E174-32F7-4F95-A952-61AA63DA5023}" presName="parTx" presStyleLbl="revTx" presStyleIdx="1" presStyleCnt="2">
        <dgm:presLayoutVars>
          <dgm:chMax val="0"/>
          <dgm:chPref val="0"/>
        </dgm:presLayoutVars>
      </dgm:prSet>
      <dgm:spPr/>
    </dgm:pt>
  </dgm:ptLst>
  <dgm:cxnLst>
    <dgm:cxn modelId="{769F7E05-A058-48D8-A080-6ACC8C7664AE}" srcId="{550E8AE8-50BD-4350-9805-72EB2D55E7FB}" destId="{2186E174-32F7-4F95-A952-61AA63DA5023}" srcOrd="1" destOrd="0" parTransId="{1B599B01-A047-44AC-A06D-97F5D86E2212}" sibTransId="{D3613096-30D2-4E20-95DE-831D233735A9}"/>
    <dgm:cxn modelId="{396ADC14-F122-4EF7-A97C-59067A2B2969}" srcId="{550E8AE8-50BD-4350-9805-72EB2D55E7FB}" destId="{13783F6F-7EA6-4F13-A198-238F4812F380}" srcOrd="0" destOrd="0" parTransId="{DD2BF931-17F8-4629-A6DC-BEAF5179F44A}" sibTransId="{30F7A7B4-09E4-4C7D-AF6A-5867472FB429}"/>
    <dgm:cxn modelId="{C765CD69-FABB-44EF-9A22-2EAAC6BBD984}" type="presOf" srcId="{2186E174-32F7-4F95-A952-61AA63DA5023}" destId="{055EAA34-2641-4D2E-81AE-1DB15AC2020F}" srcOrd="0" destOrd="0" presId="urn:microsoft.com/office/officeart/2018/2/layout/IconVerticalSolidList"/>
    <dgm:cxn modelId="{A18A9A4D-8FA0-49C8-B242-7E7631122ED9}" type="presOf" srcId="{13783F6F-7EA6-4F13-A198-238F4812F380}" destId="{D4F2832D-C594-42A1-AE54-B78A0D602AED}" srcOrd="0" destOrd="0" presId="urn:microsoft.com/office/officeart/2018/2/layout/IconVerticalSolidList"/>
    <dgm:cxn modelId="{D341508E-7AB7-437B-9170-80968C7AB23B}" type="presOf" srcId="{550E8AE8-50BD-4350-9805-72EB2D55E7FB}" destId="{9E06779E-15FC-441F-B793-DD2FE27893F5}" srcOrd="0" destOrd="0" presId="urn:microsoft.com/office/officeart/2018/2/layout/IconVerticalSolidList"/>
    <dgm:cxn modelId="{5AE2A75A-FBDE-457E-9773-5122F40796C3}" type="presParOf" srcId="{9E06779E-15FC-441F-B793-DD2FE27893F5}" destId="{63A31789-0B87-492E-AE8B-6473FA70D2CB}" srcOrd="0" destOrd="0" presId="urn:microsoft.com/office/officeart/2018/2/layout/IconVerticalSolidList"/>
    <dgm:cxn modelId="{0EBF2332-D9B2-4CBF-9C59-61510D7615F4}" type="presParOf" srcId="{63A31789-0B87-492E-AE8B-6473FA70D2CB}" destId="{E8FA7E80-18D8-4E77-8B91-F4D4031360F5}" srcOrd="0" destOrd="0" presId="urn:microsoft.com/office/officeart/2018/2/layout/IconVerticalSolidList"/>
    <dgm:cxn modelId="{F8DB0A0E-46CD-4368-B0F2-D6B19A3E0FFA}" type="presParOf" srcId="{63A31789-0B87-492E-AE8B-6473FA70D2CB}" destId="{941E23E3-FE75-46EB-BDBA-FAACB49DE945}" srcOrd="1" destOrd="0" presId="urn:microsoft.com/office/officeart/2018/2/layout/IconVerticalSolidList"/>
    <dgm:cxn modelId="{95E3B39C-9609-429C-8EF6-B6F812A0BED1}" type="presParOf" srcId="{63A31789-0B87-492E-AE8B-6473FA70D2CB}" destId="{9F7A3659-8840-482E-80B2-9ED41F4AA22E}" srcOrd="2" destOrd="0" presId="urn:microsoft.com/office/officeart/2018/2/layout/IconVerticalSolidList"/>
    <dgm:cxn modelId="{A30A740A-EC07-4D64-962B-4F31C7374027}" type="presParOf" srcId="{63A31789-0B87-492E-AE8B-6473FA70D2CB}" destId="{D4F2832D-C594-42A1-AE54-B78A0D602AED}" srcOrd="3" destOrd="0" presId="urn:microsoft.com/office/officeart/2018/2/layout/IconVerticalSolidList"/>
    <dgm:cxn modelId="{6655375C-C296-4350-82F5-0D98765B2702}" type="presParOf" srcId="{9E06779E-15FC-441F-B793-DD2FE27893F5}" destId="{F96F2D4A-10AE-4F07-BC55-0D63F3690628}" srcOrd="1" destOrd="0" presId="urn:microsoft.com/office/officeart/2018/2/layout/IconVerticalSolidList"/>
    <dgm:cxn modelId="{2B0E3AC2-1C80-4593-8A23-06BA715673E0}" type="presParOf" srcId="{9E06779E-15FC-441F-B793-DD2FE27893F5}" destId="{E00E39BA-237B-4BC4-A2B8-AC1805340D6F}" srcOrd="2" destOrd="0" presId="urn:microsoft.com/office/officeart/2018/2/layout/IconVerticalSolidList"/>
    <dgm:cxn modelId="{22E04C23-2DA0-45F3-9E73-FE42BD51231B}" type="presParOf" srcId="{E00E39BA-237B-4BC4-A2B8-AC1805340D6F}" destId="{4A87804C-E00D-4497-BA50-5C8759F1F595}" srcOrd="0" destOrd="0" presId="urn:microsoft.com/office/officeart/2018/2/layout/IconVerticalSolidList"/>
    <dgm:cxn modelId="{58C61C76-4F0D-462B-8F1B-F6DC2DF8094E}" type="presParOf" srcId="{E00E39BA-237B-4BC4-A2B8-AC1805340D6F}" destId="{86A555F9-F63E-424E-ADF4-CDC27FBE929F}" srcOrd="1" destOrd="0" presId="urn:microsoft.com/office/officeart/2018/2/layout/IconVerticalSolidList"/>
    <dgm:cxn modelId="{AE5E83DB-B448-4702-83E0-E127BAFEA803}" type="presParOf" srcId="{E00E39BA-237B-4BC4-A2B8-AC1805340D6F}" destId="{8E155A2F-B284-4138-AAEA-6108415C4215}" srcOrd="2" destOrd="0" presId="urn:microsoft.com/office/officeart/2018/2/layout/IconVerticalSolidList"/>
    <dgm:cxn modelId="{58915D83-6906-4508-8D42-AFCB44603361}" type="presParOf" srcId="{E00E39BA-237B-4BC4-A2B8-AC1805340D6F}" destId="{055EAA34-2641-4D2E-81AE-1DB15AC2020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3D685-F6E9-471C-A189-33E4669B7EAC}">
      <dsp:nvSpPr>
        <dsp:cNvPr id="0" name=""/>
        <dsp:cNvSpPr/>
      </dsp:nvSpPr>
      <dsp:spPr>
        <a:xfrm>
          <a:off x="535049" y="272700"/>
          <a:ext cx="1475437" cy="1475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C623F0-C6AB-45FC-BB75-728121609BBA}">
      <dsp:nvSpPr>
        <dsp:cNvPr id="0" name=""/>
        <dsp:cNvSpPr/>
      </dsp:nvSpPr>
      <dsp:spPr>
        <a:xfrm>
          <a:off x="849487" y="587137"/>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53A5AD-ADEA-4297-AAE5-12C19C5D2C5E}">
      <dsp:nvSpPr>
        <dsp:cNvPr id="0" name=""/>
        <dsp:cNvSpPr/>
      </dsp:nvSpPr>
      <dsp:spPr>
        <a:xfrm>
          <a:off x="63393" y="2207700"/>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dirty="0"/>
            <a:t>Planning</a:t>
          </a:r>
        </a:p>
      </dsp:txBody>
      <dsp:txXfrm>
        <a:off x="63393" y="2207700"/>
        <a:ext cx="2418750" cy="720000"/>
      </dsp:txXfrm>
    </dsp:sp>
    <dsp:sp modelId="{DA658175-24DD-41AA-9659-FBD92063EEB3}">
      <dsp:nvSpPr>
        <dsp:cNvPr id="0" name=""/>
        <dsp:cNvSpPr/>
      </dsp:nvSpPr>
      <dsp:spPr>
        <a:xfrm>
          <a:off x="3377081" y="272700"/>
          <a:ext cx="1475437" cy="1475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EB9487-35E6-4A89-85A5-4CC060026BE0}">
      <dsp:nvSpPr>
        <dsp:cNvPr id="0" name=""/>
        <dsp:cNvSpPr/>
      </dsp:nvSpPr>
      <dsp:spPr>
        <a:xfrm>
          <a:off x="3691518" y="587137"/>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88F2AF-162D-4D9E-B72D-EFDA97CB8D06}">
      <dsp:nvSpPr>
        <dsp:cNvPr id="0" name=""/>
        <dsp:cNvSpPr/>
      </dsp:nvSpPr>
      <dsp:spPr>
        <a:xfrm>
          <a:off x="2905425" y="2207700"/>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dirty="0"/>
            <a:t>Inspecting</a:t>
          </a:r>
        </a:p>
      </dsp:txBody>
      <dsp:txXfrm>
        <a:off x="2905425" y="2207700"/>
        <a:ext cx="2418750" cy="720000"/>
      </dsp:txXfrm>
    </dsp:sp>
    <dsp:sp modelId="{81AB6FF3-595A-4EBA-AB32-90ED420A6625}">
      <dsp:nvSpPr>
        <dsp:cNvPr id="0" name=""/>
        <dsp:cNvSpPr/>
      </dsp:nvSpPr>
      <dsp:spPr>
        <a:xfrm>
          <a:off x="6219112" y="272700"/>
          <a:ext cx="1475437" cy="1475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4B6763-E36A-453D-B34A-2E6680530B2A}">
      <dsp:nvSpPr>
        <dsp:cNvPr id="0" name=""/>
        <dsp:cNvSpPr/>
      </dsp:nvSpPr>
      <dsp:spPr>
        <a:xfrm>
          <a:off x="6533550" y="587137"/>
          <a:ext cx="846562" cy="84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D672A7-42CA-4F96-8880-5C0D8247F82F}">
      <dsp:nvSpPr>
        <dsp:cNvPr id="0" name=""/>
        <dsp:cNvSpPr/>
      </dsp:nvSpPr>
      <dsp:spPr>
        <a:xfrm>
          <a:off x="5747456" y="2207700"/>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dirty="0"/>
            <a:t>Recommending and Follow up</a:t>
          </a:r>
        </a:p>
      </dsp:txBody>
      <dsp:txXfrm>
        <a:off x="5747456" y="2207700"/>
        <a:ext cx="2418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A7E80-18D8-4E77-8B91-F4D4031360F5}">
      <dsp:nvSpPr>
        <dsp:cNvPr id="0" name=""/>
        <dsp:cNvSpPr/>
      </dsp:nvSpPr>
      <dsp:spPr>
        <a:xfrm>
          <a:off x="0" y="445770"/>
          <a:ext cx="8229600" cy="8229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1E23E3-FE75-46EB-BDBA-FAACB49DE945}">
      <dsp:nvSpPr>
        <dsp:cNvPr id="0" name=""/>
        <dsp:cNvSpPr/>
      </dsp:nvSpPr>
      <dsp:spPr>
        <a:xfrm>
          <a:off x="248945" y="630936"/>
          <a:ext cx="452628" cy="4526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F2832D-C594-42A1-AE54-B78A0D602AED}">
      <dsp:nvSpPr>
        <dsp:cNvPr id="0" name=""/>
        <dsp:cNvSpPr/>
      </dsp:nvSpPr>
      <dsp:spPr>
        <a:xfrm>
          <a:off x="950518" y="445770"/>
          <a:ext cx="7279081" cy="82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97" tIns="87097" rIns="87097" bIns="87097" numCol="1" spcCol="1270" anchor="ctr" anchorCtr="0">
          <a:noAutofit/>
        </a:bodyPr>
        <a:lstStyle/>
        <a:p>
          <a:pPr marL="0" lvl="0" indent="0" algn="l" defTabSz="622300">
            <a:lnSpc>
              <a:spcPct val="90000"/>
            </a:lnSpc>
            <a:spcBef>
              <a:spcPct val="0"/>
            </a:spcBef>
            <a:spcAft>
              <a:spcPct val="35000"/>
            </a:spcAft>
            <a:buNone/>
          </a:pPr>
          <a:r>
            <a:rPr lang="en-US" sz="1400" kern="1200" dirty="0"/>
            <a:t>Any existing or potential condition in the workplace which, by itself, or by interacting with another variable, can result in deaths, injuries, property damage, and other losses</a:t>
          </a:r>
        </a:p>
      </dsp:txBody>
      <dsp:txXfrm>
        <a:off x="950518" y="445770"/>
        <a:ext cx="7279081" cy="822960"/>
      </dsp:txXfrm>
    </dsp:sp>
    <dsp:sp modelId="{4A87804C-E00D-4497-BA50-5C8759F1F595}">
      <dsp:nvSpPr>
        <dsp:cNvPr id="0" name=""/>
        <dsp:cNvSpPr/>
      </dsp:nvSpPr>
      <dsp:spPr>
        <a:xfrm>
          <a:off x="0" y="1474470"/>
          <a:ext cx="8229600" cy="8229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A555F9-F63E-424E-ADF4-CDC27FBE929F}">
      <dsp:nvSpPr>
        <dsp:cNvPr id="0" name=""/>
        <dsp:cNvSpPr/>
      </dsp:nvSpPr>
      <dsp:spPr>
        <a:xfrm>
          <a:off x="248945" y="1659636"/>
          <a:ext cx="452628" cy="4526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5EAA34-2641-4D2E-81AE-1DB15AC2020F}">
      <dsp:nvSpPr>
        <dsp:cNvPr id="0" name=""/>
        <dsp:cNvSpPr/>
      </dsp:nvSpPr>
      <dsp:spPr>
        <a:xfrm>
          <a:off x="950518" y="1474470"/>
          <a:ext cx="7279081" cy="82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97" tIns="87097" rIns="87097" bIns="87097" numCol="1" spcCol="1270" anchor="ctr" anchorCtr="0">
          <a:noAutofit/>
        </a:bodyPr>
        <a:lstStyle/>
        <a:p>
          <a:pPr marL="0" lvl="0" indent="0" algn="l" defTabSz="622300">
            <a:lnSpc>
              <a:spcPct val="90000"/>
            </a:lnSpc>
            <a:spcBef>
              <a:spcPct val="0"/>
            </a:spcBef>
            <a:spcAft>
              <a:spcPct val="35000"/>
            </a:spcAft>
            <a:buNone/>
          </a:pPr>
          <a:r>
            <a:rPr lang="en-US" sz="1400" i="1" kern="1200" dirty="0"/>
            <a:t>Firenze 1978</a:t>
          </a:r>
          <a:endParaRPr lang="en-US" sz="1400" kern="1200" dirty="0"/>
        </a:p>
      </dsp:txBody>
      <dsp:txXfrm>
        <a:off x="950518" y="1474470"/>
        <a:ext cx="7279081" cy="82296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3276D2-4424-94E3-29DB-AB59368B58C6}"/>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defRPr>
            </a:lvl1pPr>
          </a:lstStyle>
          <a:p>
            <a:pPr>
              <a:defRPr/>
            </a:pPr>
            <a:endParaRPr lang="en-US" dirty="0"/>
          </a:p>
        </p:txBody>
      </p:sp>
      <p:sp>
        <p:nvSpPr>
          <p:cNvPr id="3" name="Date Placeholder 2">
            <a:extLst>
              <a:ext uri="{FF2B5EF4-FFF2-40B4-BE49-F238E27FC236}">
                <a16:creationId xmlns:a16="http://schemas.microsoft.com/office/drawing/2014/main" id="{EFEFC6BD-FC77-30C5-F5D8-2DF0DCA64301}"/>
              </a:ext>
            </a:extLst>
          </p:cNvPr>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atin typeface="Arial" charset="0"/>
              </a:defRPr>
            </a:lvl1pPr>
          </a:lstStyle>
          <a:p>
            <a:pPr>
              <a:defRPr/>
            </a:pPr>
            <a:fld id="{97BCD3A4-8E22-4281-8D16-23424160EE7E}" type="datetimeFigureOut">
              <a:rPr lang="en-US"/>
              <a:pPr>
                <a:defRPr/>
              </a:pPr>
              <a:t>7/3/2024</a:t>
            </a:fld>
            <a:endParaRPr lang="en-US" dirty="0"/>
          </a:p>
        </p:txBody>
      </p:sp>
      <p:sp>
        <p:nvSpPr>
          <p:cNvPr id="4" name="Footer Placeholder 3">
            <a:extLst>
              <a:ext uri="{FF2B5EF4-FFF2-40B4-BE49-F238E27FC236}">
                <a16:creationId xmlns:a16="http://schemas.microsoft.com/office/drawing/2014/main" id="{930EC268-B5A1-4E47-79B2-BE7A2C5C063C}"/>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Arial" charset="0"/>
              </a:defRPr>
            </a:lvl1pPr>
          </a:lstStyle>
          <a:p>
            <a:pPr>
              <a:defRPr/>
            </a:pPr>
            <a:endParaRPr lang="en-US" dirty="0"/>
          </a:p>
        </p:txBody>
      </p:sp>
      <p:sp>
        <p:nvSpPr>
          <p:cNvPr id="5" name="Slide Number Placeholder 4">
            <a:extLst>
              <a:ext uri="{FF2B5EF4-FFF2-40B4-BE49-F238E27FC236}">
                <a16:creationId xmlns:a16="http://schemas.microsoft.com/office/drawing/2014/main" id="{538CCDCD-D9CC-93B9-55EE-86ABBA412D27}"/>
              </a:ext>
            </a:extLst>
          </p:cNvPr>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5A28611-6D46-402D-93B9-0149BF13AFCA}"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89568F-F68E-7FE9-7565-CEA128812EF8}"/>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defRPr>
            </a:lvl1pPr>
          </a:lstStyle>
          <a:p>
            <a:pPr>
              <a:defRPr/>
            </a:pPr>
            <a:endParaRPr lang="en-US" dirty="0"/>
          </a:p>
        </p:txBody>
      </p:sp>
      <p:sp>
        <p:nvSpPr>
          <p:cNvPr id="3" name="Date Placeholder 2">
            <a:extLst>
              <a:ext uri="{FF2B5EF4-FFF2-40B4-BE49-F238E27FC236}">
                <a16:creationId xmlns:a16="http://schemas.microsoft.com/office/drawing/2014/main" id="{7904D7A6-1DF3-A91B-FEC3-1444E62940B2}"/>
              </a:ext>
            </a:extLst>
          </p:cNvPr>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atin typeface="Arial" charset="0"/>
              </a:defRPr>
            </a:lvl1pPr>
          </a:lstStyle>
          <a:p>
            <a:pPr>
              <a:defRPr/>
            </a:pPr>
            <a:fld id="{546ADAAA-A071-4867-A518-CA46460C9457}" type="datetimeFigureOut">
              <a:rPr lang="en-US"/>
              <a:pPr>
                <a:defRPr/>
              </a:pPr>
              <a:t>7/3/2024</a:t>
            </a:fld>
            <a:endParaRPr lang="en-US" dirty="0"/>
          </a:p>
        </p:txBody>
      </p:sp>
      <p:sp>
        <p:nvSpPr>
          <p:cNvPr id="4" name="Slide Image Placeholder 3">
            <a:extLst>
              <a:ext uri="{FF2B5EF4-FFF2-40B4-BE49-F238E27FC236}">
                <a16:creationId xmlns:a16="http://schemas.microsoft.com/office/drawing/2014/main" id="{08443C50-4157-DD67-4A1C-80EB351768E4}"/>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2EF878AA-7DFE-8BAB-B4BD-99208212F915}"/>
              </a:ext>
            </a:extLst>
          </p:cNvPr>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C70A1FB-E6AE-C695-E560-A1F51602CD90}"/>
              </a:ext>
            </a:extLst>
          </p:cNvPr>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atin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1614A786-A641-B848-34BF-69F7B91DED5A}"/>
              </a:ext>
            </a:extLst>
          </p:cNvPr>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CC53504-5F77-4B38-AF97-A371A0329544}"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824FE415-3075-B7EC-4BF2-84A98D01224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0054BD-0365-49EF-9EB3-99D820E991C9}" type="slidenum">
              <a:rPr lang="en-US" altLang="en-US"/>
              <a:pPr/>
              <a:t>2</a:t>
            </a:fld>
            <a:endParaRPr lang="en-US" altLang="en-US" dirty="0"/>
          </a:p>
        </p:txBody>
      </p:sp>
      <p:sp>
        <p:nvSpPr>
          <p:cNvPr id="14339" name="Rectangle 2">
            <a:extLst>
              <a:ext uri="{FF2B5EF4-FFF2-40B4-BE49-F238E27FC236}">
                <a16:creationId xmlns:a16="http://schemas.microsoft.com/office/drawing/2014/main" id="{A62190B5-4E6C-D23E-6C1D-3103F5BF9CF2}"/>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3A5F7C70-180F-C685-4972-FBFB8C495545}"/>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578F5D09-BB9B-CD6D-B0D9-552A6D998C9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551292-987A-4B33-9CA5-16349C1C5E19}" type="slidenum">
              <a:rPr lang="en-US" altLang="en-US"/>
              <a:pPr/>
              <a:t>11</a:t>
            </a:fld>
            <a:endParaRPr lang="en-US" altLang="en-US" dirty="0"/>
          </a:p>
        </p:txBody>
      </p:sp>
      <p:sp>
        <p:nvSpPr>
          <p:cNvPr id="32771" name="Rectangle 2">
            <a:extLst>
              <a:ext uri="{FF2B5EF4-FFF2-40B4-BE49-F238E27FC236}">
                <a16:creationId xmlns:a16="http://schemas.microsoft.com/office/drawing/2014/main" id="{42FBEE61-8DB1-39D3-05C5-6678CB9107E4}"/>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10E2DADD-645A-1D12-EEA0-7CDC21E42D58}"/>
              </a:ext>
            </a:extLst>
          </p:cNvPr>
          <p:cNvSpPr>
            <a:spLocks noGrp="1" noChangeArrowheads="1"/>
          </p:cNvSpPr>
          <p:nvPr>
            <p:ph type="body" idx="1"/>
          </p:nvPr>
        </p:nvSpPr>
        <p:spPr>
          <a:noFill/>
        </p:spPr>
        <p:txBody>
          <a:bodyPr/>
          <a:lstStyle/>
          <a:p>
            <a:pPr eaLnBrk="1" hangingPunct="1"/>
            <a:r>
              <a:rPr lang="en-US" altLang="en-US" dirty="0"/>
              <a:t>Ventilation and lighting</a:t>
            </a:r>
          </a:p>
          <a:p>
            <a:pPr eaLnBrk="1" hangingPunct="1"/>
            <a:endParaRPr lang="en-US" altLang="en-US" dirty="0"/>
          </a:p>
          <a:p>
            <a:pPr eaLnBrk="1" hangingPunct="1"/>
            <a:r>
              <a:rPr lang="en-US" altLang="en-US" dirty="0"/>
              <a:t>Take into account ergonomic factors and concerns such as requirements for reaching and bending and the frequencies of particular motions.</a:t>
            </a:r>
          </a:p>
          <a:p>
            <a:pPr eaLnBrk="1" hangingPunct="1"/>
            <a:endParaRPr lang="en-US" altLang="en-US" dirty="0"/>
          </a:p>
          <a:p>
            <a:pPr eaLnBrk="1" hangingPunct="1"/>
            <a:r>
              <a:rPr lang="en-US" altLang="en-US" b="1" u="sng" dirty="0"/>
              <a:t>QUESTION</a:t>
            </a:r>
          </a:p>
          <a:p>
            <a:pPr eaLnBrk="1" hangingPunct="1"/>
            <a:endParaRPr lang="en-US" altLang="en-US" b="1" u="sng" dirty="0"/>
          </a:p>
          <a:p>
            <a:pPr eaLnBrk="1" hangingPunct="1"/>
            <a:r>
              <a:rPr lang="en-US" altLang="en-US" dirty="0"/>
              <a:t>What types of tools and work methods are looked at in your establishment during inspections.</a:t>
            </a:r>
          </a:p>
          <a:p>
            <a:pPr eaLnBrk="1" hangingPunct="1"/>
            <a:endParaRPr lang="en-US" altLang="en-US" dirty="0"/>
          </a:p>
          <a:p>
            <a:pPr eaLnBrk="1" hangingPunct="1"/>
            <a:r>
              <a:rPr lang="en-US" altLang="en-US" dirty="0"/>
              <a:t>e.g.  Fryers and filtering machines</a:t>
            </a:r>
          </a:p>
          <a:p>
            <a:pPr eaLnBrk="1" hangingPunct="1"/>
            <a:r>
              <a:rPr lang="en-US" altLang="en-US" dirty="0"/>
              <a:t>Ladders</a:t>
            </a:r>
          </a:p>
          <a:p>
            <a:pPr eaLnBrk="1" hangingPunct="1"/>
            <a:r>
              <a:rPr lang="en-US" altLang="en-US" dirty="0"/>
              <a:t>Fire extinguishing systems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6FDC19CC-19EE-F8BF-B5DB-426050FC310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F2C873-452C-44BE-BFDB-D712CCA03686}" type="slidenum">
              <a:rPr lang="en-US" altLang="en-US"/>
              <a:pPr/>
              <a:t>12</a:t>
            </a:fld>
            <a:endParaRPr lang="en-US" altLang="en-US" dirty="0"/>
          </a:p>
        </p:txBody>
      </p:sp>
      <p:sp>
        <p:nvSpPr>
          <p:cNvPr id="34819" name="Rectangle 2">
            <a:extLst>
              <a:ext uri="{FF2B5EF4-FFF2-40B4-BE49-F238E27FC236}">
                <a16:creationId xmlns:a16="http://schemas.microsoft.com/office/drawing/2014/main" id="{C002D25E-F2DF-C170-0585-F160A9021829}"/>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0EAEF927-700E-3E36-4BF5-BEADE5EC051D}"/>
              </a:ext>
            </a:extLst>
          </p:cNvPr>
          <p:cNvSpPr>
            <a:spLocks noGrp="1" noChangeArrowheads="1"/>
          </p:cNvSpPr>
          <p:nvPr>
            <p:ph type="body" idx="1"/>
          </p:nvPr>
        </p:nvSpPr>
        <p:spPr>
          <a:xfrm>
            <a:off x="947738" y="4270375"/>
            <a:ext cx="5207000" cy="4046538"/>
          </a:xfrm>
          <a:noFill/>
        </p:spPr>
        <p:txBody>
          <a:bodyPr/>
          <a:lstStyle/>
          <a:p>
            <a:pPr eaLnBrk="1" hangingPunct="1"/>
            <a:endParaRPr lang="en-CA"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0BDF7E25-CD64-E33A-5BE6-DFA109D395B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4B26E6-2DD0-4483-8CA8-7A153ED82BBD}" type="slidenum">
              <a:rPr lang="en-US" altLang="en-US"/>
              <a:pPr/>
              <a:t>13</a:t>
            </a:fld>
            <a:endParaRPr lang="en-US" altLang="en-US" dirty="0"/>
          </a:p>
        </p:txBody>
      </p:sp>
      <p:sp>
        <p:nvSpPr>
          <p:cNvPr id="36867" name="Rectangle 2">
            <a:extLst>
              <a:ext uri="{FF2B5EF4-FFF2-40B4-BE49-F238E27FC236}">
                <a16:creationId xmlns:a16="http://schemas.microsoft.com/office/drawing/2014/main" id="{C8AFD8E8-29AA-A207-338A-65A096E294ED}"/>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EDDD39B4-7587-474E-732F-601A7F50E537}"/>
              </a:ext>
            </a:extLst>
          </p:cNvPr>
          <p:cNvSpPr>
            <a:spLocks noGrp="1" noChangeArrowheads="1"/>
          </p:cNvSpPr>
          <p:nvPr>
            <p:ph type="body" idx="1"/>
          </p:nvPr>
        </p:nvSpPr>
        <p:spPr>
          <a:noFill/>
        </p:spPr>
        <p:txBody>
          <a:bodyPr/>
          <a:lstStyle/>
          <a:p>
            <a:pPr eaLnBrk="1" hangingPunct="1"/>
            <a:r>
              <a:rPr lang="en-US" altLang="en-US" dirty="0"/>
              <a:t>Checklists and maps are useful to keep the inspection in focus and to ensure important aspects are not overlooked.</a:t>
            </a:r>
          </a:p>
          <a:p>
            <a:pPr eaLnBrk="1" hangingPunct="1"/>
            <a:endParaRPr lang="en-US" altLang="en-US" dirty="0"/>
          </a:p>
          <a:p>
            <a:pPr eaLnBrk="1" hangingPunct="1"/>
            <a:r>
              <a:rPr lang="en-US" altLang="en-US" dirty="0"/>
              <a:t>A form ensure consistency in inspections.  Can be added to if other items are identified.</a:t>
            </a:r>
          </a:p>
          <a:p>
            <a:pPr eaLnBrk="1" hangingPunct="1"/>
            <a:endParaRPr lang="en-US" altLang="en-US" dirty="0"/>
          </a:p>
          <a:p>
            <a:pPr eaLnBrk="1" hangingPunct="1"/>
            <a:r>
              <a:rPr lang="en-US" altLang="en-US" dirty="0"/>
              <a:t>Look at sample handout.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DA685393-124F-69F5-AA9A-76DCA86744F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1E6477-C327-42BD-9F1A-3F6B5DF0FBFF}" type="slidenum">
              <a:rPr lang="en-US" altLang="en-US"/>
              <a:pPr/>
              <a:t>14</a:t>
            </a:fld>
            <a:endParaRPr lang="en-US" altLang="en-US" dirty="0"/>
          </a:p>
        </p:txBody>
      </p:sp>
      <p:sp>
        <p:nvSpPr>
          <p:cNvPr id="38915" name="Rectangle 2">
            <a:extLst>
              <a:ext uri="{FF2B5EF4-FFF2-40B4-BE49-F238E27FC236}">
                <a16:creationId xmlns:a16="http://schemas.microsoft.com/office/drawing/2014/main" id="{F1B93701-4EC2-09FC-7C9F-59C805D63C69}"/>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CE6E4A85-CFE8-C768-7370-5A974EAB2177}"/>
              </a:ext>
            </a:extLst>
          </p:cNvPr>
          <p:cNvSpPr>
            <a:spLocks noGrp="1" noChangeArrowheads="1"/>
          </p:cNvSpPr>
          <p:nvPr>
            <p:ph type="body" idx="1"/>
          </p:nvPr>
        </p:nvSpPr>
        <p:spPr>
          <a:noFill/>
        </p:spPr>
        <p:txBody>
          <a:bodyPr/>
          <a:lstStyle/>
          <a:p>
            <a:pPr eaLnBrk="1" hangingPunct="1"/>
            <a:r>
              <a:rPr lang="en-US" altLang="en-US" dirty="0"/>
              <a:t>Run equipment, demonstrate knowledge of equipment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08B900BC-4782-F497-96C4-E685248A37E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518FA4-8EFE-4640-A82F-84D64F9925AA}" type="slidenum">
              <a:rPr lang="en-US" altLang="en-US"/>
              <a:pPr/>
              <a:t>15</a:t>
            </a:fld>
            <a:endParaRPr lang="en-US" altLang="en-US" dirty="0"/>
          </a:p>
        </p:txBody>
      </p:sp>
      <p:sp>
        <p:nvSpPr>
          <p:cNvPr id="40963" name="Rectangle 2">
            <a:extLst>
              <a:ext uri="{FF2B5EF4-FFF2-40B4-BE49-F238E27FC236}">
                <a16:creationId xmlns:a16="http://schemas.microsoft.com/office/drawing/2014/main" id="{A53F3228-F34D-C9A9-E1F3-8B6D3E3F5191}"/>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8CB58D2A-97F8-D11E-A2D9-D3420B340FDF}"/>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3252CA01-D075-D5D3-12C0-DA3C76F0789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0F04DD-011D-42EF-8EB7-18B6B8C8B5DB}" type="slidenum">
              <a:rPr lang="en-US" altLang="en-US"/>
              <a:pPr/>
              <a:t>16</a:t>
            </a:fld>
            <a:endParaRPr lang="en-US" altLang="en-US" dirty="0"/>
          </a:p>
        </p:txBody>
      </p:sp>
      <p:sp>
        <p:nvSpPr>
          <p:cNvPr id="43011" name="Rectangle 2">
            <a:extLst>
              <a:ext uri="{FF2B5EF4-FFF2-40B4-BE49-F238E27FC236}">
                <a16:creationId xmlns:a16="http://schemas.microsoft.com/office/drawing/2014/main" id="{845BDDC3-97E4-9DF8-D8F8-3ACBA425FC25}"/>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DA2D7E80-0D2A-9AC3-0312-3FA2D4F27943}"/>
              </a:ext>
            </a:extLst>
          </p:cNvPr>
          <p:cNvSpPr>
            <a:spLocks noGrp="1" noChangeArrowheads="1"/>
          </p:cNvSpPr>
          <p:nvPr>
            <p:ph type="body" idx="1"/>
          </p:nvPr>
        </p:nvSpPr>
        <p:spPr>
          <a:xfrm>
            <a:off x="947738" y="4270375"/>
            <a:ext cx="5207000" cy="4046538"/>
          </a:xfrm>
          <a:noFill/>
        </p:spPr>
        <p:txBody>
          <a:bodyPr/>
          <a:lstStyle/>
          <a:p>
            <a:pPr eaLnBrk="1" hangingPunct="1"/>
            <a:endParaRPr lang="en-CA"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E0CB3988-B870-ED25-0B07-D3984E003DF0}"/>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ABDB0D-1055-41F0-8712-464D22F5550C}" type="slidenum">
              <a:rPr lang="en-US" altLang="en-US"/>
              <a:pPr/>
              <a:t>17</a:t>
            </a:fld>
            <a:endParaRPr lang="en-US" altLang="en-US" dirty="0"/>
          </a:p>
        </p:txBody>
      </p:sp>
      <p:sp>
        <p:nvSpPr>
          <p:cNvPr id="45059" name="Rectangle 2">
            <a:extLst>
              <a:ext uri="{FF2B5EF4-FFF2-40B4-BE49-F238E27FC236}">
                <a16:creationId xmlns:a16="http://schemas.microsoft.com/office/drawing/2014/main" id="{223B2A8B-5111-1B1D-A29D-A41426057D0E}"/>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C513815B-BDA1-E13A-444A-407C827F923E}"/>
              </a:ext>
            </a:extLst>
          </p:cNvPr>
          <p:cNvSpPr>
            <a:spLocks noGrp="1" noChangeArrowheads="1"/>
          </p:cNvSpPr>
          <p:nvPr>
            <p:ph type="body" idx="1"/>
          </p:nvPr>
        </p:nvSpPr>
        <p:spPr>
          <a:xfrm>
            <a:off x="947738" y="4270375"/>
            <a:ext cx="5207000" cy="4046538"/>
          </a:xfrm>
          <a:noFill/>
        </p:spPr>
        <p:txBody>
          <a:bodyPr/>
          <a:lstStyle/>
          <a:p>
            <a:pPr eaLnBrk="1" hangingPunct="1"/>
            <a:endParaRPr lang="en-CA"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4D11DA00-C503-6893-CAE8-1C8720DCC2E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671052-CE9D-44CD-8A8B-97ADDDD9782F}" type="slidenum">
              <a:rPr lang="en-US" altLang="en-US"/>
              <a:pPr/>
              <a:t>18</a:t>
            </a:fld>
            <a:endParaRPr lang="en-US" altLang="en-US" dirty="0"/>
          </a:p>
        </p:txBody>
      </p:sp>
      <p:sp>
        <p:nvSpPr>
          <p:cNvPr id="47107" name="Rectangle 2">
            <a:extLst>
              <a:ext uri="{FF2B5EF4-FFF2-40B4-BE49-F238E27FC236}">
                <a16:creationId xmlns:a16="http://schemas.microsoft.com/office/drawing/2014/main" id="{5466C40C-52E9-3150-E348-B3D24BC0AECE}"/>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2B1E3AD4-27AC-441A-C27C-8E447D199F96}"/>
              </a:ext>
            </a:extLst>
          </p:cNvPr>
          <p:cNvSpPr>
            <a:spLocks noGrp="1" noChangeArrowheads="1"/>
          </p:cNvSpPr>
          <p:nvPr>
            <p:ph type="body" idx="1"/>
          </p:nvPr>
        </p:nvSpPr>
        <p:spPr>
          <a:xfrm>
            <a:off x="947738" y="4270375"/>
            <a:ext cx="5207000" cy="4046538"/>
          </a:xfrm>
          <a:noFill/>
        </p:spPr>
        <p:txBody>
          <a:bodyPr/>
          <a:lstStyle/>
          <a:p>
            <a:pPr eaLnBrk="1" hangingPunct="1"/>
            <a:endParaRPr lang="en-CA"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2C9CB694-65A8-FAF9-9270-0D6C6E98233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3AF3CA-D9B7-4ECB-B207-A44017A56793}" type="slidenum">
              <a:rPr lang="en-US" altLang="en-US"/>
              <a:pPr/>
              <a:t>19</a:t>
            </a:fld>
            <a:endParaRPr lang="en-US" altLang="en-US" dirty="0"/>
          </a:p>
        </p:txBody>
      </p:sp>
      <p:sp>
        <p:nvSpPr>
          <p:cNvPr id="49155" name="Rectangle 2">
            <a:extLst>
              <a:ext uri="{FF2B5EF4-FFF2-40B4-BE49-F238E27FC236}">
                <a16:creationId xmlns:a16="http://schemas.microsoft.com/office/drawing/2014/main" id="{7299D190-1C01-373D-A6CA-0ACA852A12BB}"/>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5FCD0F7-CEAF-98F7-E6C0-A9A27C6F7D2C}"/>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BE1C5E07-B5B1-2C64-9FCA-BC07E9747B3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3AAF30-DB7B-47E9-8EF2-EAD3FB96D391}" type="slidenum">
              <a:rPr lang="en-US" altLang="en-US"/>
              <a:pPr/>
              <a:t>21</a:t>
            </a:fld>
            <a:endParaRPr lang="en-US" altLang="en-US" dirty="0"/>
          </a:p>
        </p:txBody>
      </p:sp>
      <p:sp>
        <p:nvSpPr>
          <p:cNvPr id="53251" name="Rectangle 2">
            <a:extLst>
              <a:ext uri="{FF2B5EF4-FFF2-40B4-BE49-F238E27FC236}">
                <a16:creationId xmlns:a16="http://schemas.microsoft.com/office/drawing/2014/main" id="{107789C8-8C8C-AD3A-2B8A-03814446AE0C}"/>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CF501134-9755-BD85-34DA-A660F741D6F6}"/>
              </a:ext>
            </a:extLst>
          </p:cNvPr>
          <p:cNvSpPr>
            <a:spLocks noGrp="1" noChangeArrowheads="1"/>
          </p:cNvSpPr>
          <p:nvPr>
            <p:ph type="body" idx="1"/>
          </p:nvPr>
        </p:nvSpPr>
        <p:spPr>
          <a:noFill/>
        </p:spPr>
        <p:txBody>
          <a:bodyPr/>
          <a:lstStyle/>
          <a:p>
            <a:pPr eaLnBrk="1" hangingPunct="1"/>
            <a:r>
              <a:rPr lang="en-US" altLang="en-US" dirty="0"/>
              <a:t>Hazards are not always obvious</a:t>
            </a:r>
          </a:p>
          <a:p>
            <a:pPr eaLnBrk="1" hangingPunct="1"/>
            <a:endParaRPr lang="en-US" altLang="en-US" dirty="0"/>
          </a:p>
          <a:p>
            <a:pPr eaLnBrk="1" hangingPunct="1"/>
            <a:r>
              <a:rPr lang="en-US" altLang="en-US" dirty="0"/>
              <a:t>Hazard recognition requires training, awareness and experience</a:t>
            </a:r>
          </a:p>
          <a:p>
            <a:pPr eaLnBrk="1" hangingPunct="1"/>
            <a:endParaRPr lang="en-US" altLang="en-US" dirty="0"/>
          </a:p>
          <a:p>
            <a:pPr eaLnBrk="1" hangingPunct="1"/>
            <a:r>
              <a:rPr lang="en-US" altLang="en-US" dirty="0"/>
              <a:t>A condition does not have to exist at the moment to be classified as a hazard.  Potentially hazardous conditions must be considered.</a:t>
            </a:r>
          </a:p>
          <a:p>
            <a:pPr eaLnBrk="1" hangingPunct="1"/>
            <a:endParaRPr lang="en-US" altLang="en-US" dirty="0"/>
          </a:p>
          <a:p>
            <a:pPr eaLnBrk="1" hangingPunct="1"/>
            <a:r>
              <a:rPr lang="en-US" altLang="en-US" dirty="0"/>
              <a:t>Some hazards and risks may have come to be considered routine or unimportant over a period of time.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D8D4E1A1-4F1C-3700-C619-733B94850A2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A3B83B-2F57-44C9-8BC6-0E238D9F5E81}" type="slidenum">
              <a:rPr lang="en-US" altLang="en-US"/>
              <a:pPr/>
              <a:t>3</a:t>
            </a:fld>
            <a:endParaRPr lang="en-US" altLang="en-US" dirty="0"/>
          </a:p>
        </p:txBody>
      </p:sp>
      <p:sp>
        <p:nvSpPr>
          <p:cNvPr id="16387" name="Rectangle 2">
            <a:extLst>
              <a:ext uri="{FF2B5EF4-FFF2-40B4-BE49-F238E27FC236}">
                <a16:creationId xmlns:a16="http://schemas.microsoft.com/office/drawing/2014/main" id="{2B40D3CF-D87D-F068-AFD2-C14ECACE7250}"/>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EB37878-CE5C-FBBC-F2B9-664B43BD4C99}"/>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A4CC5C9-7CE3-BA1C-18A5-2BC835A555A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EA0C14-66A5-437A-B32B-78969CF639C0}" type="slidenum">
              <a:rPr lang="en-US" altLang="en-US"/>
              <a:pPr/>
              <a:t>23</a:t>
            </a:fld>
            <a:endParaRPr lang="en-US" altLang="en-US" dirty="0"/>
          </a:p>
        </p:txBody>
      </p:sp>
      <p:sp>
        <p:nvSpPr>
          <p:cNvPr id="57347" name="Rectangle 2">
            <a:extLst>
              <a:ext uri="{FF2B5EF4-FFF2-40B4-BE49-F238E27FC236}">
                <a16:creationId xmlns:a16="http://schemas.microsoft.com/office/drawing/2014/main" id="{54653E65-B12D-97D0-3BD0-9F9C6C51881E}"/>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82EB40C-4A4A-4AE6-0902-154B0E328151}"/>
              </a:ext>
            </a:extLst>
          </p:cNvPr>
          <p:cNvSpPr>
            <a:spLocks noGrp="1" noChangeArrowheads="1"/>
          </p:cNvSpPr>
          <p:nvPr>
            <p:ph type="body" idx="1"/>
          </p:nvPr>
        </p:nvSpPr>
        <p:spPr>
          <a:xfrm>
            <a:off x="947738" y="4270375"/>
            <a:ext cx="5207000" cy="4046538"/>
          </a:xfrm>
          <a:noFill/>
        </p:spPr>
        <p:txBody>
          <a:bodyPr/>
          <a:lstStyle/>
          <a:p>
            <a:pPr eaLnBrk="1" hangingPunct="1"/>
            <a:endParaRPr lang="en-CA"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3504-5F77-4B38-AF97-A371A0329544}" type="slidenum">
              <a:rPr lang="en-US" altLang="en-US" smtClean="0"/>
              <a:pPr/>
              <a:t>30</a:t>
            </a:fld>
            <a:endParaRPr lang="en-US" altLang="en-US" dirty="0"/>
          </a:p>
        </p:txBody>
      </p:sp>
    </p:spTree>
    <p:extLst>
      <p:ext uri="{BB962C8B-B14F-4D97-AF65-F5344CB8AC3E}">
        <p14:creationId xmlns:p14="http://schemas.microsoft.com/office/powerpoint/2010/main" val="2532347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3504-5F77-4B38-AF97-A371A0329544}" type="slidenum">
              <a:rPr lang="en-US" altLang="en-US" smtClean="0"/>
              <a:pPr/>
              <a:t>31</a:t>
            </a:fld>
            <a:endParaRPr lang="en-US" altLang="en-US" dirty="0"/>
          </a:p>
        </p:txBody>
      </p:sp>
    </p:spTree>
    <p:extLst>
      <p:ext uri="{BB962C8B-B14F-4D97-AF65-F5344CB8AC3E}">
        <p14:creationId xmlns:p14="http://schemas.microsoft.com/office/powerpoint/2010/main" val="2894642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C6C93894-2FD2-BD0B-F677-03D8403AE52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A3160A-1EF5-4087-B383-7A6BE9BD59BB}" type="slidenum">
              <a:rPr lang="en-US" altLang="en-US"/>
              <a:pPr/>
              <a:t>34</a:t>
            </a:fld>
            <a:endParaRPr lang="en-US" altLang="en-US" dirty="0"/>
          </a:p>
        </p:txBody>
      </p:sp>
      <p:sp>
        <p:nvSpPr>
          <p:cNvPr id="69635" name="Rectangle 2">
            <a:extLst>
              <a:ext uri="{FF2B5EF4-FFF2-40B4-BE49-F238E27FC236}">
                <a16:creationId xmlns:a16="http://schemas.microsoft.com/office/drawing/2014/main" id="{E94FA822-D5DF-5555-B3E5-0D4665E09C75}"/>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11F4533E-F85D-3CC9-B286-E01DB2A2C12F}"/>
              </a:ext>
            </a:extLst>
          </p:cNvPr>
          <p:cNvSpPr>
            <a:spLocks noGrp="1" noChangeArrowheads="1"/>
          </p:cNvSpPr>
          <p:nvPr>
            <p:ph type="body" idx="1"/>
          </p:nvPr>
        </p:nvSpPr>
        <p:spPr>
          <a:xfrm>
            <a:off x="947738" y="4270375"/>
            <a:ext cx="5207000" cy="4046538"/>
          </a:xfrm>
          <a:noFill/>
        </p:spPr>
        <p:txBody>
          <a:bodyPr/>
          <a:lstStyle/>
          <a:p>
            <a:pPr eaLnBrk="1" hangingPunct="1">
              <a:buFontTx/>
              <a:buChar char="•"/>
            </a:pPr>
            <a:r>
              <a:rPr lang="en-CA" altLang="en-US" dirty="0">
                <a:solidFill>
                  <a:srgbClr val="003399"/>
                </a:solidFill>
                <a:latin typeface="Verdana" panose="020B0604030504040204" pitchFamily="34" charset="0"/>
              </a:rPr>
              <a:t>Low staffing levels, high turnover rates, and stress. </a:t>
            </a:r>
            <a:br>
              <a:rPr lang="en-CA" altLang="en-US" dirty="0">
                <a:solidFill>
                  <a:srgbClr val="003399"/>
                </a:solidFill>
                <a:latin typeface="Verdana" panose="020B0604030504040204" pitchFamily="34" charset="0"/>
              </a:rPr>
            </a:br>
            <a:br>
              <a:rPr lang="en-CA" altLang="en-US" dirty="0">
                <a:solidFill>
                  <a:srgbClr val="003399"/>
                </a:solidFill>
                <a:latin typeface="Verdana" panose="020B0604030504040204" pitchFamily="34" charset="0"/>
              </a:rPr>
            </a:br>
            <a:endParaRPr lang="en-CA" altLang="en-US" dirty="0">
              <a:solidFill>
                <a:srgbClr val="003399"/>
              </a:solidFill>
              <a:latin typeface="Verdana" panose="020B0604030504040204" pitchFamily="34" charset="0"/>
            </a:endParaRPr>
          </a:p>
          <a:p>
            <a:pPr eaLnBrk="1" hangingPunct="1">
              <a:buFontTx/>
              <a:buChar char="•"/>
            </a:pPr>
            <a:r>
              <a:rPr lang="en-CA" altLang="en-US" dirty="0">
                <a:solidFill>
                  <a:srgbClr val="003399"/>
                </a:solidFill>
                <a:latin typeface="Verdana" panose="020B0604030504040204" pitchFamily="34" charset="0"/>
              </a:rPr>
              <a:t>Hazard of exposure to violent, confused or mentally unstable patients. </a:t>
            </a:r>
            <a:br>
              <a:rPr lang="en-CA" altLang="en-US" dirty="0">
                <a:solidFill>
                  <a:srgbClr val="003399"/>
                </a:solidFill>
                <a:latin typeface="Verdana" panose="020B0604030504040204" pitchFamily="34" charset="0"/>
              </a:rPr>
            </a:br>
            <a:br>
              <a:rPr lang="en-CA" altLang="en-US" dirty="0">
                <a:solidFill>
                  <a:srgbClr val="003399"/>
                </a:solidFill>
                <a:latin typeface="Verdana" panose="020B0604030504040204" pitchFamily="34" charset="0"/>
              </a:rPr>
            </a:br>
            <a:endParaRPr lang="en-CA" altLang="en-US" dirty="0">
              <a:solidFill>
                <a:srgbClr val="003399"/>
              </a:solidFill>
              <a:latin typeface="Verdana" panose="020B0604030504040204" pitchFamily="34" charset="0"/>
            </a:endParaRPr>
          </a:p>
          <a:p>
            <a:pPr eaLnBrk="1" hangingPunct="1">
              <a:buFontTx/>
              <a:buChar char="•"/>
            </a:pPr>
            <a:r>
              <a:rPr lang="en-CA" altLang="en-US" dirty="0">
                <a:solidFill>
                  <a:srgbClr val="003399"/>
                </a:solidFill>
                <a:latin typeface="Verdana" panose="020B0604030504040204" pitchFamily="34" charset="0"/>
              </a:rPr>
              <a:t>Dealing with combative, disoriented, uncooperative patients. </a:t>
            </a:r>
            <a:br>
              <a:rPr lang="en-CA" altLang="en-US" dirty="0">
                <a:solidFill>
                  <a:srgbClr val="003399"/>
                </a:solidFill>
                <a:latin typeface="Verdana" panose="020B0604030504040204" pitchFamily="34" charset="0"/>
              </a:rPr>
            </a:br>
            <a:br>
              <a:rPr lang="en-CA" altLang="en-US" dirty="0">
                <a:solidFill>
                  <a:srgbClr val="003399"/>
                </a:solidFill>
                <a:latin typeface="Verdana" panose="020B0604030504040204" pitchFamily="34" charset="0"/>
              </a:rPr>
            </a:br>
            <a:endParaRPr lang="en-CA" altLang="en-US" dirty="0">
              <a:solidFill>
                <a:srgbClr val="003399"/>
              </a:solidFill>
              <a:latin typeface="Verdana" panose="020B0604030504040204" pitchFamily="34" charset="0"/>
            </a:endParaRPr>
          </a:p>
          <a:p>
            <a:pPr eaLnBrk="1" hangingPunct="1">
              <a:buFontTx/>
              <a:buChar char="•"/>
            </a:pPr>
            <a:r>
              <a:rPr lang="en-CA" altLang="en-US" dirty="0">
                <a:solidFill>
                  <a:srgbClr val="003399"/>
                </a:solidFill>
                <a:latin typeface="Verdana" panose="020B0604030504040204" pitchFamily="34" charset="0"/>
              </a:rPr>
              <a:t>Mentally unstable patients, that are possibly dangerous. </a:t>
            </a:r>
            <a:br>
              <a:rPr lang="en-CA" altLang="en-US" dirty="0">
                <a:solidFill>
                  <a:srgbClr val="003399"/>
                </a:solidFill>
                <a:latin typeface="Verdana" panose="020B0604030504040204" pitchFamily="34" charset="0"/>
              </a:rPr>
            </a:br>
            <a:br>
              <a:rPr lang="en-CA" altLang="en-US" dirty="0">
                <a:solidFill>
                  <a:srgbClr val="003399"/>
                </a:solidFill>
                <a:latin typeface="Verdana" panose="020B0604030504040204" pitchFamily="34" charset="0"/>
              </a:rPr>
            </a:br>
            <a:endParaRPr lang="en-CA" altLang="en-US" dirty="0">
              <a:solidFill>
                <a:srgbClr val="003399"/>
              </a:solidFill>
              <a:latin typeface="Verdana" panose="020B0604030504040204" pitchFamily="34" charset="0"/>
            </a:endParaRPr>
          </a:p>
          <a:p>
            <a:pPr eaLnBrk="1" hangingPunct="1">
              <a:buFontTx/>
              <a:buChar char="•"/>
            </a:pPr>
            <a:r>
              <a:rPr lang="en-CA" altLang="en-US" dirty="0">
                <a:solidFill>
                  <a:srgbClr val="003399"/>
                </a:solidFill>
                <a:latin typeface="Verdana" panose="020B0604030504040204" pitchFamily="34" charset="0"/>
              </a:rPr>
              <a:t>Exposure to workplace violence in rooms not prepared for violent patients: </a:t>
            </a:r>
            <a:br>
              <a:rPr lang="en-CA" altLang="en-US" dirty="0">
                <a:solidFill>
                  <a:srgbClr val="003399"/>
                </a:solidFill>
                <a:latin typeface="Verdana" panose="020B0604030504040204" pitchFamily="34" charset="0"/>
              </a:rPr>
            </a:br>
            <a:br>
              <a:rPr lang="en-CA" altLang="en-US" dirty="0">
                <a:solidFill>
                  <a:srgbClr val="003399"/>
                </a:solidFill>
                <a:latin typeface="Verdana" panose="020B0604030504040204" pitchFamily="34" charset="0"/>
              </a:rPr>
            </a:br>
            <a:endParaRPr lang="en-CA" altLang="en-US" dirty="0">
              <a:solidFill>
                <a:srgbClr val="003399"/>
              </a:solidFill>
              <a:latin typeface="Verdana" panose="020B0604030504040204" pitchFamily="34" charset="0"/>
            </a:endParaRPr>
          </a:p>
          <a:p>
            <a:pPr eaLnBrk="1" hangingPunct="1">
              <a:buFontTx/>
              <a:buChar char="•"/>
            </a:pPr>
            <a:r>
              <a:rPr lang="en-CA" altLang="en-US" dirty="0">
                <a:solidFill>
                  <a:srgbClr val="003399"/>
                </a:solidFill>
                <a:latin typeface="Verdana" panose="020B0604030504040204" pitchFamily="34" charset="0"/>
              </a:rPr>
              <a:t>Moveable furniture that could be used as weapons, or to entrap employees. </a:t>
            </a:r>
            <a:br>
              <a:rPr lang="en-CA" altLang="en-US" dirty="0">
                <a:solidFill>
                  <a:srgbClr val="003399"/>
                </a:solidFill>
                <a:latin typeface="Verdana" panose="020B0604030504040204" pitchFamily="34" charset="0"/>
              </a:rPr>
            </a:br>
            <a:br>
              <a:rPr lang="en-CA" altLang="en-US" dirty="0">
                <a:solidFill>
                  <a:srgbClr val="003399"/>
                </a:solidFill>
                <a:latin typeface="Verdana" panose="020B0604030504040204" pitchFamily="34" charset="0"/>
              </a:rPr>
            </a:br>
            <a:endParaRPr lang="en-CA" altLang="en-US" dirty="0">
              <a:solidFill>
                <a:srgbClr val="003399"/>
              </a:solidFill>
              <a:latin typeface="Verdana" panose="020B0604030504040204" pitchFamily="34" charset="0"/>
            </a:endParaRPr>
          </a:p>
          <a:p>
            <a:pPr eaLnBrk="1" hangingPunct="1">
              <a:buFontTx/>
              <a:buChar char="•"/>
            </a:pPr>
            <a:r>
              <a:rPr lang="en-CA" altLang="en-US" dirty="0">
                <a:solidFill>
                  <a:srgbClr val="003399"/>
                </a:solidFill>
                <a:latin typeface="Verdana" panose="020B0604030504040204" pitchFamily="34" charset="0"/>
              </a:rPr>
              <a:t>Possible items on countertops that could be thrown at workers.</a:t>
            </a:r>
          </a:p>
          <a:p>
            <a:pPr eaLnBrk="1" hangingPunct="1"/>
            <a:endParaRPr lang="en-CA"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21D1A7C2-6559-4E7A-AB69-247B22259BC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4B3544-9A49-440E-8373-3694AA45F2F6}" type="slidenum">
              <a:rPr lang="en-US" altLang="en-US"/>
              <a:pPr/>
              <a:t>35</a:t>
            </a:fld>
            <a:endParaRPr lang="en-US" altLang="en-US" dirty="0"/>
          </a:p>
        </p:txBody>
      </p:sp>
      <p:sp>
        <p:nvSpPr>
          <p:cNvPr id="71683" name="Rectangle 2">
            <a:extLst>
              <a:ext uri="{FF2B5EF4-FFF2-40B4-BE49-F238E27FC236}">
                <a16:creationId xmlns:a16="http://schemas.microsoft.com/office/drawing/2014/main" id="{E48E13A7-C8C0-D6B0-4AA1-981059CC274D}"/>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05F9549F-D98D-2023-FDAE-DC537531A197}"/>
              </a:ext>
            </a:extLst>
          </p:cNvPr>
          <p:cNvSpPr>
            <a:spLocks noGrp="1" noChangeArrowheads="1"/>
          </p:cNvSpPr>
          <p:nvPr>
            <p:ph type="body" idx="1"/>
          </p:nvPr>
        </p:nvSpPr>
        <p:spPr>
          <a:xfrm>
            <a:off x="947738" y="4270375"/>
            <a:ext cx="5207000" cy="4046538"/>
          </a:xfrm>
          <a:noFill/>
        </p:spPr>
        <p:txBody>
          <a:bodyPr/>
          <a:lstStyle/>
          <a:p>
            <a:pPr eaLnBrk="1" hangingPunct="1"/>
            <a:r>
              <a:rPr lang="en-US" altLang="en-US" dirty="0"/>
              <a:t>Tuberculosis</a:t>
            </a:r>
          </a:p>
          <a:p>
            <a:pPr eaLnBrk="1" hangingPunct="1"/>
            <a:r>
              <a:rPr lang="en-US" altLang="en-US" dirty="0"/>
              <a:t>HIV</a:t>
            </a:r>
          </a:p>
          <a:p>
            <a:pPr eaLnBrk="1" hangingPunct="1"/>
            <a:r>
              <a:rPr lang="en-US" altLang="en-US" dirty="0"/>
              <a:t>Hepatitis</a:t>
            </a:r>
          </a:p>
          <a:p>
            <a:pPr eaLnBrk="1" hangingPunct="1"/>
            <a:endParaRPr lang="en-CA"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CAF6E246-B090-882D-AA7C-784A2B22670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AD50CC-5B74-49E9-AE6D-919CDE3CE71A}" type="slidenum">
              <a:rPr lang="en-US" altLang="en-US"/>
              <a:pPr/>
              <a:t>36</a:t>
            </a:fld>
            <a:endParaRPr lang="en-US" altLang="en-US" dirty="0"/>
          </a:p>
        </p:txBody>
      </p:sp>
      <p:sp>
        <p:nvSpPr>
          <p:cNvPr id="73731" name="Rectangle 2">
            <a:extLst>
              <a:ext uri="{FF2B5EF4-FFF2-40B4-BE49-F238E27FC236}">
                <a16:creationId xmlns:a16="http://schemas.microsoft.com/office/drawing/2014/main" id="{E52B9B6E-A0CC-E0A4-835E-8189E3881551}"/>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10BCE528-0383-591F-22DF-E6BEE238FF9D}"/>
              </a:ext>
            </a:extLst>
          </p:cNvPr>
          <p:cNvSpPr>
            <a:spLocks noGrp="1" noChangeArrowheads="1"/>
          </p:cNvSpPr>
          <p:nvPr>
            <p:ph type="body" idx="1"/>
          </p:nvPr>
        </p:nvSpPr>
        <p:spPr>
          <a:xfrm>
            <a:off x="947738" y="4270375"/>
            <a:ext cx="5207000" cy="4046538"/>
          </a:xfrm>
          <a:noFill/>
        </p:spPr>
        <p:txBody>
          <a:bodyPr/>
          <a:lstStyle/>
          <a:p>
            <a:pPr eaLnBrk="1" hangingPunct="1"/>
            <a:r>
              <a:rPr lang="en-US" altLang="en-US" dirty="0"/>
              <a:t>Is this just nursing – what about laundry and housekeeping</a:t>
            </a:r>
            <a:endParaRPr lang="en-CA"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090774CD-8FD6-B7DA-EDDA-F342B9013D3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C74142-926E-4734-A737-43FDC5613E4F}" type="slidenum">
              <a:rPr lang="en-US" altLang="en-US"/>
              <a:pPr/>
              <a:t>38</a:t>
            </a:fld>
            <a:endParaRPr lang="en-US" altLang="en-US" dirty="0"/>
          </a:p>
        </p:txBody>
      </p:sp>
      <p:sp>
        <p:nvSpPr>
          <p:cNvPr id="76803" name="Rectangle 2">
            <a:extLst>
              <a:ext uri="{FF2B5EF4-FFF2-40B4-BE49-F238E27FC236}">
                <a16:creationId xmlns:a16="http://schemas.microsoft.com/office/drawing/2014/main" id="{C0CEBEA9-7072-0C01-6BFF-3AF792B14742}"/>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7191B8F0-72CC-5F69-321D-4B6BC8E55CEF}"/>
              </a:ext>
            </a:extLst>
          </p:cNvPr>
          <p:cNvSpPr>
            <a:spLocks noGrp="1" noChangeArrowheads="1"/>
          </p:cNvSpPr>
          <p:nvPr>
            <p:ph type="body" idx="1"/>
          </p:nvPr>
        </p:nvSpPr>
        <p:spPr>
          <a:xfrm>
            <a:off x="947738" y="4270375"/>
            <a:ext cx="5207000" cy="4046538"/>
          </a:xfrm>
          <a:noFill/>
        </p:spPr>
        <p:txBody>
          <a:bodyPr/>
          <a:lstStyle/>
          <a:p>
            <a:pPr eaLnBrk="1" hangingPunct="1"/>
            <a:r>
              <a:rPr lang="en-US" altLang="en-US" dirty="0">
                <a:latin typeface="TimesNewRomanPSMT" charset="0"/>
              </a:rPr>
              <a:t>Cytotoxic drugs include any drug that inhibits or prevents the function of cells. Cytotoxic drugs include drugs used to treat cancer and in some cases, to treat certain skin conditions (e.g., psoriasis).</a:t>
            </a:r>
          </a:p>
          <a:p>
            <a:pPr eaLnBrk="1" hangingPunct="1"/>
            <a:endParaRPr lang="en-US" altLang="en-US" dirty="0"/>
          </a:p>
          <a:p>
            <a:pPr eaLnBrk="1" hangingPunct="1"/>
            <a:endParaRPr lang="en-US" altLang="en-US" dirty="0"/>
          </a:p>
          <a:p>
            <a:pPr eaLnBrk="1" hangingPunct="1"/>
            <a:r>
              <a:rPr lang="en-CA" altLang="en-US" dirty="0"/>
              <a:t>Cytotoxic drugs are toxic compounds and are known to have carcinogenic, mutagenic and/or teratogenic potential. With direct contact they may cause irritation to the skin, eyes, and mucous membranes, and ulceration and necrosis of tissue. The toxicity of cytotoxic drugs dictates that the exposure of health-care personnel to these drugs should be minimized. At the same time, the requirement for maintenance of aseptic conditions must be satisfied. </a:t>
            </a:r>
            <a:endParaRPr lang="en-US" altLang="en-US" dirty="0"/>
          </a:p>
          <a:p>
            <a:pPr eaLnBrk="1" hangingPunct="1"/>
            <a:endParaRPr lang="en-US" altLang="en-US" dirty="0"/>
          </a:p>
          <a:p>
            <a:pPr eaLnBrk="1" hangingPunct="1"/>
            <a:r>
              <a:rPr lang="en-US" altLang="en-US" dirty="0">
                <a:latin typeface="TimesNewRomanPSMT" charset="0"/>
              </a:rPr>
              <a:t>Worker exposure occurs by inhalation of drug dust or aerosol, absorption through the skin, and ingestion through contact with</a:t>
            </a:r>
          </a:p>
          <a:p>
            <a:pPr eaLnBrk="1" hangingPunct="1"/>
            <a:r>
              <a:rPr lang="en-US" altLang="en-US" dirty="0">
                <a:latin typeface="TimesNewRomanPSMT" charset="0"/>
              </a:rPr>
              <a:t>contaminated food, drink, or cigarettes. The aerosol is generated during the preparation or the administration of the drug, (e.g., while breaking open ampules, withdrawing needles from drug vials, transferring drugs with syringes, or expelling air from a drug-filled syringe). Such aerosol can result in exposing not only the worker immediately involved, but also exposing other people in the surrounding areas. Workers may also be exposed to cytotoxic drugs when they handle contaminated equipment and supplies.</a:t>
            </a:r>
            <a:endParaRPr lang="en-US" altLang="en-US" dirty="0">
              <a:latin typeface="Arial-ItalicMT" charset="0"/>
            </a:endParaRPr>
          </a:p>
          <a:p>
            <a:pPr eaLnBrk="1" hangingPunct="1"/>
            <a:endParaRPr lang="en-US" altLang="en-US" dirty="0"/>
          </a:p>
          <a:p>
            <a:pPr eaLnBrk="1" hangingPunct="1"/>
            <a:endParaRPr lang="en-CA" altLang="en-US" dirty="0"/>
          </a:p>
          <a:p>
            <a:pPr eaLnBrk="1" hangingPunct="1"/>
            <a:endParaRPr lang="en-US" altLang="en-US" dirty="0"/>
          </a:p>
          <a:p>
            <a:pPr eaLnBrk="1" hangingPunct="1"/>
            <a:r>
              <a:rPr lang="en-CA" altLang="en-US" dirty="0"/>
              <a:t>During administration, clearing air from a syringe or infusion line and leakage at tubing, syringe, or stopcock connections should be avoided to prevent opportunities for accidental skin contact and aerosol generation. Dispose of syringes and unclipped needles into a leakproof and puncture-resistant container. </a:t>
            </a:r>
          </a:p>
          <a:p>
            <a:pPr eaLnBrk="1" hangingPunct="1"/>
            <a:r>
              <a:rPr lang="en-CA" altLang="en-US" dirty="0"/>
              <a:t>The disposal of cytotoxic drugs and trace contaminated materials (e.g., gloves, gowns, needles, syringes, vials) presents a possible source of exposure to pharmacists, nurses and physicians as well as to ancillary personnel, especially the housekeeping staff. Excreta from patients receiving cytotoxic drug therapy may contain high concentrations of the drug. All personnel should be aware of this source of potential exposure and should take appropriate precautions as established by your hospital or clinic to avoid accidental contact. </a:t>
            </a:r>
          </a:p>
          <a:p>
            <a:pPr eaLnBrk="1" hangingPunct="1"/>
            <a:endParaRPr lang="en-CA"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3504-5F77-4B38-AF97-A371A0329544}" type="slidenum">
              <a:rPr lang="en-US" altLang="en-US" smtClean="0"/>
              <a:pPr/>
              <a:t>41</a:t>
            </a:fld>
            <a:endParaRPr lang="en-US" altLang="en-US" dirty="0"/>
          </a:p>
        </p:txBody>
      </p:sp>
    </p:spTree>
    <p:extLst>
      <p:ext uri="{BB962C8B-B14F-4D97-AF65-F5344CB8AC3E}">
        <p14:creationId xmlns:p14="http://schemas.microsoft.com/office/powerpoint/2010/main" val="1047668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B23D524B-93FF-E0CA-9CFC-BC7E29A73DB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AEF427-1C39-4A6F-B96D-4BFB38C8D2A9}" type="slidenum">
              <a:rPr lang="en-US" altLang="en-US"/>
              <a:pPr/>
              <a:t>46</a:t>
            </a:fld>
            <a:endParaRPr lang="en-US" altLang="en-US" dirty="0"/>
          </a:p>
        </p:txBody>
      </p:sp>
      <p:sp>
        <p:nvSpPr>
          <p:cNvPr id="86019" name="Rectangle 2">
            <a:extLst>
              <a:ext uri="{FF2B5EF4-FFF2-40B4-BE49-F238E27FC236}">
                <a16:creationId xmlns:a16="http://schemas.microsoft.com/office/drawing/2014/main" id="{EB769FCC-EA0D-4FAB-854A-3B0E23541E31}"/>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B5E96139-98E2-4A6F-5F09-3E9C66CE6490}"/>
              </a:ext>
            </a:extLst>
          </p:cNvPr>
          <p:cNvSpPr>
            <a:spLocks noGrp="1" noChangeArrowheads="1"/>
          </p:cNvSpPr>
          <p:nvPr>
            <p:ph type="body" idx="1"/>
          </p:nvPr>
        </p:nvSpPr>
        <p:spPr>
          <a:xfrm>
            <a:off x="947738" y="4270375"/>
            <a:ext cx="5207000" cy="4046538"/>
          </a:xfrm>
          <a:noFill/>
        </p:spPr>
        <p:txBody>
          <a:bodyPr/>
          <a:lstStyle/>
          <a:p>
            <a:pPr eaLnBrk="1" hangingPunct="1"/>
            <a:r>
              <a:rPr lang="en-CA" altLang="en-US" dirty="0">
                <a:latin typeface="TimesNewRomanPSMT" charset="0"/>
              </a:rPr>
              <a:t>Along with the increasing usage of latex gloves, there have been a</a:t>
            </a:r>
            <a:r>
              <a:rPr lang="en-US" altLang="en-US" dirty="0">
                <a:latin typeface="TimesNewRomanPSMT" charset="0"/>
              </a:rPr>
              <a:t> </a:t>
            </a:r>
            <a:r>
              <a:rPr lang="en-CA" altLang="en-US" dirty="0">
                <a:latin typeface="TimesNewRomanPSMT" charset="0"/>
              </a:rPr>
              <a:t>rising number of reports of allergic reactions to latex, including some</a:t>
            </a:r>
            <a:r>
              <a:rPr lang="en-US" altLang="en-US" dirty="0">
                <a:latin typeface="TimesNewRomanPSMT" charset="0"/>
              </a:rPr>
              <a:t> </a:t>
            </a:r>
            <a:r>
              <a:rPr lang="en-CA" altLang="en-US" dirty="0">
                <a:latin typeface="TimesNewRomanPSMT" charset="0"/>
              </a:rPr>
              <a:t>severe, immediate reactions. The more immediate reactions range from</a:t>
            </a:r>
            <a:r>
              <a:rPr lang="en-US" altLang="en-US" dirty="0">
                <a:latin typeface="TimesNewRomanPSMT" charset="0"/>
              </a:rPr>
              <a:t> </a:t>
            </a:r>
            <a:r>
              <a:rPr lang="en-CA" altLang="en-US" dirty="0">
                <a:latin typeface="TimesNewRomanPSMT" charset="0"/>
              </a:rPr>
              <a:t>hives, runny nose and asthma to full intolerance of the gloves (e.g., a</a:t>
            </a:r>
            <a:r>
              <a:rPr lang="en-US" altLang="en-US" dirty="0">
                <a:latin typeface="TimesNewRomanPSMT" charset="0"/>
              </a:rPr>
              <a:t> </a:t>
            </a:r>
            <a:r>
              <a:rPr lang="en-CA" altLang="en-US" dirty="0">
                <a:latin typeface="TimesNewRomanPSMT" charset="0"/>
              </a:rPr>
              <a:t>serious lowering of blood pressure and potentially anaphylactic</a:t>
            </a:r>
            <a:r>
              <a:rPr lang="en-US" altLang="en-US" dirty="0">
                <a:latin typeface="TimesNewRomanPSMT" charset="0"/>
              </a:rPr>
              <a:t> </a:t>
            </a:r>
            <a:r>
              <a:rPr lang="en-CA" altLang="en-US" dirty="0">
                <a:latin typeface="TimesNewRomanPSMT" charset="0"/>
              </a:rPr>
              <a:t>shock).</a:t>
            </a:r>
            <a:endParaRPr lang="en-US" altLang="en-US" dirty="0">
              <a:latin typeface="TimesNewRomanPSMT" charset="0"/>
            </a:endParaRPr>
          </a:p>
          <a:p>
            <a:pPr eaLnBrk="1" hangingPunct="1"/>
            <a:endParaRPr lang="en-US" altLang="en-US" dirty="0">
              <a:latin typeface="TimesNewRomanPSMT" charset="0"/>
            </a:endParaRPr>
          </a:p>
          <a:p>
            <a:pPr eaLnBrk="1" hangingPunct="1"/>
            <a:r>
              <a:rPr lang="en-CA" altLang="en-US" dirty="0">
                <a:latin typeface="TimesNewRomanPSMT" charset="0"/>
              </a:rPr>
              <a:t>Latex is a natural product, collected and concentrated from certain</a:t>
            </a:r>
            <a:r>
              <a:rPr lang="en-US" altLang="en-US" dirty="0">
                <a:latin typeface="TimesNewRomanPSMT" charset="0"/>
              </a:rPr>
              <a:t> </a:t>
            </a:r>
            <a:r>
              <a:rPr lang="en-CA" altLang="en-US" dirty="0">
                <a:latin typeface="TimesNewRomanPSMT" charset="0"/>
              </a:rPr>
              <a:t>trees. The concentrated rubber latex is treated with additives in</a:t>
            </a:r>
            <a:r>
              <a:rPr lang="en-US" altLang="en-US" dirty="0">
                <a:latin typeface="TimesNewRomanPSMT" charset="0"/>
              </a:rPr>
              <a:t> </a:t>
            </a:r>
            <a:r>
              <a:rPr lang="en-CA" altLang="en-US" dirty="0">
                <a:latin typeface="TimesNewRomanPSMT" charset="0"/>
              </a:rPr>
              <a:t>manufacturing latex gloves. The gloves are soaked in water to remove</a:t>
            </a:r>
            <a:r>
              <a:rPr lang="en-US" altLang="en-US" dirty="0">
                <a:latin typeface="TimesNewRomanPSMT" charset="0"/>
              </a:rPr>
              <a:t> </a:t>
            </a:r>
            <a:r>
              <a:rPr lang="en-CA" altLang="en-US" dirty="0">
                <a:latin typeface="TimesNewRomanPSMT" charset="0"/>
              </a:rPr>
              <a:t>proteins present in latex, but some proteins remain in the final product.</a:t>
            </a:r>
            <a:r>
              <a:rPr lang="en-US" altLang="en-US" dirty="0">
                <a:latin typeface="TimesNewRomanPSMT" charset="0"/>
              </a:rPr>
              <a:t> </a:t>
            </a:r>
            <a:r>
              <a:rPr lang="en-CA" altLang="en-US" dirty="0">
                <a:latin typeface="TimesNewRomanPSMT" charset="0"/>
              </a:rPr>
              <a:t>The proteins and additives can cause the skin reactions. They can also</a:t>
            </a:r>
            <a:r>
              <a:rPr lang="en-US" altLang="en-US" dirty="0">
                <a:latin typeface="TimesNewRomanPSMT" charset="0"/>
              </a:rPr>
              <a:t> </a:t>
            </a:r>
            <a:r>
              <a:rPr lang="en-CA" altLang="en-US" dirty="0">
                <a:latin typeface="TimesNewRomanPSMT" charset="0"/>
              </a:rPr>
              <a:t>be adsorbed through the powders used in gloves. The proteins are</a:t>
            </a:r>
            <a:r>
              <a:rPr lang="en-US" altLang="en-US" dirty="0">
                <a:latin typeface="TimesNewRomanPSMT" charset="0"/>
              </a:rPr>
              <a:t> </a:t>
            </a:r>
            <a:r>
              <a:rPr lang="en-CA" altLang="en-US" dirty="0">
                <a:latin typeface="TimesNewRomanPSMT" charset="0"/>
              </a:rPr>
              <a:t>thought to be responsible for the more severe, immediate reactions to</a:t>
            </a:r>
            <a:r>
              <a:rPr lang="en-US" altLang="en-US" dirty="0">
                <a:latin typeface="TimesNewRomanPSMT" charset="0"/>
              </a:rPr>
              <a:t> </a:t>
            </a:r>
            <a:r>
              <a:rPr lang="en-CA" altLang="en-US" dirty="0">
                <a:latin typeface="TimesNewRomanPSMT" charset="0"/>
              </a:rPr>
              <a:t>the gloves. Persons allergic to additives in latex gloves can react to</a:t>
            </a:r>
            <a:r>
              <a:rPr lang="en-US" altLang="en-US" dirty="0">
                <a:latin typeface="TimesNewRomanPSMT" charset="0"/>
              </a:rPr>
              <a:t> </a:t>
            </a:r>
            <a:r>
              <a:rPr lang="en-CA" altLang="en-US" dirty="0">
                <a:latin typeface="TimesNewRomanPSMT" charset="0"/>
              </a:rPr>
              <a:t>these chemicals in other natural rubber and non-rubber products, such</a:t>
            </a:r>
            <a:r>
              <a:rPr lang="en-US" altLang="en-US" dirty="0">
                <a:latin typeface="TimesNewRomanPSMT" charset="0"/>
              </a:rPr>
              <a:t> </a:t>
            </a:r>
            <a:r>
              <a:rPr lang="en-CA" altLang="en-US" dirty="0">
                <a:latin typeface="TimesNewRomanPSMT" charset="0"/>
              </a:rPr>
              <a:t>as plastics, pesticides, oils, adhesives, bandages, tape and organic</a:t>
            </a:r>
            <a:r>
              <a:rPr lang="en-US" altLang="en-US" dirty="0">
                <a:latin typeface="TimesNewRomanPSMT" charset="0"/>
              </a:rPr>
              <a:t> </a:t>
            </a:r>
            <a:r>
              <a:rPr lang="en-CA" altLang="en-US" dirty="0">
                <a:latin typeface="TimesNewRomanPSMT" charset="0"/>
              </a:rPr>
              <a:t>dyes.</a:t>
            </a:r>
            <a:endParaRPr lang="en-US" altLang="en-US" dirty="0">
              <a:latin typeface="TimesNewRomanPSMT" charset="0"/>
            </a:endParaRPr>
          </a:p>
          <a:p>
            <a:pPr eaLnBrk="1" hangingPunct="1"/>
            <a:endParaRPr lang="en-US" altLang="en-US" dirty="0">
              <a:latin typeface="TimesNewRomanPSMT" charset="0"/>
            </a:endParaRPr>
          </a:p>
          <a:p>
            <a:pPr eaLnBrk="1" hangingPunct="1"/>
            <a:r>
              <a:rPr lang="en-US" altLang="en-US" b="1" dirty="0">
                <a:solidFill>
                  <a:srgbClr val="000000"/>
                </a:solidFill>
                <a:latin typeface="TimesNewRomanPSMT" charset="0"/>
              </a:rPr>
              <a:t>Emergency and first aid equipment</a:t>
            </a:r>
            <a:r>
              <a:rPr lang="en-US" altLang="en-US" dirty="0">
                <a:solidFill>
                  <a:srgbClr val="000000"/>
                </a:solidFill>
                <a:latin typeface="TimesNewRomanPSMT" charset="0"/>
              </a:rPr>
              <a:t>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Blood pressure cuffs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Stethoscopes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Oral and nasal airways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Endotracheal tubes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Tourniquets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Intravenous tubing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Syringes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Electrode pads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Adhesive tape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Ace bandages </a:t>
            </a:r>
            <a:endParaRPr lang="en-CA" altLang="en-US" dirty="0">
              <a:latin typeface="TimesNewRomanPSMT" charset="0"/>
            </a:endParaRPr>
          </a:p>
          <a:p>
            <a:pPr eaLnBrk="1" hangingPunct="1"/>
            <a:r>
              <a:rPr lang="en-US" altLang="en-US" b="1" dirty="0">
                <a:solidFill>
                  <a:srgbClr val="000000"/>
                </a:solidFill>
                <a:latin typeface="TimesNewRomanPSMT" charset="0"/>
              </a:rPr>
              <a:t>Personal protective equipment</a:t>
            </a:r>
            <a:r>
              <a:rPr lang="en-US" altLang="en-US" dirty="0">
                <a:solidFill>
                  <a:srgbClr val="000000"/>
                </a:solidFill>
                <a:latin typeface="TimesNewRomanPSMT" charset="0"/>
              </a:rPr>
              <a:t>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Gloves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Surgical masks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Goggles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Respirators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Rubber aprons </a:t>
            </a:r>
            <a:endParaRPr lang="en-CA" altLang="en-US" dirty="0">
              <a:latin typeface="TimesNewRomanPSMT" charset="0"/>
            </a:endParaRPr>
          </a:p>
          <a:p>
            <a:pPr eaLnBrk="1" hangingPunct="1"/>
            <a:r>
              <a:rPr lang="en-US" altLang="en-US" b="1" dirty="0">
                <a:solidFill>
                  <a:srgbClr val="000000"/>
                </a:solidFill>
                <a:latin typeface="TimesNewRomanPSMT" charset="0"/>
              </a:rPr>
              <a:t>Office supplies</a:t>
            </a:r>
            <a:r>
              <a:rPr lang="en-US" altLang="en-US" dirty="0">
                <a:solidFill>
                  <a:srgbClr val="000000"/>
                </a:solidFill>
                <a:latin typeface="TimesNewRomanPSMT" charset="0"/>
              </a:rPr>
              <a:t>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Rubber bands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Erasers </a:t>
            </a:r>
            <a:endParaRPr lang="en-CA" altLang="en-US" dirty="0">
              <a:latin typeface="TimesNewRomanPSMT" charset="0"/>
            </a:endParaRPr>
          </a:p>
          <a:p>
            <a:pPr eaLnBrk="1" hangingPunct="1"/>
            <a:r>
              <a:rPr lang="en-US" altLang="en-US" b="1" dirty="0">
                <a:solidFill>
                  <a:srgbClr val="000000"/>
                </a:solidFill>
                <a:latin typeface="TimesNewRomanPSMT" charset="0"/>
              </a:rPr>
              <a:t>Hospital and other medical supplies</a:t>
            </a:r>
            <a:r>
              <a:rPr lang="en-US" altLang="en-US" dirty="0">
                <a:solidFill>
                  <a:srgbClr val="000000"/>
                </a:solidFill>
                <a:latin typeface="TimesNewRomanPSMT" charset="0"/>
              </a:rPr>
              <a:t>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Anesthesia masks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Catheters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Wound drains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Injection ports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Rubber tops of multidose vials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Dental dams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Dental bite blocks </a:t>
            </a:r>
            <a:endParaRPr lang="en-CA" altLang="en-US" dirty="0">
              <a:latin typeface="TimesNewRomanPSMT" charset="0"/>
            </a:endParaRPr>
          </a:p>
          <a:p>
            <a:pPr eaLnBrk="1" hangingPunct="1">
              <a:buFontTx/>
              <a:buChar char="•"/>
            </a:pPr>
            <a:r>
              <a:rPr lang="en-CA" altLang="en-US" dirty="0">
                <a:solidFill>
                  <a:srgbClr val="000000"/>
                </a:solidFill>
                <a:latin typeface="TimesNewRomanPSMT" charset="0"/>
              </a:rPr>
              <a:t>IV tubing </a:t>
            </a:r>
            <a:endParaRPr lang="en-CA" altLang="en-US" dirty="0">
              <a:latin typeface="TimesNewRomanPSMT" charset="0"/>
            </a:endParaRPr>
          </a:p>
          <a:p>
            <a:pPr eaLnBrk="1" hangingPunct="1"/>
            <a:endParaRPr lang="en-CA" altLang="en-US" dirty="0">
              <a:latin typeface="TimesNewRomanPSMT" charset="0"/>
            </a:endParaRPr>
          </a:p>
          <a:p>
            <a:pPr eaLnBrk="1" hangingPunct="1"/>
            <a:endParaRPr lang="en-CA" altLang="en-US" dirty="0">
              <a:latin typeface="TimesNewRomanPSMT" charset="0"/>
            </a:endParaRPr>
          </a:p>
          <a:p>
            <a:pPr eaLnBrk="1" hangingPunct="1"/>
            <a:endParaRPr lang="en-CA"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47EF9DD2-5F44-1A03-77A3-691DBED02AD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E4C221-94D8-43EE-A983-B85D8FF32113}" type="slidenum">
              <a:rPr lang="en-US" altLang="en-US"/>
              <a:pPr/>
              <a:t>47</a:t>
            </a:fld>
            <a:endParaRPr lang="en-US" altLang="en-US" dirty="0"/>
          </a:p>
        </p:txBody>
      </p:sp>
      <p:sp>
        <p:nvSpPr>
          <p:cNvPr id="88067" name="Rectangle 2">
            <a:extLst>
              <a:ext uri="{FF2B5EF4-FFF2-40B4-BE49-F238E27FC236}">
                <a16:creationId xmlns:a16="http://schemas.microsoft.com/office/drawing/2014/main" id="{3237185D-4ED4-AB8A-4EEB-756DC54378E9}"/>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3AA4B830-D676-5DCA-5DD3-86DE42525D20}"/>
              </a:ext>
            </a:extLst>
          </p:cNvPr>
          <p:cNvSpPr>
            <a:spLocks noGrp="1" noChangeArrowheads="1"/>
          </p:cNvSpPr>
          <p:nvPr>
            <p:ph type="body" idx="1"/>
          </p:nvPr>
        </p:nvSpPr>
        <p:spPr>
          <a:xfrm>
            <a:off x="947738" y="4270375"/>
            <a:ext cx="5207000" cy="4046538"/>
          </a:xfrm>
          <a:noFill/>
        </p:spPr>
        <p:txBody>
          <a:bodyPr/>
          <a:lstStyle/>
          <a:p>
            <a:pPr eaLnBrk="1" hangingPunct="1"/>
            <a:endParaRPr lang="en-CA"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17503E9E-A977-F2EE-D2E9-8B467AA7112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1953E3-9665-41F3-B3FA-EED798291B42}" type="slidenum">
              <a:rPr lang="en-US" altLang="en-US"/>
              <a:pPr/>
              <a:t>4</a:t>
            </a:fld>
            <a:endParaRPr lang="en-US" altLang="en-US" dirty="0"/>
          </a:p>
        </p:txBody>
      </p:sp>
      <p:sp>
        <p:nvSpPr>
          <p:cNvPr id="18435" name="Rectangle 2">
            <a:extLst>
              <a:ext uri="{FF2B5EF4-FFF2-40B4-BE49-F238E27FC236}">
                <a16:creationId xmlns:a16="http://schemas.microsoft.com/office/drawing/2014/main" id="{6F82B96A-C8B9-0DDB-2B1D-1CB8457CE129}"/>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E2F2E6F7-EEA4-A54B-EE24-C4DA9B87D0BD}"/>
              </a:ext>
            </a:extLst>
          </p:cNvPr>
          <p:cNvSpPr>
            <a:spLocks noGrp="1" noChangeArrowheads="1"/>
          </p:cNvSpPr>
          <p:nvPr>
            <p:ph type="body" idx="1"/>
          </p:nvPr>
        </p:nvSpPr>
        <p:spPr>
          <a:noFill/>
        </p:spPr>
        <p:txBody>
          <a:bodyPr/>
          <a:lstStyle/>
          <a:p>
            <a:pPr eaLnBrk="1" hangingPunct="1"/>
            <a:r>
              <a:rPr lang="en-US" altLang="en-US" dirty="0"/>
              <a:t>As with all aspects of your safety program – inspection activities must be documented and kept on file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06798092-DFCF-A112-C37B-9ECFB4AED57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EAD4AB-4401-4BCF-BA85-C21B55ED936C}" type="slidenum">
              <a:rPr lang="en-US" altLang="en-US"/>
              <a:pPr/>
              <a:t>48</a:t>
            </a:fld>
            <a:endParaRPr lang="en-US" altLang="en-US" dirty="0"/>
          </a:p>
        </p:txBody>
      </p:sp>
      <p:sp>
        <p:nvSpPr>
          <p:cNvPr id="90115" name="Rectangle 2">
            <a:extLst>
              <a:ext uri="{FF2B5EF4-FFF2-40B4-BE49-F238E27FC236}">
                <a16:creationId xmlns:a16="http://schemas.microsoft.com/office/drawing/2014/main" id="{FC6D2878-37DD-234F-1E81-2886628100CC}"/>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CBE239CC-0903-3480-4568-171501EAFEE0}"/>
              </a:ext>
            </a:extLst>
          </p:cNvPr>
          <p:cNvSpPr>
            <a:spLocks noGrp="1" noChangeArrowheads="1"/>
          </p:cNvSpPr>
          <p:nvPr>
            <p:ph type="body" idx="1"/>
          </p:nvPr>
        </p:nvSpPr>
        <p:spPr>
          <a:xfrm>
            <a:off x="947738" y="4270375"/>
            <a:ext cx="5207000" cy="4046538"/>
          </a:xfrm>
          <a:noFill/>
        </p:spPr>
        <p:txBody>
          <a:bodyPr/>
          <a:lstStyle/>
          <a:p>
            <a:pPr eaLnBrk="1" hangingPunct="1"/>
            <a:endParaRPr lang="en-CA"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82382587-1B1A-AF05-0176-640B993221A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BF506B-2EC8-4B2B-A720-CBD7EDAF9E85}" type="slidenum">
              <a:rPr lang="en-US" altLang="en-US"/>
              <a:pPr/>
              <a:t>49</a:t>
            </a:fld>
            <a:endParaRPr lang="en-US" altLang="en-US" dirty="0"/>
          </a:p>
        </p:txBody>
      </p:sp>
      <p:sp>
        <p:nvSpPr>
          <p:cNvPr id="92163" name="Rectangle 2">
            <a:extLst>
              <a:ext uri="{FF2B5EF4-FFF2-40B4-BE49-F238E27FC236}">
                <a16:creationId xmlns:a16="http://schemas.microsoft.com/office/drawing/2014/main" id="{9AE00F2E-BDAA-F2B0-7693-B656023A19D7}"/>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81103E16-BC61-8D1F-AC42-5680F406EE02}"/>
              </a:ext>
            </a:extLst>
          </p:cNvPr>
          <p:cNvSpPr>
            <a:spLocks noGrp="1" noChangeArrowheads="1"/>
          </p:cNvSpPr>
          <p:nvPr>
            <p:ph type="body" idx="1"/>
          </p:nvPr>
        </p:nvSpPr>
        <p:spPr>
          <a:xfrm>
            <a:off x="947738" y="4270375"/>
            <a:ext cx="5207000" cy="4046538"/>
          </a:xfrm>
          <a:noFill/>
        </p:spPr>
        <p:txBody>
          <a:bodyPr/>
          <a:lstStyle/>
          <a:p>
            <a:pPr eaLnBrk="1" hangingPunct="1"/>
            <a:endParaRPr lang="en-CA"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2E6AC724-FD41-5964-3005-F4079C97B06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08C687-7339-4BDF-9463-AE0E0929913D}" type="slidenum">
              <a:rPr lang="en-US" altLang="en-US"/>
              <a:pPr/>
              <a:t>50</a:t>
            </a:fld>
            <a:endParaRPr lang="en-US" altLang="en-US" dirty="0"/>
          </a:p>
        </p:txBody>
      </p:sp>
      <p:sp>
        <p:nvSpPr>
          <p:cNvPr id="94211" name="Rectangle 2">
            <a:extLst>
              <a:ext uri="{FF2B5EF4-FFF2-40B4-BE49-F238E27FC236}">
                <a16:creationId xmlns:a16="http://schemas.microsoft.com/office/drawing/2014/main" id="{7670D074-7A19-5DD8-14C6-E6C314AB86C1}"/>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88255D90-4118-1C27-0F14-C62410CA4233}"/>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E93B8686-D1FD-17B8-09E0-BCCD3031825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F321DE-6F9F-498E-BE08-F737F5425C5E}" type="slidenum">
              <a:rPr lang="en-US" altLang="en-US"/>
              <a:pPr/>
              <a:t>57</a:t>
            </a:fld>
            <a:endParaRPr lang="en-US" altLang="en-US" dirty="0"/>
          </a:p>
        </p:txBody>
      </p:sp>
      <p:sp>
        <p:nvSpPr>
          <p:cNvPr id="101379" name="Rectangle 2">
            <a:extLst>
              <a:ext uri="{FF2B5EF4-FFF2-40B4-BE49-F238E27FC236}">
                <a16:creationId xmlns:a16="http://schemas.microsoft.com/office/drawing/2014/main" id="{21FEB9E4-67E6-FE10-5196-E112748241A0}"/>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35319890-2C67-5504-C6A7-C69276439ABB}"/>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B879626A-119F-C2DD-A5A8-530CA2ACFD2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1D43A1-1144-4C82-82D6-AA1040661BFC}" type="slidenum">
              <a:rPr lang="en-US" altLang="en-US"/>
              <a:pPr/>
              <a:t>58</a:t>
            </a:fld>
            <a:endParaRPr lang="en-US" altLang="en-US" dirty="0"/>
          </a:p>
        </p:txBody>
      </p:sp>
      <p:sp>
        <p:nvSpPr>
          <p:cNvPr id="103427" name="Rectangle 2">
            <a:extLst>
              <a:ext uri="{FF2B5EF4-FFF2-40B4-BE49-F238E27FC236}">
                <a16:creationId xmlns:a16="http://schemas.microsoft.com/office/drawing/2014/main" id="{5551F57C-9E5B-ECFC-95D3-22137AD030D5}"/>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A7B159A9-1A13-7DBE-5974-66E06552516C}"/>
              </a:ext>
            </a:extLst>
          </p:cNvPr>
          <p:cNvSpPr>
            <a:spLocks noGrp="1" noChangeArrowheads="1"/>
          </p:cNvSpPr>
          <p:nvPr>
            <p:ph type="body" idx="1"/>
          </p:nvPr>
        </p:nvSpPr>
        <p:spPr>
          <a:noFill/>
        </p:spPr>
        <p:txBody>
          <a:bodyPr/>
          <a:lstStyle/>
          <a:p>
            <a:pPr eaLnBrk="1" hangingPunct="1"/>
            <a:r>
              <a:rPr lang="en-US" altLang="en-US" dirty="0"/>
              <a:t>Redesign – containers to make them easier to hold and lift</a:t>
            </a:r>
          </a:p>
          <a:p>
            <a:pPr eaLnBrk="1" hangingPunct="1"/>
            <a:r>
              <a:rPr lang="en-US" altLang="en-US" dirty="0"/>
              <a:t>Lighting, ventilation</a:t>
            </a:r>
          </a:p>
          <a:p>
            <a:pPr eaLnBrk="1" hangingPunct="1"/>
            <a:r>
              <a:rPr lang="en-US" altLang="en-US" dirty="0"/>
              <a:t>Ergonomic design</a:t>
            </a:r>
          </a:p>
          <a:p>
            <a:pPr eaLnBrk="1" hangingPunct="1"/>
            <a:endParaRPr lang="en-US" altLang="en-US" dirty="0"/>
          </a:p>
          <a:p>
            <a:pPr eaLnBrk="1" hangingPunct="1"/>
            <a:r>
              <a:rPr lang="en-US" altLang="en-US" dirty="0"/>
              <a:t>Automation – e.g. food processors for chopping – may present different hazards which will need to be controlled.</a:t>
            </a:r>
          </a:p>
          <a:p>
            <a:pPr eaLnBrk="1" hangingPunct="1"/>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068D05AE-FF9B-CE88-71C4-D8E9A40E904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8D5E0B-556D-43A3-96CE-64FC7DE50AAC}" type="slidenum">
              <a:rPr lang="en-US" altLang="en-US"/>
              <a:pPr/>
              <a:t>59</a:t>
            </a:fld>
            <a:endParaRPr lang="en-US" altLang="en-US" dirty="0"/>
          </a:p>
        </p:txBody>
      </p:sp>
      <p:sp>
        <p:nvSpPr>
          <p:cNvPr id="105475" name="Rectangle 2">
            <a:extLst>
              <a:ext uri="{FF2B5EF4-FFF2-40B4-BE49-F238E27FC236}">
                <a16:creationId xmlns:a16="http://schemas.microsoft.com/office/drawing/2014/main" id="{83931A41-176A-E7EF-A2E4-0405916D2751}"/>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6EABCC04-B0A8-E581-E4C0-679067C6D6EA}"/>
              </a:ext>
            </a:extLst>
          </p:cNvPr>
          <p:cNvSpPr>
            <a:spLocks noGrp="1" noChangeArrowheads="1"/>
          </p:cNvSpPr>
          <p:nvPr>
            <p:ph type="body" idx="1"/>
          </p:nvPr>
        </p:nvSpPr>
        <p:spPr>
          <a:noFill/>
        </p:spPr>
        <p:txBody>
          <a:bodyPr/>
          <a:lstStyle/>
          <a:p>
            <a:pPr eaLnBrk="1" hangingPunct="1"/>
            <a:r>
              <a:rPr lang="en-US" altLang="en-US" dirty="0"/>
              <a:t>The further a control keeps a hazard away from workers, the more effective it is.</a:t>
            </a:r>
          </a:p>
          <a:p>
            <a:pPr eaLnBrk="1" hangingPunct="1"/>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5B11C3EF-EFB1-7472-4A7C-9692F40B049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555304-C73E-4F19-80D0-DF57B96E0CDD}" type="slidenum">
              <a:rPr lang="en-US" altLang="en-US"/>
              <a:pPr/>
              <a:t>60</a:t>
            </a:fld>
            <a:endParaRPr lang="en-US" altLang="en-US" dirty="0"/>
          </a:p>
        </p:txBody>
      </p:sp>
      <p:sp>
        <p:nvSpPr>
          <p:cNvPr id="107523" name="Rectangle 2">
            <a:extLst>
              <a:ext uri="{FF2B5EF4-FFF2-40B4-BE49-F238E27FC236}">
                <a16:creationId xmlns:a16="http://schemas.microsoft.com/office/drawing/2014/main" id="{BD709778-6D50-6C66-504C-BB6EA0627384}"/>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2EF5ED3C-B8E9-8385-BC65-8250FD3EECBC}"/>
              </a:ext>
            </a:extLst>
          </p:cNvPr>
          <p:cNvSpPr>
            <a:spLocks noGrp="1" noChangeArrowheads="1"/>
          </p:cNvSpPr>
          <p:nvPr>
            <p:ph type="body" idx="1"/>
          </p:nvPr>
        </p:nvSpPr>
        <p:spPr>
          <a:noFill/>
        </p:spPr>
        <p:txBody>
          <a:bodyPr/>
          <a:lstStyle/>
          <a:p>
            <a:pPr eaLnBrk="1" hangingPunct="1"/>
            <a:r>
              <a:rPr lang="en-US" altLang="en-US" dirty="0"/>
              <a:t>PPE does not eliminate the hazard therefore not as effective.  </a:t>
            </a:r>
          </a:p>
          <a:p>
            <a:pPr eaLnBrk="1" hangingPunct="1"/>
            <a:endParaRPr lang="en-US" altLang="en-US" dirty="0"/>
          </a:p>
          <a:p>
            <a:pPr eaLnBrk="1" hangingPunct="1"/>
            <a:r>
              <a:rPr lang="en-US" altLang="en-US" dirty="0"/>
              <a:t>Can cause other hazards.  Awkward or bulky PPE may prevent a worker from working safely.  </a:t>
            </a:r>
          </a:p>
          <a:p>
            <a:pPr eaLnBrk="1" hangingPunct="1"/>
            <a:endParaRPr lang="en-US" altLang="en-US" dirty="0"/>
          </a:p>
          <a:p>
            <a:pPr eaLnBrk="1" hangingPunct="1"/>
            <a:r>
              <a:rPr lang="en-US" altLang="en-US" dirty="0"/>
              <a:t>It is the job of the employer, managers and supervisors to require workers to use PPE.  Workers must be trained to use, store and care for their equipment properly.</a:t>
            </a:r>
          </a:p>
          <a:p>
            <a:pPr eaLnBrk="1" hangingPunct="1"/>
            <a:endParaRPr lang="en-US" altLang="en-US" dirty="0"/>
          </a:p>
          <a:p>
            <a:pPr eaLnBrk="1" hangingPunct="1"/>
            <a:r>
              <a:rPr lang="en-US" altLang="en-US" dirty="0"/>
              <a:t>Supervisors have the duty under the Act to ensure that PPE is used</a:t>
            </a:r>
          </a:p>
          <a:p>
            <a:pPr eaLnBrk="1" hangingPunct="1"/>
            <a:r>
              <a:rPr lang="en-US" altLang="en-US" dirty="0"/>
              <a:t>Workers have the duty under the Act to use PPE</a:t>
            </a:r>
          </a:p>
          <a:p>
            <a:pPr eaLnBrk="1" hangingPunct="1"/>
            <a:endParaRPr lang="en-US" altLang="en-US" dirty="0"/>
          </a:p>
          <a:p>
            <a:pPr eaLnBrk="1" hangingPunct="1"/>
            <a:r>
              <a:rPr lang="en-US" altLang="en-US" dirty="0"/>
              <a:t>e.g.  Training, supervision, safe work procedures, PPE</a:t>
            </a:r>
          </a:p>
          <a:p>
            <a:pPr eaLnBrk="1" hangingPunct="1"/>
            <a:endParaRPr lang="en-US" altLang="en-US" dirty="0"/>
          </a:p>
          <a:p>
            <a:pPr eaLnBrk="1" hangingPunct="1"/>
            <a:r>
              <a:rPr lang="en-US" altLang="en-US" dirty="0"/>
              <a:t>Workers must understand the limitations of their PPE</a:t>
            </a:r>
          </a:p>
          <a:p>
            <a:pPr eaLnBrk="1" hangingPunct="1"/>
            <a:endParaRPr lang="en-US" altLang="en-US" dirty="0"/>
          </a:p>
          <a:p>
            <a:pPr eaLnBrk="1" hangingPunct="1"/>
            <a:r>
              <a:rPr lang="en-US" altLang="en-US" dirty="0"/>
              <a:t>PPE should be treated as a condition of employment.</a:t>
            </a:r>
          </a:p>
          <a:p>
            <a:pPr eaLnBrk="1" hangingPunct="1"/>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B3DDAE86-4303-6F99-1144-F28E0F78743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29D488-7FC9-4096-8DCB-B5F2D5CE1906}" type="slidenum">
              <a:rPr lang="en-US" altLang="en-US"/>
              <a:pPr/>
              <a:t>61</a:t>
            </a:fld>
            <a:endParaRPr lang="en-US" altLang="en-US" dirty="0"/>
          </a:p>
        </p:txBody>
      </p:sp>
      <p:sp>
        <p:nvSpPr>
          <p:cNvPr id="111619" name="Rectangle 2">
            <a:extLst>
              <a:ext uri="{FF2B5EF4-FFF2-40B4-BE49-F238E27FC236}">
                <a16:creationId xmlns:a16="http://schemas.microsoft.com/office/drawing/2014/main" id="{8FE06932-BA1C-77D1-4518-0DCB012051B4}"/>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A583D72C-F621-F823-5FE0-28E832F9E827}"/>
              </a:ext>
            </a:extLst>
          </p:cNvPr>
          <p:cNvSpPr>
            <a:spLocks noGrp="1" noChangeArrowheads="1"/>
          </p:cNvSpPr>
          <p:nvPr>
            <p:ph type="body" idx="1"/>
          </p:nvPr>
        </p:nvSpPr>
        <p:spPr>
          <a:xfrm>
            <a:off x="947738" y="4270375"/>
            <a:ext cx="5207000" cy="4046538"/>
          </a:xfrm>
          <a:noFill/>
        </p:spPr>
        <p:txBody>
          <a:bodyPr/>
          <a:lstStyle/>
          <a:p>
            <a:pPr eaLnBrk="1" hangingPunct="1"/>
            <a:r>
              <a:rPr lang="en-US" altLang="en-US" dirty="0"/>
              <a:t>For example: noise exposure</a:t>
            </a:r>
          </a:p>
          <a:p>
            <a:pPr eaLnBrk="1" hangingPunct="1"/>
            <a:r>
              <a:rPr lang="en-US" altLang="en-US" dirty="0"/>
              <a:t>Offer PPE’s – short term</a:t>
            </a:r>
          </a:p>
          <a:p>
            <a:pPr eaLnBrk="1" hangingPunct="1"/>
            <a:r>
              <a:rPr lang="en-US" altLang="en-US" dirty="0"/>
              <a:t>Engineering controls – long term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B4C158E1-A181-3E6F-7C20-EA2EA16CC24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A44ED2-A4E9-46E0-BCF4-0F6D4A15AD1D}" type="slidenum">
              <a:rPr lang="en-US" altLang="en-US"/>
              <a:pPr/>
              <a:t>63</a:t>
            </a:fld>
            <a:endParaRPr lang="en-US" altLang="en-US" dirty="0"/>
          </a:p>
        </p:txBody>
      </p:sp>
      <p:sp>
        <p:nvSpPr>
          <p:cNvPr id="115715" name="Rectangle 2">
            <a:extLst>
              <a:ext uri="{FF2B5EF4-FFF2-40B4-BE49-F238E27FC236}">
                <a16:creationId xmlns:a16="http://schemas.microsoft.com/office/drawing/2014/main" id="{ED1C6C8F-5263-AB3D-CDC6-447A25B5FE01}"/>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32FB84D9-B60C-68CF-AAAA-FD07EAA85080}"/>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301B6844-E829-E7AE-164D-387B15F385F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FD77A4-6DA5-43CE-B388-0743677E13B7}" type="slidenum">
              <a:rPr lang="en-US" altLang="en-US"/>
              <a:pPr/>
              <a:t>64</a:t>
            </a:fld>
            <a:endParaRPr lang="en-US" altLang="en-US" dirty="0"/>
          </a:p>
        </p:txBody>
      </p:sp>
      <p:sp>
        <p:nvSpPr>
          <p:cNvPr id="117763" name="Rectangle 2">
            <a:extLst>
              <a:ext uri="{FF2B5EF4-FFF2-40B4-BE49-F238E27FC236}">
                <a16:creationId xmlns:a16="http://schemas.microsoft.com/office/drawing/2014/main" id="{11F31507-C06D-809E-48CA-1240453B3E34}"/>
              </a:ext>
            </a:extLst>
          </p:cNvPr>
          <p:cNvSpPr>
            <a:spLocks noGrp="1" noRot="1" noChangeAspect="1" noChangeArrowheads="1" noTextEdit="1"/>
          </p:cNvSpPr>
          <p:nvPr>
            <p:ph type="sldImg"/>
          </p:nvPr>
        </p:nvSpPr>
        <p:spPr>
          <a:xfrm>
            <a:off x="1304925" y="674688"/>
            <a:ext cx="4495800" cy="3371850"/>
          </a:xfrm>
          <a:ln/>
        </p:spPr>
      </p:sp>
      <p:sp>
        <p:nvSpPr>
          <p:cNvPr id="117764" name="Rectangle 3">
            <a:extLst>
              <a:ext uri="{FF2B5EF4-FFF2-40B4-BE49-F238E27FC236}">
                <a16:creationId xmlns:a16="http://schemas.microsoft.com/office/drawing/2014/main" id="{C76C69D0-2B1A-9369-32F1-D502011F41B4}"/>
              </a:ext>
            </a:extLst>
          </p:cNvPr>
          <p:cNvSpPr>
            <a:spLocks noGrp="1" noChangeArrowheads="1"/>
          </p:cNvSpPr>
          <p:nvPr>
            <p:ph type="body" idx="1"/>
          </p:nvPr>
        </p:nvSpPr>
        <p:spPr>
          <a:xfrm>
            <a:off x="944563" y="4270375"/>
            <a:ext cx="5213350" cy="4046538"/>
          </a:xfrm>
          <a:noFill/>
        </p:spPr>
        <p:txBody>
          <a:bodyPr lIns="89509" tIns="44755" rIns="89509" bIns="44755"/>
          <a:lstStyle/>
          <a:p>
            <a:pPr eaLnBrk="1" hangingPunct="1"/>
            <a:r>
              <a:rPr lang="en-US" altLang="en-US" dirty="0"/>
              <a:t>Include </a:t>
            </a:r>
          </a:p>
          <a:p>
            <a:pPr eaLnBrk="1" hangingPunct="1">
              <a:buFontTx/>
              <a:buChar char="•"/>
            </a:pPr>
            <a:r>
              <a:rPr lang="en-US" altLang="en-US" dirty="0"/>
              <a:t>Subject</a:t>
            </a:r>
          </a:p>
          <a:p>
            <a:pPr eaLnBrk="1" hangingPunct="1">
              <a:buFontTx/>
              <a:buChar char="•"/>
            </a:pPr>
            <a:r>
              <a:rPr lang="en-US" altLang="en-US" dirty="0"/>
              <a:t>date made</a:t>
            </a:r>
          </a:p>
          <a:p>
            <a:pPr eaLnBrk="1" hangingPunct="1">
              <a:buFontTx/>
              <a:buChar char="•"/>
            </a:pPr>
            <a:r>
              <a:rPr lang="en-US" altLang="en-US" dirty="0"/>
              <a:t>recommended time frame</a:t>
            </a:r>
          </a:p>
          <a:p>
            <a:pPr eaLnBrk="1" hangingPunct="1">
              <a:buFontTx/>
              <a:buChar char="•"/>
            </a:pPr>
            <a:r>
              <a:rPr lang="en-US" altLang="en-US" dirty="0"/>
              <a:t>Options</a:t>
            </a:r>
          </a:p>
          <a:p>
            <a:pPr eaLnBrk="1" hangingPunct="1">
              <a:buFontTx/>
              <a:buChar char="•"/>
            </a:pPr>
            <a:r>
              <a:rPr lang="en-US" altLang="en-US" dirty="0"/>
              <a:t>reasoning behind</a:t>
            </a:r>
          </a:p>
          <a:p>
            <a:pPr eaLnBrk="1" hangingPunct="1">
              <a:buFontTx/>
              <a:buChar char="•"/>
            </a:pPr>
            <a:r>
              <a:rPr lang="en-US" altLang="en-US" dirty="0"/>
              <a:t>Costs  </a:t>
            </a:r>
          </a:p>
          <a:p>
            <a:pPr eaLnBrk="1" hangingPunct="1"/>
            <a:r>
              <a:rPr lang="en-US" altLang="en-US" dirty="0"/>
              <a:t>Capital funding</a:t>
            </a:r>
          </a:p>
          <a:p>
            <a:pPr eaLnBrk="1" hangingPunct="1"/>
            <a:r>
              <a:rPr lang="en-US" altLang="en-US" dirty="0"/>
              <a:t>Non Capital funding</a:t>
            </a:r>
          </a:p>
          <a:p>
            <a:pPr eaLnBrk="1" hangingPunct="1"/>
            <a:r>
              <a:rPr lang="en-US" altLang="en-US" dirty="0"/>
              <a:t>Safety and Security Funding</a:t>
            </a:r>
          </a:p>
          <a:p>
            <a:pPr eaLnBrk="1" hangingPunct="1"/>
            <a:r>
              <a:rPr lang="en-US" altLang="en-US" dirty="0"/>
              <a:t>Equipment Committee</a:t>
            </a:r>
          </a:p>
          <a:p>
            <a:pPr eaLnBrk="1" hangingPunct="1"/>
            <a:r>
              <a:rPr lang="en-US" altLang="en-US" dirty="0"/>
              <a:t>Departmental Budget</a:t>
            </a:r>
          </a:p>
          <a:p>
            <a:pPr eaLnBrk="1" hangingPunct="1"/>
            <a:r>
              <a:rPr lang="en-US" altLang="en-US" dirty="0"/>
              <a:t>Program Budget</a:t>
            </a:r>
            <a:endParaRPr lang="en-CA" altLang="en-US" dirty="0"/>
          </a:p>
          <a:p>
            <a:pPr eaLnBrk="1" hangingPunct="1"/>
            <a:endParaRPr lang="en-US" altLang="en-US" dirty="0"/>
          </a:p>
          <a:p>
            <a:pPr eaLnBrk="1" hangingPunct="1">
              <a:buFontTx/>
              <a:buChar char="•"/>
            </a:pPr>
            <a:r>
              <a:rPr lang="en-US" altLang="en-US" dirty="0"/>
              <a:t>time frame for response.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91CE35E1-17F6-9D7F-D4E6-4E1D8B51EF4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54EB00-FA0C-4FAD-8E3B-4CAB2B237001}" type="slidenum">
              <a:rPr lang="en-US" altLang="en-US"/>
              <a:pPr/>
              <a:t>5</a:t>
            </a:fld>
            <a:endParaRPr lang="en-US" altLang="en-US" dirty="0"/>
          </a:p>
        </p:txBody>
      </p:sp>
      <p:sp>
        <p:nvSpPr>
          <p:cNvPr id="20483" name="Rectangle 2">
            <a:extLst>
              <a:ext uri="{FF2B5EF4-FFF2-40B4-BE49-F238E27FC236}">
                <a16:creationId xmlns:a16="http://schemas.microsoft.com/office/drawing/2014/main" id="{C79C943F-47D8-2CC2-6B02-AE89A9B88556}"/>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03FCCCF1-38CF-2C59-BE64-219720AB2AED}"/>
              </a:ext>
            </a:extLst>
          </p:cNvPr>
          <p:cNvSpPr>
            <a:spLocks noGrp="1" noChangeArrowheads="1"/>
          </p:cNvSpPr>
          <p:nvPr>
            <p:ph type="body" idx="1"/>
          </p:nvPr>
        </p:nvSpPr>
        <p:spPr>
          <a:noFill/>
        </p:spPr>
        <p:txBody>
          <a:bodyPr/>
          <a:lstStyle/>
          <a:p>
            <a:pPr eaLnBrk="1" hangingPunct="1"/>
            <a:r>
              <a:rPr lang="en-US" altLang="en-US" dirty="0"/>
              <a:t>Extinguishing systems</a:t>
            </a:r>
          </a:p>
          <a:p>
            <a:pPr eaLnBrk="1" hangingPunct="1"/>
            <a:endParaRPr lang="en-US" altLang="en-US" dirty="0"/>
          </a:p>
          <a:p>
            <a:pPr eaLnBrk="1" hangingPunct="1"/>
            <a:r>
              <a:rPr lang="en-US" altLang="en-US" dirty="0"/>
              <a:t>Ventilation</a:t>
            </a:r>
          </a:p>
          <a:p>
            <a:pPr eaLnBrk="1" hangingPunct="1"/>
            <a:endParaRPr lang="en-US" altLang="en-US" dirty="0"/>
          </a:p>
          <a:p>
            <a:pPr eaLnBrk="1" hangingPunct="1"/>
            <a:r>
              <a:rPr lang="en-US" altLang="en-US" dirty="0"/>
              <a:t>Lighting</a:t>
            </a:r>
          </a:p>
          <a:p>
            <a:pPr eaLnBrk="1" hangingPunct="1"/>
            <a:endParaRPr lang="en-US" altLang="en-US" dirty="0"/>
          </a:p>
          <a:p>
            <a:pPr eaLnBrk="1" hangingPunct="1"/>
            <a:endParaRPr lang="en-US" altLang="en-US" dirty="0"/>
          </a:p>
          <a:p>
            <a:pPr eaLnBrk="1" hangingPunct="1"/>
            <a:r>
              <a:rPr lang="en-US" altLang="en-US" dirty="0"/>
              <a:t>Supervisors inspections</a:t>
            </a:r>
          </a:p>
          <a:p>
            <a:pPr eaLnBrk="1" hangingPunct="1"/>
            <a:endParaRPr lang="en-US" altLang="en-US" dirty="0"/>
          </a:p>
          <a:p>
            <a:pPr eaLnBrk="1" hangingPunct="1"/>
            <a:endParaRPr lang="en-US" altLang="en-US" dirty="0"/>
          </a:p>
          <a:p>
            <a:pPr eaLnBrk="1" hangingPunct="1"/>
            <a:r>
              <a:rPr lang="en-US" altLang="en-US" dirty="0"/>
              <a:t>Machinery, tools and equipment in accordance with mfg’s recommendations unless specified otherwise</a:t>
            </a:r>
          </a:p>
          <a:p>
            <a:pPr eaLnBrk="1" hangingPunct="1"/>
            <a:endParaRPr lang="en-US" altLang="en-US" dirty="0"/>
          </a:p>
          <a:p>
            <a:pPr eaLnBrk="1" hangingPunct="1"/>
            <a:r>
              <a:rPr lang="en-US" altLang="en-US" dirty="0"/>
              <a:t>Portable ladders – before each use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3456A140-A857-CACC-7DCE-81C875F1EC8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2A8083-016B-4489-AC82-9A8EE386ED5E}" type="slidenum">
              <a:rPr lang="en-US" altLang="en-US"/>
              <a:pPr/>
              <a:t>65</a:t>
            </a:fld>
            <a:endParaRPr lang="en-US" altLang="en-US" dirty="0"/>
          </a:p>
        </p:txBody>
      </p:sp>
      <p:sp>
        <p:nvSpPr>
          <p:cNvPr id="119811" name="Rectangle 2">
            <a:extLst>
              <a:ext uri="{FF2B5EF4-FFF2-40B4-BE49-F238E27FC236}">
                <a16:creationId xmlns:a16="http://schemas.microsoft.com/office/drawing/2014/main" id="{DACC2C07-AEBF-EF43-9827-E824B1871065}"/>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BD247575-8140-0177-BDED-AD7BFADFD6EB}"/>
              </a:ext>
            </a:extLst>
          </p:cNvPr>
          <p:cNvSpPr>
            <a:spLocks noGrp="1" noChangeArrowheads="1"/>
          </p:cNvSpPr>
          <p:nvPr>
            <p:ph type="body" idx="1"/>
          </p:nvPr>
        </p:nvSpPr>
        <p:spPr>
          <a:xfrm>
            <a:off x="947738" y="4270375"/>
            <a:ext cx="5207000" cy="4046538"/>
          </a:xfrm>
          <a:noFill/>
        </p:spPr>
        <p:txBody>
          <a:bodyPr lIns="90004" tIns="45002" rIns="90004" bIns="45002"/>
          <a:lstStyle/>
          <a:p>
            <a:pPr eaLnBrk="1" hangingPunct="1"/>
            <a:endParaRPr lang="en-CA"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D0A1E10C-6A62-E2E6-CB15-42C8DD6ACA0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93E031-B82C-4E30-B1ED-3F5BCA710858}" type="slidenum">
              <a:rPr lang="en-US" altLang="en-US"/>
              <a:pPr/>
              <a:t>6</a:t>
            </a:fld>
            <a:endParaRPr lang="en-US" altLang="en-US" dirty="0"/>
          </a:p>
        </p:txBody>
      </p:sp>
      <p:sp>
        <p:nvSpPr>
          <p:cNvPr id="22531" name="Rectangle 2">
            <a:extLst>
              <a:ext uri="{FF2B5EF4-FFF2-40B4-BE49-F238E27FC236}">
                <a16:creationId xmlns:a16="http://schemas.microsoft.com/office/drawing/2014/main" id="{882C4D83-AA2C-926D-4A87-A04FD4E5167E}"/>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3369C2A8-E018-9BCC-1B0C-D3F0B0DE5AF3}"/>
              </a:ext>
            </a:extLst>
          </p:cNvPr>
          <p:cNvSpPr>
            <a:spLocks noGrp="1" noChangeArrowheads="1"/>
          </p:cNvSpPr>
          <p:nvPr>
            <p:ph type="body" idx="1"/>
          </p:nvPr>
        </p:nvSpPr>
        <p:spPr>
          <a:noFill/>
        </p:spPr>
        <p:txBody>
          <a:bodyPr/>
          <a:lstStyle/>
          <a:p>
            <a:pPr eaLnBrk="1" hangingPunct="1"/>
            <a:r>
              <a:rPr lang="en-US" altLang="en-US" dirty="0"/>
              <a:t>A major responsibility of the H&amp;S Committee</a:t>
            </a:r>
          </a:p>
          <a:p>
            <a:pPr eaLnBrk="1" hangingPunct="1"/>
            <a:endParaRPr lang="en-US" altLang="en-US" dirty="0"/>
          </a:p>
          <a:p>
            <a:pPr eaLnBrk="1" hangingPunct="1"/>
            <a:r>
              <a:rPr lang="en-US" altLang="en-US" dirty="0"/>
              <a:t>Maintenance person (e.g. electrician, plumber, extinguishers, etc.) You are the prime contractor and must ensure their safety as well – have a procedure for choosing contractors</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FA302102-651F-255A-8347-1F8A0CAADA7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62B018-1DEC-4552-B209-6E717E764566}" type="slidenum">
              <a:rPr lang="en-US" altLang="en-US"/>
              <a:pPr/>
              <a:t>7</a:t>
            </a:fld>
            <a:endParaRPr lang="en-US" altLang="en-US" dirty="0"/>
          </a:p>
        </p:txBody>
      </p:sp>
      <p:sp>
        <p:nvSpPr>
          <p:cNvPr id="24579" name="Rectangle 2">
            <a:extLst>
              <a:ext uri="{FF2B5EF4-FFF2-40B4-BE49-F238E27FC236}">
                <a16:creationId xmlns:a16="http://schemas.microsoft.com/office/drawing/2014/main" id="{83A439A0-3876-F197-61E5-52145369FD1C}"/>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FEE157AB-B8D6-AB97-F829-FD3211725CE4}"/>
              </a:ext>
            </a:extLst>
          </p:cNvPr>
          <p:cNvSpPr>
            <a:spLocks noGrp="1" noChangeArrowheads="1"/>
          </p:cNvSpPr>
          <p:nvPr>
            <p:ph type="body" idx="1"/>
          </p:nvPr>
        </p:nvSpPr>
        <p:spPr>
          <a:xfrm>
            <a:off x="947738" y="4270375"/>
            <a:ext cx="5207000" cy="4046538"/>
          </a:xfrm>
          <a:noFill/>
        </p:spPr>
        <p:txBody>
          <a:bodyPr/>
          <a:lstStyle/>
          <a:p>
            <a:pPr eaLnBrk="1" hangingPunct="1"/>
            <a:endParaRPr lang="en-CA"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70655E8-B941-16C1-2E0F-2434C5A3C81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018460-DEED-4553-9BDD-043CAC707DB3}" type="slidenum">
              <a:rPr lang="en-US" altLang="en-US"/>
              <a:pPr/>
              <a:t>8</a:t>
            </a:fld>
            <a:endParaRPr lang="en-US" altLang="en-US" dirty="0"/>
          </a:p>
        </p:txBody>
      </p:sp>
      <p:sp>
        <p:nvSpPr>
          <p:cNvPr id="26627" name="Rectangle 2">
            <a:extLst>
              <a:ext uri="{FF2B5EF4-FFF2-40B4-BE49-F238E27FC236}">
                <a16:creationId xmlns:a16="http://schemas.microsoft.com/office/drawing/2014/main" id="{14DD974F-B95E-5003-B213-D847C2BC3A71}"/>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548322CC-E066-C1AA-9F83-C44CAA2B0ED2}"/>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5DD1FE7-6861-389B-A1B3-4466F73ED02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313AB6-5E02-434B-ADF7-FF5D36493419}" type="slidenum">
              <a:rPr lang="en-US" altLang="en-US"/>
              <a:pPr/>
              <a:t>9</a:t>
            </a:fld>
            <a:endParaRPr lang="en-US" altLang="en-US" dirty="0"/>
          </a:p>
        </p:txBody>
      </p:sp>
      <p:sp>
        <p:nvSpPr>
          <p:cNvPr id="28675" name="Rectangle 2">
            <a:extLst>
              <a:ext uri="{FF2B5EF4-FFF2-40B4-BE49-F238E27FC236}">
                <a16:creationId xmlns:a16="http://schemas.microsoft.com/office/drawing/2014/main" id="{31439FDA-343E-CE1F-8ED0-A16B649CF3EF}"/>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5A9D35BB-DCAC-F0D1-2082-1AF051FACB81}"/>
              </a:ext>
            </a:extLst>
          </p:cNvPr>
          <p:cNvSpPr>
            <a:spLocks noGrp="1" noChangeArrowheads="1"/>
          </p:cNvSpPr>
          <p:nvPr>
            <p:ph type="body" idx="1"/>
          </p:nvPr>
        </p:nvSpPr>
        <p:spPr>
          <a:noFill/>
        </p:spPr>
        <p:txBody>
          <a:bodyPr/>
          <a:lstStyle/>
          <a:p>
            <a:pPr eaLnBrk="1" hangingPunct="1"/>
            <a:r>
              <a:rPr lang="en-US" altLang="en-US" dirty="0"/>
              <a:t>EXERCISE:</a:t>
            </a:r>
          </a:p>
          <a:p>
            <a:pPr eaLnBrk="1" hangingPunct="1"/>
            <a:endParaRPr lang="en-US" altLang="en-US" dirty="0"/>
          </a:p>
          <a:p>
            <a:pPr eaLnBrk="1" hangingPunct="1"/>
            <a:r>
              <a:rPr lang="en-US" altLang="en-US" dirty="0"/>
              <a:t>In pairs discuss procedures or steps to conduct an investigation using above points.</a:t>
            </a:r>
          </a:p>
          <a:p>
            <a:pPr eaLnBrk="1" hangingPunct="1"/>
            <a:endParaRPr lang="en-US" altLang="en-US" dirty="0"/>
          </a:p>
          <a:p>
            <a:pPr eaLnBrk="1" hangingPunct="1"/>
            <a:r>
              <a:rPr lang="en-US" altLang="en-US" dirty="0"/>
              <a:t>Flip Charts</a:t>
            </a:r>
          </a:p>
          <a:p>
            <a:pPr eaLnBrk="1" hangingPunct="1"/>
            <a:endParaRPr lang="en-US" altLang="en-US" dirty="0"/>
          </a:p>
          <a:p>
            <a:pPr eaLnBrk="1" hangingPunct="1"/>
            <a:r>
              <a:rPr lang="en-US" altLang="en-US" dirty="0"/>
              <a:t>What types of questions will you ask</a:t>
            </a:r>
          </a:p>
          <a:p>
            <a:pPr eaLnBrk="1" hangingPunct="1"/>
            <a:endParaRPr lang="en-US" altLang="en-US" dirty="0"/>
          </a:p>
          <a:p>
            <a:pPr eaLnBrk="1" hangingPunct="1"/>
            <a:r>
              <a:rPr lang="en-US" altLang="en-US" dirty="0"/>
              <a:t>What procedures are you looking at</a:t>
            </a:r>
          </a:p>
          <a:p>
            <a:pPr eaLnBrk="1" hangingPunct="1"/>
            <a:endParaRPr lang="en-US" altLang="en-US" dirty="0"/>
          </a:p>
          <a:p>
            <a:pPr eaLnBrk="1" hangingPunct="1"/>
            <a:r>
              <a:rPr lang="en-US" altLang="en-US" dirty="0"/>
              <a:t>What equipment will you check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6A3D2840-FFAC-8574-DC7D-B16A1B26195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45F1D8-1AE3-490D-BF2B-EB1055039A3E}" type="slidenum">
              <a:rPr lang="en-US" altLang="en-US"/>
              <a:pPr/>
              <a:t>10</a:t>
            </a:fld>
            <a:endParaRPr lang="en-US" altLang="en-US" dirty="0"/>
          </a:p>
        </p:txBody>
      </p:sp>
      <p:sp>
        <p:nvSpPr>
          <p:cNvPr id="30723" name="Rectangle 2">
            <a:extLst>
              <a:ext uri="{FF2B5EF4-FFF2-40B4-BE49-F238E27FC236}">
                <a16:creationId xmlns:a16="http://schemas.microsoft.com/office/drawing/2014/main" id="{62EDC97A-653B-9E57-7960-CCFF1CCFE23F}"/>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AF21E549-725F-8BE3-ED5F-D6183BDDB45B}"/>
              </a:ext>
            </a:extLst>
          </p:cNvPr>
          <p:cNvSpPr>
            <a:spLocks noGrp="1" noChangeArrowheads="1"/>
          </p:cNvSpPr>
          <p:nvPr>
            <p:ph type="body" idx="1"/>
          </p:nvPr>
        </p:nvSpPr>
        <p:spPr>
          <a:noFill/>
        </p:spPr>
        <p:txBody>
          <a:bodyPr/>
          <a:lstStyle/>
          <a:p>
            <a:pPr eaLnBrk="1" hangingPunct="1"/>
            <a:r>
              <a:rPr lang="en-US" altLang="en-US" dirty="0"/>
              <a:t>Why?</a:t>
            </a:r>
          </a:p>
          <a:p>
            <a:pPr eaLnBrk="1" hangingPunct="1"/>
            <a:endParaRPr lang="en-US" altLang="en-US" dirty="0"/>
          </a:p>
          <a:p>
            <a:pPr eaLnBrk="1" hangingPunct="1"/>
            <a:r>
              <a:rPr lang="en-US" altLang="en-US" dirty="0"/>
              <a:t>Check areas that had previous issues – ensure completion</a:t>
            </a:r>
          </a:p>
          <a:p>
            <a:pPr eaLnBrk="1" hangingPunct="1"/>
            <a:r>
              <a:rPr lang="en-US" altLang="en-US" dirty="0"/>
              <a:t>Identify areas where injuries have occurred and inspect – identify trends, certain areas – equipment – processes</a:t>
            </a:r>
          </a:p>
          <a:p>
            <a:pPr eaLnBrk="1" hangingPunct="1"/>
            <a:endParaRPr lang="en-US" altLang="en-US" dirty="0"/>
          </a:p>
          <a:p>
            <a:pPr eaLnBrk="1" hangingPunct="1"/>
            <a:r>
              <a:rPr lang="en-US" altLang="en-US" dirty="0"/>
              <a:t>Ensure that you’re aware of policies and procedures – how things should be done, what ppe is required</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CFA0FB-DF10-0172-2B91-EE6844EAF9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0"/>
            <a:ext cx="91344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085850"/>
            <a:ext cx="4419600" cy="1543051"/>
          </a:xfrm>
        </p:spPr>
        <p:txBody>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685800" y="2628900"/>
            <a:ext cx="7086600" cy="1314450"/>
          </a:xfrm>
        </p:spPr>
        <p:txBody>
          <a:bodyPr/>
          <a:lstStyle>
            <a:lvl1pPr marL="0" indent="0" algn="l">
              <a:buNone/>
              <a:defRPr sz="2400" b="1">
                <a:solidFill>
                  <a:srgbClr val="004785"/>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470518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A8928D-09D5-2730-AD21-D72D010BB3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0"/>
            <a:ext cx="91344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3600">
                <a:solidFill>
                  <a:srgbClr val="00478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8611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02AF16B7-62D1-D858-FD3F-3370DB4A20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0"/>
            <a:ext cx="91344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3600">
                <a:solidFill>
                  <a:srgbClr val="00478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428750"/>
            <a:ext cx="4038600" cy="27432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28750"/>
            <a:ext cx="4038600" cy="27432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3719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325D9689-AD39-3DD7-2113-8B5E32A34D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0"/>
            <a:ext cx="91344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05979"/>
            <a:ext cx="8229600" cy="857250"/>
          </a:xfrm>
        </p:spPr>
        <p:txBody>
          <a:bodyPr/>
          <a:lstStyle>
            <a:lvl1pPr>
              <a:defRPr sz="3600">
                <a:solidFill>
                  <a:srgbClr val="00478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608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044FACA-CA69-3E4B-C1E6-E3E5D248BF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0"/>
            <a:ext cx="91344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3600" b="1">
                <a:solidFill>
                  <a:srgbClr val="004785"/>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91818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A33C885-F575-84DA-7F25-74B2CB058E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0"/>
            <a:ext cx="91344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4150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B934-0A23-421D-8DAF-CC9766639515}"/>
              </a:ext>
            </a:extLst>
          </p:cNvPr>
          <p:cNvSpPr>
            <a:spLocks noGrp="1"/>
          </p:cNvSpPr>
          <p:nvPr>
            <p:ph type="title" sz="quarter"/>
          </p:nvPr>
        </p:nvSpPr>
        <p:spPr>
          <a:xfrm>
            <a:off x="0" y="114300"/>
            <a:ext cx="9144000" cy="6858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7030741-7EB3-4291-A5D8-F678291C5F1B}"/>
              </a:ext>
            </a:extLst>
          </p:cNvPr>
          <p:cNvSpPr>
            <a:spLocks noGrp="1"/>
          </p:cNvSpPr>
          <p:nvPr>
            <p:ph sz="quarter" idx="1"/>
          </p:nvPr>
        </p:nvSpPr>
        <p:spPr>
          <a:xfrm>
            <a:off x="457200" y="1314450"/>
            <a:ext cx="4038600" cy="1543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F7F975-F4BE-45FD-8A94-1C8406361AB1}"/>
              </a:ext>
            </a:extLst>
          </p:cNvPr>
          <p:cNvSpPr>
            <a:spLocks noGrp="1"/>
          </p:cNvSpPr>
          <p:nvPr>
            <p:ph sz="quarter" idx="2"/>
          </p:nvPr>
        </p:nvSpPr>
        <p:spPr>
          <a:xfrm>
            <a:off x="4648200" y="1314450"/>
            <a:ext cx="4038600" cy="1543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3B7C62E-0B6B-49E0-88D6-BDE96BFF60C2}"/>
              </a:ext>
            </a:extLst>
          </p:cNvPr>
          <p:cNvSpPr>
            <a:spLocks noGrp="1"/>
          </p:cNvSpPr>
          <p:nvPr>
            <p:ph sz="quarter" idx="3"/>
          </p:nvPr>
        </p:nvSpPr>
        <p:spPr>
          <a:xfrm>
            <a:off x="457200" y="2971800"/>
            <a:ext cx="4038600" cy="1543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6E80EDC-6B9D-42B1-ACE1-7F9A9660FB43}"/>
              </a:ext>
            </a:extLst>
          </p:cNvPr>
          <p:cNvSpPr>
            <a:spLocks noGrp="1"/>
          </p:cNvSpPr>
          <p:nvPr>
            <p:ph sz="quarter" idx="4"/>
          </p:nvPr>
        </p:nvSpPr>
        <p:spPr>
          <a:xfrm>
            <a:off x="4648200" y="2971800"/>
            <a:ext cx="4038600" cy="1543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3464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C0DFB-5942-4F72-B0AE-F943B6FDF1FD}"/>
              </a:ext>
            </a:extLst>
          </p:cNvPr>
          <p:cNvSpPr>
            <a:spLocks noGrp="1"/>
          </p:cNvSpPr>
          <p:nvPr>
            <p:ph type="title"/>
          </p:nvPr>
        </p:nvSpPr>
        <p:spPr>
          <a:xfrm>
            <a:off x="0" y="114300"/>
            <a:ext cx="9144000" cy="6858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176C69-8BDA-4087-B9AB-379A4DFF0A1E}"/>
              </a:ext>
            </a:extLst>
          </p:cNvPr>
          <p:cNvSpPr>
            <a:spLocks noGrp="1"/>
          </p:cNvSpPr>
          <p:nvPr>
            <p:ph type="body" sz="half" idx="1"/>
          </p:nvPr>
        </p:nvSpPr>
        <p:spPr>
          <a:xfrm>
            <a:off x="457200" y="1314450"/>
            <a:ext cx="4038600" cy="3200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67119B-25FD-43DA-B70D-02EE4406DFE1}"/>
              </a:ext>
            </a:extLst>
          </p:cNvPr>
          <p:cNvSpPr>
            <a:spLocks noGrp="1"/>
          </p:cNvSpPr>
          <p:nvPr>
            <p:ph sz="half" idx="2"/>
          </p:nvPr>
        </p:nvSpPr>
        <p:spPr>
          <a:xfrm>
            <a:off x="4648200" y="1314450"/>
            <a:ext cx="4038600" cy="3200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1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148DB-4A9C-4ED6-8B56-D250A92EE6E9}"/>
              </a:ext>
            </a:extLst>
          </p:cNvPr>
          <p:cNvSpPr>
            <a:spLocks noGrp="1"/>
          </p:cNvSpPr>
          <p:nvPr>
            <p:ph type="title"/>
          </p:nvPr>
        </p:nvSpPr>
        <p:spPr>
          <a:xfrm>
            <a:off x="0" y="114300"/>
            <a:ext cx="9144000" cy="6858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BE66EFC5-FF71-489C-952E-A5DC8CEC4D3B}"/>
              </a:ext>
            </a:extLst>
          </p:cNvPr>
          <p:cNvSpPr>
            <a:spLocks noGrp="1"/>
          </p:cNvSpPr>
          <p:nvPr>
            <p:ph type="tbl" idx="1"/>
          </p:nvPr>
        </p:nvSpPr>
        <p:spPr>
          <a:xfrm>
            <a:off x="457200" y="1314450"/>
            <a:ext cx="8229600" cy="3200400"/>
          </a:xfrm>
        </p:spPr>
        <p:txBody>
          <a:bodyPr/>
          <a:lstStyle/>
          <a:p>
            <a:pPr lvl="0"/>
            <a:endParaRPr lang="en-US" noProof="0" dirty="0"/>
          </a:p>
        </p:txBody>
      </p:sp>
    </p:spTree>
    <p:extLst>
      <p:ext uri="{BB962C8B-B14F-4D97-AF65-F5344CB8AC3E}">
        <p14:creationId xmlns:p14="http://schemas.microsoft.com/office/powerpoint/2010/main" val="4239043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4060E5-17F5-3D2A-381B-848A0C7A52D1}"/>
              </a:ext>
            </a:extLst>
          </p:cNvPr>
          <p:cNvSpPr>
            <a:spLocks noGrp="1" noChangeArrowheads="1"/>
          </p:cNvSpPr>
          <p:nvPr>
            <p:ph type="title"/>
          </p:nvPr>
        </p:nvSpPr>
        <p:spPr bwMode="auto">
          <a:xfrm>
            <a:off x="457200" y="400050"/>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A07B3D1-A2CC-4099-5740-402ABA7BEB07}"/>
              </a:ext>
            </a:extLst>
          </p:cNvPr>
          <p:cNvSpPr>
            <a:spLocks noGrp="1" noChangeArrowheads="1"/>
          </p:cNvSpPr>
          <p:nvPr>
            <p:ph type="body" idx="1"/>
          </p:nvPr>
        </p:nvSpPr>
        <p:spPr bwMode="auto">
          <a:xfrm>
            <a:off x="457200" y="1428750"/>
            <a:ext cx="8229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Lst>
  <p:hf hdr="0" ftr="0" dt="0"/>
  <p:txStyles>
    <p:titleStyle>
      <a:lvl1pPr algn="ctr" rtl="0" eaLnBrk="0" fontAlgn="base" hangingPunct="0">
        <a:spcBef>
          <a:spcPct val="0"/>
        </a:spcBef>
        <a:spcAft>
          <a:spcPct val="0"/>
        </a:spcAft>
        <a:defRPr sz="4000" b="1">
          <a:solidFill>
            <a:srgbClr val="003960"/>
          </a:solidFill>
          <a:latin typeface="Gotham" pitchFamily="50" charset="0"/>
          <a:ea typeface="+mj-ea"/>
          <a:cs typeface="Times New Roman" panose="02020603050405020304" pitchFamily="18" charset="0"/>
        </a:defRPr>
      </a:lvl1pPr>
      <a:lvl2pPr algn="ctr" rtl="0" eaLnBrk="0" fontAlgn="base" hangingPunct="0">
        <a:spcBef>
          <a:spcPct val="0"/>
        </a:spcBef>
        <a:spcAft>
          <a:spcPct val="0"/>
        </a:spcAft>
        <a:defRPr sz="4000" b="1">
          <a:solidFill>
            <a:srgbClr val="003960"/>
          </a:solidFill>
          <a:latin typeface="Gotham" pitchFamily="50" charset="0"/>
          <a:cs typeface="Times New Roman" pitchFamily="18" charset="0"/>
        </a:defRPr>
      </a:lvl2pPr>
      <a:lvl3pPr algn="ctr" rtl="0" eaLnBrk="0" fontAlgn="base" hangingPunct="0">
        <a:spcBef>
          <a:spcPct val="0"/>
        </a:spcBef>
        <a:spcAft>
          <a:spcPct val="0"/>
        </a:spcAft>
        <a:defRPr sz="4000" b="1">
          <a:solidFill>
            <a:srgbClr val="003960"/>
          </a:solidFill>
          <a:latin typeface="Gotham" pitchFamily="50" charset="0"/>
          <a:cs typeface="Times New Roman" pitchFamily="18" charset="0"/>
        </a:defRPr>
      </a:lvl3pPr>
      <a:lvl4pPr algn="ctr" rtl="0" eaLnBrk="0" fontAlgn="base" hangingPunct="0">
        <a:spcBef>
          <a:spcPct val="0"/>
        </a:spcBef>
        <a:spcAft>
          <a:spcPct val="0"/>
        </a:spcAft>
        <a:defRPr sz="4000" b="1">
          <a:solidFill>
            <a:srgbClr val="003960"/>
          </a:solidFill>
          <a:latin typeface="Gotham" pitchFamily="50" charset="0"/>
          <a:cs typeface="Times New Roman" pitchFamily="18" charset="0"/>
        </a:defRPr>
      </a:lvl4pPr>
      <a:lvl5pPr algn="ctr" rtl="0" eaLnBrk="0" fontAlgn="base" hangingPunct="0">
        <a:spcBef>
          <a:spcPct val="0"/>
        </a:spcBef>
        <a:spcAft>
          <a:spcPct val="0"/>
        </a:spcAft>
        <a:defRPr sz="4000" b="1">
          <a:solidFill>
            <a:srgbClr val="003960"/>
          </a:solidFill>
          <a:latin typeface="Gotham" pitchFamily="50" charset="0"/>
          <a:cs typeface="Times New Roman" pitchFamily="18" charset="0"/>
        </a:defRPr>
      </a:lvl5pPr>
      <a:lvl6pPr marL="457200" algn="ctr" rtl="0" fontAlgn="base">
        <a:spcBef>
          <a:spcPct val="0"/>
        </a:spcBef>
        <a:spcAft>
          <a:spcPct val="0"/>
        </a:spcAft>
        <a:defRPr sz="3200" b="1">
          <a:solidFill>
            <a:schemeClr val="tx2"/>
          </a:solidFill>
          <a:latin typeface="Trajan Pro" pitchFamily="18" charset="0"/>
        </a:defRPr>
      </a:lvl6pPr>
      <a:lvl7pPr marL="914400" algn="ctr" rtl="0" fontAlgn="base">
        <a:spcBef>
          <a:spcPct val="0"/>
        </a:spcBef>
        <a:spcAft>
          <a:spcPct val="0"/>
        </a:spcAft>
        <a:defRPr sz="3200" b="1">
          <a:solidFill>
            <a:schemeClr val="tx2"/>
          </a:solidFill>
          <a:latin typeface="Trajan Pro" pitchFamily="18" charset="0"/>
        </a:defRPr>
      </a:lvl7pPr>
      <a:lvl8pPr marL="1371600" algn="ctr" rtl="0" fontAlgn="base">
        <a:spcBef>
          <a:spcPct val="0"/>
        </a:spcBef>
        <a:spcAft>
          <a:spcPct val="0"/>
        </a:spcAft>
        <a:defRPr sz="3200" b="1">
          <a:solidFill>
            <a:schemeClr val="tx2"/>
          </a:solidFill>
          <a:latin typeface="Trajan Pro" pitchFamily="18" charset="0"/>
        </a:defRPr>
      </a:lvl8pPr>
      <a:lvl9pPr marL="1828800" algn="ctr" rtl="0" fontAlgn="base">
        <a:spcBef>
          <a:spcPct val="0"/>
        </a:spcBef>
        <a:spcAft>
          <a:spcPct val="0"/>
        </a:spcAft>
        <a:defRPr sz="3200" b="1">
          <a:solidFill>
            <a:schemeClr val="tx2"/>
          </a:solidFill>
          <a:latin typeface="Trajan Pro"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Arial" charset="0"/>
        </a:defRPr>
      </a:lvl4pPr>
      <a:lvl5pPr marL="2057400" indent="-228600" algn="l" rtl="0" eaLnBrk="0" fontAlgn="base" hangingPunct="0">
        <a:spcBef>
          <a:spcPct val="20000"/>
        </a:spcBef>
        <a:spcAft>
          <a:spcPct val="0"/>
        </a:spcAft>
        <a:buChar char="»"/>
        <a:defRPr>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ABE5D-BE9F-5D67-AD45-E4AB407150D8}"/>
              </a:ext>
            </a:extLst>
          </p:cNvPr>
          <p:cNvSpPr>
            <a:spLocks noGrp="1"/>
          </p:cNvSpPr>
          <p:nvPr>
            <p:ph type="ctrTitle"/>
          </p:nvPr>
        </p:nvSpPr>
        <p:spPr/>
        <p:txBody>
          <a:bodyPr/>
          <a:lstStyle/>
          <a:p>
            <a:r>
              <a:rPr lang="en-US" dirty="0"/>
              <a:t>Workplace Inspections</a:t>
            </a:r>
          </a:p>
        </p:txBody>
      </p:sp>
      <p:sp>
        <p:nvSpPr>
          <p:cNvPr id="3" name="Subtitle 2">
            <a:extLst>
              <a:ext uri="{FF2B5EF4-FFF2-40B4-BE49-F238E27FC236}">
                <a16:creationId xmlns:a16="http://schemas.microsoft.com/office/drawing/2014/main" id="{214F125D-82A7-2E07-1ED4-1B478DD530C0}"/>
              </a:ext>
            </a:extLst>
          </p:cNvPr>
          <p:cNvSpPr>
            <a:spLocks noGrp="1"/>
          </p:cNvSpPr>
          <p:nvPr>
            <p:ph type="subTitle" idx="1"/>
          </p:nvPr>
        </p:nvSpPr>
        <p:spPr>
          <a:xfrm>
            <a:off x="838200" y="4552950"/>
            <a:ext cx="7086600" cy="304800"/>
          </a:xfrm>
        </p:spPr>
        <p:txBody>
          <a:bodyPr/>
          <a:lstStyle/>
          <a:p>
            <a:r>
              <a:rPr lang="en-US" sz="1200" i="1" dirty="0"/>
              <a:t>June 2024, version 2</a:t>
            </a:r>
          </a:p>
        </p:txBody>
      </p:sp>
    </p:spTree>
    <p:extLst>
      <p:ext uri="{BB962C8B-B14F-4D97-AF65-F5344CB8AC3E}">
        <p14:creationId xmlns:p14="http://schemas.microsoft.com/office/powerpoint/2010/main" val="67040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a:extLst>
              <a:ext uri="{FF2B5EF4-FFF2-40B4-BE49-F238E27FC236}">
                <a16:creationId xmlns:a16="http://schemas.microsoft.com/office/drawing/2014/main" id="{129F8C3E-19D0-CBA7-86FF-E6A9486544D6}"/>
              </a:ext>
            </a:extLst>
          </p:cNvPr>
          <p:cNvSpPr>
            <a:spLocks noGrp="1" noChangeArrowheads="1"/>
          </p:cNvSpPr>
          <p:nvPr>
            <p:ph type="title"/>
          </p:nvPr>
        </p:nvSpPr>
        <p:spPr/>
        <p:txBody>
          <a:bodyPr/>
          <a:lstStyle/>
          <a:p>
            <a:r>
              <a:rPr lang="en-US" altLang="en-US" dirty="0"/>
              <a:t>Pre-Inspection</a:t>
            </a:r>
          </a:p>
        </p:txBody>
      </p:sp>
      <p:sp>
        <p:nvSpPr>
          <p:cNvPr id="29699" name="Rectangle 5">
            <a:extLst>
              <a:ext uri="{FF2B5EF4-FFF2-40B4-BE49-F238E27FC236}">
                <a16:creationId xmlns:a16="http://schemas.microsoft.com/office/drawing/2014/main" id="{0DCA2F4D-B9E9-6DA6-5AB6-F7D7193F507C}"/>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dirty="0"/>
              <a:t>Previous Inspection Reports</a:t>
            </a:r>
          </a:p>
          <a:p>
            <a:r>
              <a:rPr lang="en-US" altLang="en-US" dirty="0"/>
              <a:t>Incident and Injury Reports</a:t>
            </a:r>
          </a:p>
          <a:p>
            <a:r>
              <a:rPr lang="en-US" altLang="en-US" dirty="0"/>
              <a:t>Concerns</a:t>
            </a:r>
          </a:p>
          <a:p>
            <a:r>
              <a:rPr lang="en-US" altLang="en-US" dirty="0"/>
              <a:t>Health and Safety Committee minutes</a:t>
            </a:r>
          </a:p>
          <a:p>
            <a:r>
              <a:rPr lang="en-US" altLang="en-US" dirty="0"/>
              <a:t>Policies and Procedures (including PPE)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a:extLst>
              <a:ext uri="{FF2B5EF4-FFF2-40B4-BE49-F238E27FC236}">
                <a16:creationId xmlns:a16="http://schemas.microsoft.com/office/drawing/2014/main" id="{F8DBD9F6-ABB1-2155-FE55-3DF0D6A16032}"/>
              </a:ext>
            </a:extLst>
          </p:cNvPr>
          <p:cNvSpPr>
            <a:spLocks noGrp="1" noChangeArrowheads="1"/>
          </p:cNvSpPr>
          <p:nvPr>
            <p:ph type="title"/>
          </p:nvPr>
        </p:nvSpPr>
        <p:spPr/>
        <p:txBody>
          <a:bodyPr/>
          <a:lstStyle/>
          <a:p>
            <a:r>
              <a:rPr lang="en-US" altLang="en-US" dirty="0"/>
              <a:t>What is Inspected?</a:t>
            </a:r>
          </a:p>
        </p:txBody>
      </p:sp>
      <p:sp>
        <p:nvSpPr>
          <p:cNvPr id="31747" name="Rectangle 5">
            <a:extLst>
              <a:ext uri="{FF2B5EF4-FFF2-40B4-BE49-F238E27FC236}">
                <a16:creationId xmlns:a16="http://schemas.microsoft.com/office/drawing/2014/main" id="{98B1C9B3-5FBA-5CE8-A9B6-EA2E4F9343C3}"/>
              </a:ext>
            </a:extLst>
          </p:cNvPr>
          <p:cNvSpPr>
            <a:spLocks noGrp="1" noChangeArrowheads="1"/>
          </p:cNvSpPr>
          <p:nvPr>
            <p:ph sz="half" idx="1"/>
          </p:nvPr>
        </p:nvSpPr>
        <p:spPr bwMode="auto">
          <a:xfrm>
            <a:off x="457200" y="1257300"/>
            <a:ext cx="4038600" cy="2743200"/>
          </a:xfrm>
        </p:spPr>
        <p:txBody>
          <a:bodyPr wrap="square" numCol="1" anchor="t" anchorCtr="0" compatLnSpc="1">
            <a:prstTxWarp prst="textNoShape">
              <a:avLst/>
            </a:prstTxWarp>
          </a:bodyPr>
          <a:lstStyle/>
          <a:p>
            <a:r>
              <a:rPr lang="en-US" altLang="en-US" sz="2100" dirty="0"/>
              <a:t>Worksite</a:t>
            </a:r>
          </a:p>
          <a:p>
            <a:pPr lvl="1"/>
            <a:r>
              <a:rPr lang="en-US" altLang="en-US" sz="1800" dirty="0"/>
              <a:t>Building</a:t>
            </a:r>
          </a:p>
          <a:p>
            <a:pPr lvl="1"/>
            <a:r>
              <a:rPr lang="en-US" altLang="en-US" sz="1800" dirty="0"/>
              <a:t>Structures</a:t>
            </a:r>
          </a:p>
          <a:p>
            <a:r>
              <a:rPr lang="en-US" altLang="en-US" sz="2100" dirty="0"/>
              <a:t>Tools, Equipment &amp; Machinery</a:t>
            </a:r>
          </a:p>
          <a:p>
            <a:pPr lvl="1"/>
            <a:r>
              <a:rPr lang="en-US" altLang="en-US" sz="1800" dirty="0"/>
              <a:t>Kitchen</a:t>
            </a:r>
          </a:p>
          <a:p>
            <a:pPr lvl="1"/>
            <a:r>
              <a:rPr lang="en-US" altLang="en-US" sz="1800" dirty="0"/>
              <a:t>Facility management</a:t>
            </a:r>
          </a:p>
          <a:p>
            <a:pPr lvl="1"/>
            <a:r>
              <a:rPr lang="en-US" altLang="en-US" sz="1800" dirty="0"/>
              <a:t>Laundry</a:t>
            </a:r>
          </a:p>
          <a:p>
            <a:pPr lvl="1"/>
            <a:r>
              <a:rPr lang="en-US" altLang="en-US" sz="1800" dirty="0"/>
              <a:t>Patient Handling</a:t>
            </a:r>
          </a:p>
        </p:txBody>
      </p:sp>
      <p:sp>
        <p:nvSpPr>
          <p:cNvPr id="31748" name="Rectangle 6">
            <a:extLst>
              <a:ext uri="{FF2B5EF4-FFF2-40B4-BE49-F238E27FC236}">
                <a16:creationId xmlns:a16="http://schemas.microsoft.com/office/drawing/2014/main" id="{204D2696-03A6-069B-0DD4-A953ED2940E9}"/>
              </a:ext>
            </a:extLst>
          </p:cNvPr>
          <p:cNvSpPr>
            <a:spLocks noGrp="1" noChangeArrowheads="1"/>
          </p:cNvSpPr>
          <p:nvPr>
            <p:ph sz="half" idx="2"/>
          </p:nvPr>
        </p:nvSpPr>
        <p:spPr bwMode="auto">
          <a:xfrm>
            <a:off x="4648200" y="1262767"/>
            <a:ext cx="4038600" cy="2743200"/>
          </a:xfrm>
        </p:spPr>
        <p:txBody>
          <a:bodyPr wrap="square" numCol="1" anchor="t" anchorCtr="0" compatLnSpc="1">
            <a:prstTxWarp prst="textNoShape">
              <a:avLst/>
            </a:prstTxWarp>
          </a:bodyPr>
          <a:lstStyle/>
          <a:p>
            <a:r>
              <a:rPr lang="en-US" altLang="en-US" sz="2100" dirty="0"/>
              <a:t>Work Methods and Practices</a:t>
            </a:r>
          </a:p>
          <a:p>
            <a:pPr lvl="1"/>
            <a:r>
              <a:rPr lang="en-US" altLang="en-US" sz="1800" dirty="0"/>
              <a:t>Use of personal protective equipment</a:t>
            </a:r>
          </a:p>
          <a:p>
            <a:pPr lvl="1"/>
            <a:r>
              <a:rPr lang="en-US" altLang="en-US" sz="1800" dirty="0"/>
              <a:t>Safe patient handling procedures</a:t>
            </a:r>
          </a:p>
          <a:p>
            <a:pPr lvl="1"/>
            <a:r>
              <a:rPr lang="en-US" altLang="en-US" sz="1800" dirty="0"/>
              <a:t>Housekeeping</a:t>
            </a:r>
          </a:p>
          <a:p>
            <a:pPr lvl="1"/>
            <a:r>
              <a:rPr lang="en-US" altLang="en-US" sz="1800" dirty="0"/>
              <a:t>WHMIS</a:t>
            </a:r>
          </a:p>
          <a:p>
            <a:pPr lvl="1"/>
            <a:r>
              <a:rPr lang="en-US" altLang="en-US" sz="1800" dirty="0"/>
              <a:t>Violence Prevention Program</a:t>
            </a:r>
          </a:p>
          <a:p>
            <a:endParaRPr lang="en-US" altLang="en-US" sz="21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6135C28C-DB12-3D2A-A3C9-947BB665A8BB}"/>
              </a:ext>
            </a:extLst>
          </p:cNvPr>
          <p:cNvSpPr>
            <a:spLocks noGrp="1" noChangeArrowheads="1"/>
          </p:cNvSpPr>
          <p:nvPr>
            <p:ph type="title"/>
          </p:nvPr>
        </p:nvSpPr>
        <p:spPr bwMode="ltGray">
          <a:xfrm>
            <a:off x="457200" y="114300"/>
            <a:ext cx="8001000" cy="502444"/>
          </a:xfrm>
        </p:spPr>
        <p:txBody>
          <a:bodyPr/>
          <a:lstStyle/>
          <a:p>
            <a:r>
              <a:rPr lang="en-US" altLang="en-US" b="1" dirty="0"/>
              <a:t>Tips on Workplace Inspections</a:t>
            </a:r>
          </a:p>
        </p:txBody>
      </p:sp>
      <p:sp>
        <p:nvSpPr>
          <p:cNvPr id="33795" name="Rectangle 3">
            <a:extLst>
              <a:ext uri="{FF2B5EF4-FFF2-40B4-BE49-F238E27FC236}">
                <a16:creationId xmlns:a16="http://schemas.microsoft.com/office/drawing/2014/main" id="{7123CC5D-03EC-D282-ADFB-6F6F636644E9}"/>
              </a:ext>
            </a:extLst>
          </p:cNvPr>
          <p:cNvSpPr>
            <a:spLocks noGrp="1" noChangeArrowheads="1"/>
          </p:cNvSpPr>
          <p:nvPr>
            <p:ph idx="1"/>
          </p:nvPr>
        </p:nvSpPr>
        <p:spPr bwMode="auto">
          <a:xfrm>
            <a:off x="914400" y="1000125"/>
            <a:ext cx="7543800" cy="3143250"/>
          </a:xfrm>
        </p:spPr>
        <p:txBody>
          <a:bodyPr wrap="square" numCol="1" anchor="t" anchorCtr="0" compatLnSpc="1">
            <a:prstTxWarp prst="textNoShape">
              <a:avLst/>
            </a:prstTxWarp>
          </a:bodyPr>
          <a:lstStyle/>
          <a:p>
            <a:pPr marL="0" indent="0">
              <a:buNone/>
            </a:pPr>
            <a:r>
              <a:rPr lang="en-US" altLang="en-US" sz="1800" b="1" dirty="0"/>
              <a:t>Focusing on injury prevention: </a:t>
            </a:r>
          </a:p>
          <a:p>
            <a:pPr marL="0" indent="0">
              <a:buNone/>
            </a:pPr>
            <a:endParaRPr lang="en-US" altLang="en-US" sz="1800" b="1" dirty="0"/>
          </a:p>
          <a:p>
            <a:r>
              <a:rPr lang="en-US" altLang="en-US" sz="1800" dirty="0"/>
              <a:t>Judge whether the items being communicated to you, or that you are observing, are likely to cause an incident/accident. </a:t>
            </a:r>
          </a:p>
          <a:p>
            <a:pPr>
              <a:buFontTx/>
              <a:buNone/>
            </a:pPr>
            <a:endParaRPr lang="en-US" altLang="en-US" sz="1800" dirty="0"/>
          </a:p>
          <a:p>
            <a:r>
              <a:rPr lang="en-US" altLang="en-US" sz="1800" dirty="0"/>
              <a:t>Dealing with issues that are not genuinely related to workplace safety will reduce the integrity of future inspections.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id="{7E6BEDBB-B031-1011-A2A3-FE33B3F142C7}"/>
              </a:ext>
            </a:extLst>
          </p:cNvPr>
          <p:cNvSpPr>
            <a:spLocks noGrp="1" noChangeArrowheads="1"/>
          </p:cNvSpPr>
          <p:nvPr>
            <p:ph type="title"/>
          </p:nvPr>
        </p:nvSpPr>
        <p:spPr>
          <a:xfrm>
            <a:off x="457200" y="400050"/>
            <a:ext cx="8229600" cy="857250"/>
          </a:xfrm>
        </p:spPr>
        <p:txBody>
          <a:bodyPr wrap="square" anchor="ctr">
            <a:normAutofit/>
          </a:bodyPr>
          <a:lstStyle/>
          <a:p>
            <a:r>
              <a:rPr lang="en-US" altLang="en-US" dirty="0"/>
              <a:t>Inspection How To</a:t>
            </a:r>
          </a:p>
        </p:txBody>
      </p:sp>
      <p:sp>
        <p:nvSpPr>
          <p:cNvPr id="35843" name="Rectangle 5">
            <a:extLst>
              <a:ext uri="{FF2B5EF4-FFF2-40B4-BE49-F238E27FC236}">
                <a16:creationId xmlns:a16="http://schemas.microsoft.com/office/drawing/2014/main" id="{5AEBF794-5DEA-F897-762A-F16468441DA0}"/>
              </a:ext>
            </a:extLst>
          </p:cNvPr>
          <p:cNvSpPr>
            <a:spLocks noGrp="1" noChangeArrowheads="1"/>
          </p:cNvSpPr>
          <p:nvPr>
            <p:ph sz="half" idx="1"/>
          </p:nvPr>
        </p:nvSpPr>
        <p:spPr bwMode="auto">
          <a:xfrm>
            <a:off x="457200" y="1428750"/>
            <a:ext cx="4038600" cy="2743200"/>
          </a:xfrm>
        </p:spPr>
        <p:txBody>
          <a:bodyPr wrap="square" numCol="1" anchor="t" anchorCtr="0" compatLnSpc="1">
            <a:prstTxWarp prst="textNoShape">
              <a:avLst/>
            </a:prstTxWarp>
            <a:normAutofit/>
          </a:bodyPr>
          <a:lstStyle/>
          <a:p>
            <a:pPr marL="0" indent="0">
              <a:lnSpc>
                <a:spcPct val="90000"/>
              </a:lnSpc>
              <a:buNone/>
            </a:pPr>
            <a:r>
              <a:rPr lang="en-US" altLang="en-US" sz="2200" dirty="0"/>
              <a:t>Plan inspection and prepare survey or monitoring tools</a:t>
            </a:r>
          </a:p>
          <a:p>
            <a:pPr>
              <a:lnSpc>
                <a:spcPct val="90000"/>
              </a:lnSpc>
            </a:pPr>
            <a:endParaRPr lang="en-US" altLang="en-US" sz="2200" dirty="0"/>
          </a:p>
          <a:p>
            <a:pPr>
              <a:lnSpc>
                <a:spcPct val="90000"/>
              </a:lnSpc>
            </a:pPr>
            <a:r>
              <a:rPr lang="en-US" altLang="en-US" sz="2200" dirty="0"/>
              <a:t>Inspection Checklist</a:t>
            </a:r>
          </a:p>
          <a:p>
            <a:pPr>
              <a:lnSpc>
                <a:spcPct val="90000"/>
              </a:lnSpc>
            </a:pPr>
            <a:r>
              <a:rPr lang="en-US" altLang="en-US" sz="2200" dirty="0"/>
              <a:t>Specific spot checklist</a:t>
            </a:r>
          </a:p>
          <a:p>
            <a:pPr>
              <a:lnSpc>
                <a:spcPct val="90000"/>
              </a:lnSpc>
            </a:pPr>
            <a:r>
              <a:rPr lang="en-US" altLang="en-US" sz="2200" dirty="0"/>
              <a:t>Maps or floor plan</a:t>
            </a:r>
          </a:p>
          <a:p>
            <a:pPr>
              <a:lnSpc>
                <a:spcPct val="90000"/>
              </a:lnSpc>
            </a:pPr>
            <a:r>
              <a:rPr lang="en-US" altLang="en-US" sz="2200" dirty="0"/>
              <a:t>Work procedures</a:t>
            </a:r>
          </a:p>
        </p:txBody>
      </p:sp>
      <p:pic>
        <p:nvPicPr>
          <p:cNvPr id="3" name="Picture 2">
            <a:extLst>
              <a:ext uri="{FF2B5EF4-FFF2-40B4-BE49-F238E27FC236}">
                <a16:creationId xmlns:a16="http://schemas.microsoft.com/office/drawing/2014/main" id="{B3446693-9C2B-FDB1-FD88-D23F27FE1E89}"/>
              </a:ext>
            </a:extLst>
          </p:cNvPr>
          <p:cNvPicPr>
            <a:picLocks noChangeAspect="1"/>
          </p:cNvPicPr>
          <p:nvPr/>
        </p:nvPicPr>
        <p:blipFill rotWithShape="1">
          <a:blip r:embed="rId3"/>
          <a:srcRect r="1" b="795"/>
          <a:stretch/>
        </p:blipFill>
        <p:spPr>
          <a:xfrm>
            <a:off x="4648200" y="1428750"/>
            <a:ext cx="4038600" cy="27432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a:extLst>
              <a:ext uri="{FF2B5EF4-FFF2-40B4-BE49-F238E27FC236}">
                <a16:creationId xmlns:a16="http://schemas.microsoft.com/office/drawing/2014/main" id="{46908CD2-01D7-2189-592A-4D78C7EFC420}"/>
              </a:ext>
            </a:extLst>
          </p:cNvPr>
          <p:cNvSpPr>
            <a:spLocks noGrp="1" noChangeArrowheads="1"/>
          </p:cNvSpPr>
          <p:nvPr>
            <p:ph type="title"/>
          </p:nvPr>
        </p:nvSpPr>
        <p:spPr/>
        <p:txBody>
          <a:bodyPr/>
          <a:lstStyle/>
          <a:p>
            <a:r>
              <a:rPr lang="en-US" altLang="en-US" dirty="0"/>
              <a:t>Inspection Methods</a:t>
            </a:r>
          </a:p>
        </p:txBody>
      </p:sp>
      <p:sp>
        <p:nvSpPr>
          <p:cNvPr id="37891" name="Rectangle 5">
            <a:extLst>
              <a:ext uri="{FF2B5EF4-FFF2-40B4-BE49-F238E27FC236}">
                <a16:creationId xmlns:a16="http://schemas.microsoft.com/office/drawing/2014/main" id="{3834E63D-0660-3865-8080-3BA5D12BFA91}"/>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dirty="0"/>
              <a:t>Equipment and premises check</a:t>
            </a:r>
          </a:p>
          <a:p>
            <a:endParaRPr lang="en-US" altLang="en-US" dirty="0"/>
          </a:p>
          <a:p>
            <a:r>
              <a:rPr lang="en-US" altLang="en-US" dirty="0"/>
              <a:t>Employee interviews</a:t>
            </a:r>
          </a:p>
          <a:p>
            <a:endParaRPr lang="en-US" altLang="en-US" dirty="0"/>
          </a:p>
          <a:p>
            <a:r>
              <a:rPr lang="en-US" altLang="en-US" dirty="0"/>
              <a:t>Policies and procedures in place, adhered to, enforced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a16="http://schemas.microsoft.com/office/drawing/2014/main" id="{8EC68ECC-0598-69F3-7A8E-D396CFEEF024}"/>
              </a:ext>
            </a:extLst>
          </p:cNvPr>
          <p:cNvSpPr>
            <a:spLocks noGrp="1" noChangeArrowheads="1"/>
          </p:cNvSpPr>
          <p:nvPr>
            <p:ph type="title"/>
          </p:nvPr>
        </p:nvSpPr>
        <p:spPr/>
        <p:txBody>
          <a:bodyPr/>
          <a:lstStyle/>
          <a:p>
            <a:r>
              <a:rPr lang="en-US" altLang="en-US" dirty="0"/>
              <a:t>Conduct the Inspection</a:t>
            </a:r>
          </a:p>
        </p:txBody>
      </p:sp>
      <p:sp>
        <p:nvSpPr>
          <p:cNvPr id="39939" name="Rectangle 5">
            <a:extLst>
              <a:ext uri="{FF2B5EF4-FFF2-40B4-BE49-F238E27FC236}">
                <a16:creationId xmlns:a16="http://schemas.microsoft.com/office/drawing/2014/main" id="{FC5D3837-A4E0-237B-98E4-7FF435CFBE84}"/>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dirty="0"/>
              <a:t>Make and record observations</a:t>
            </a:r>
          </a:p>
          <a:p>
            <a:r>
              <a:rPr lang="en-US" altLang="en-US" dirty="0"/>
              <a:t>Ask questions to check understanding of procedures</a:t>
            </a:r>
          </a:p>
          <a:p>
            <a:r>
              <a:rPr lang="en-US" altLang="en-US" dirty="0"/>
              <a:t>Identify and Assess Hazards</a:t>
            </a:r>
          </a:p>
          <a:p>
            <a:r>
              <a:rPr lang="en-US" altLang="en-US" dirty="0"/>
              <a:t>Take immediate action if necessary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B9DCDF8-1ABD-BD3F-58A5-89C9B6C545D8}"/>
              </a:ext>
            </a:extLst>
          </p:cNvPr>
          <p:cNvSpPr>
            <a:spLocks noGrp="1" noChangeArrowheads="1"/>
          </p:cNvSpPr>
          <p:nvPr>
            <p:ph type="title"/>
          </p:nvPr>
        </p:nvSpPr>
        <p:spPr bwMode="ltGray">
          <a:xfrm>
            <a:off x="457200" y="400050"/>
            <a:ext cx="8229600" cy="857250"/>
          </a:xfrm>
        </p:spPr>
        <p:txBody>
          <a:bodyPr wrap="square" anchor="ctr">
            <a:normAutofit/>
          </a:bodyPr>
          <a:lstStyle/>
          <a:p>
            <a:r>
              <a:rPr lang="en-US" altLang="en-US" b="1" dirty="0"/>
              <a:t>Tips on Workplace Inspections</a:t>
            </a:r>
          </a:p>
        </p:txBody>
      </p:sp>
      <p:sp>
        <p:nvSpPr>
          <p:cNvPr id="41987" name="Rectangle 3">
            <a:extLst>
              <a:ext uri="{FF2B5EF4-FFF2-40B4-BE49-F238E27FC236}">
                <a16:creationId xmlns:a16="http://schemas.microsoft.com/office/drawing/2014/main" id="{4EC3AA00-2108-ECF6-684B-217D7FB19359}"/>
              </a:ext>
            </a:extLst>
          </p:cNvPr>
          <p:cNvSpPr>
            <a:spLocks noGrp="1" noChangeArrowheads="1"/>
          </p:cNvSpPr>
          <p:nvPr>
            <p:ph sz="half" idx="1"/>
          </p:nvPr>
        </p:nvSpPr>
        <p:spPr bwMode="auto">
          <a:xfrm>
            <a:off x="457200" y="1428750"/>
            <a:ext cx="4038600" cy="2743200"/>
          </a:xfrm>
        </p:spPr>
        <p:txBody>
          <a:bodyPr wrap="square" numCol="1" anchor="t" anchorCtr="0" compatLnSpc="1">
            <a:prstTxWarp prst="textNoShape">
              <a:avLst/>
            </a:prstTxWarp>
            <a:normAutofit/>
          </a:bodyPr>
          <a:lstStyle/>
          <a:p>
            <a:pPr>
              <a:lnSpc>
                <a:spcPct val="90000"/>
              </a:lnSpc>
              <a:buFontTx/>
              <a:buNone/>
            </a:pPr>
            <a:r>
              <a:rPr lang="en-US" altLang="en-US" sz="1100" b="1" dirty="0"/>
              <a:t>Asking questions - </a:t>
            </a:r>
            <a:r>
              <a:rPr lang="en-US" altLang="en-US" sz="1100" dirty="0"/>
              <a:t>It is important that:</a:t>
            </a:r>
          </a:p>
          <a:p>
            <a:pPr>
              <a:lnSpc>
                <a:spcPct val="90000"/>
              </a:lnSpc>
              <a:buFontTx/>
              <a:buNone/>
            </a:pPr>
            <a:endParaRPr lang="en-US" altLang="en-US" sz="1100" dirty="0"/>
          </a:p>
          <a:p>
            <a:pPr>
              <a:lnSpc>
                <a:spcPct val="90000"/>
              </a:lnSpc>
            </a:pPr>
            <a:r>
              <a:rPr lang="en-US" altLang="en-US" sz="1100" dirty="0"/>
              <a:t>Questions should be non-threatening &amp; objective. </a:t>
            </a:r>
          </a:p>
          <a:p>
            <a:pPr>
              <a:lnSpc>
                <a:spcPct val="90000"/>
              </a:lnSpc>
              <a:buFontTx/>
              <a:buNone/>
            </a:pPr>
            <a:endParaRPr lang="en-US" altLang="en-US" sz="1100" dirty="0"/>
          </a:p>
          <a:p>
            <a:pPr>
              <a:lnSpc>
                <a:spcPct val="90000"/>
              </a:lnSpc>
            </a:pPr>
            <a:r>
              <a:rPr lang="en-US" altLang="en-US" sz="1100" dirty="0"/>
              <a:t>Do not unnecessarily delay or interrupt critical work activities.</a:t>
            </a:r>
          </a:p>
          <a:p>
            <a:pPr>
              <a:lnSpc>
                <a:spcPct val="90000"/>
              </a:lnSpc>
              <a:buFontTx/>
              <a:buNone/>
            </a:pPr>
            <a:endParaRPr lang="en-US" altLang="en-US" sz="1100" dirty="0"/>
          </a:p>
          <a:p>
            <a:pPr>
              <a:lnSpc>
                <a:spcPct val="90000"/>
              </a:lnSpc>
            </a:pPr>
            <a:r>
              <a:rPr lang="en-US" altLang="en-US" sz="1100" dirty="0"/>
              <a:t>Ensure question regarding hazard identification are followed by solution seeking questions.</a:t>
            </a:r>
          </a:p>
          <a:p>
            <a:pPr>
              <a:lnSpc>
                <a:spcPct val="90000"/>
              </a:lnSpc>
              <a:buFontTx/>
              <a:buNone/>
            </a:pPr>
            <a:endParaRPr lang="en-US" altLang="en-US" sz="1100" dirty="0"/>
          </a:p>
          <a:p>
            <a:pPr>
              <a:lnSpc>
                <a:spcPct val="90000"/>
              </a:lnSpc>
            </a:pPr>
            <a:r>
              <a:rPr lang="en-US" altLang="en-US" sz="1100" dirty="0"/>
              <a:t>Thank the person who takes time to answer questions or provide input during workplace inspections.</a:t>
            </a:r>
          </a:p>
        </p:txBody>
      </p:sp>
      <p:pic>
        <p:nvPicPr>
          <p:cNvPr id="3" name="Picture 2">
            <a:extLst>
              <a:ext uri="{FF2B5EF4-FFF2-40B4-BE49-F238E27FC236}">
                <a16:creationId xmlns:a16="http://schemas.microsoft.com/office/drawing/2014/main" id="{045CE214-B244-CF67-6006-CD83ABB3ACEC}"/>
              </a:ext>
            </a:extLst>
          </p:cNvPr>
          <p:cNvPicPr>
            <a:picLocks noChangeAspect="1"/>
          </p:cNvPicPr>
          <p:nvPr/>
        </p:nvPicPr>
        <p:blipFill>
          <a:blip r:embed="rId3"/>
          <a:stretch>
            <a:fillRect/>
          </a:stretch>
        </p:blipFill>
        <p:spPr>
          <a:xfrm>
            <a:off x="4648200" y="1562273"/>
            <a:ext cx="4038600" cy="247615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61741DB-9EDD-CE89-B7FE-7743288D8131}"/>
              </a:ext>
            </a:extLst>
          </p:cNvPr>
          <p:cNvSpPr>
            <a:spLocks noGrp="1" noChangeArrowheads="1"/>
          </p:cNvSpPr>
          <p:nvPr>
            <p:ph type="title"/>
          </p:nvPr>
        </p:nvSpPr>
        <p:spPr bwMode="ltGray">
          <a:xfrm>
            <a:off x="533400" y="114300"/>
            <a:ext cx="8001000" cy="502444"/>
          </a:xfrm>
        </p:spPr>
        <p:txBody>
          <a:bodyPr/>
          <a:lstStyle/>
          <a:p>
            <a:r>
              <a:rPr lang="en-US" altLang="en-US" b="1" dirty="0"/>
              <a:t>Tips on Workplace Inspections</a:t>
            </a:r>
          </a:p>
        </p:txBody>
      </p:sp>
      <p:sp>
        <p:nvSpPr>
          <p:cNvPr id="44035" name="Rectangle 3">
            <a:extLst>
              <a:ext uri="{FF2B5EF4-FFF2-40B4-BE49-F238E27FC236}">
                <a16:creationId xmlns:a16="http://schemas.microsoft.com/office/drawing/2014/main" id="{5654306A-AC1C-0483-4BFB-1197B2979FE0}"/>
              </a:ext>
            </a:extLst>
          </p:cNvPr>
          <p:cNvSpPr>
            <a:spLocks noGrp="1" noChangeArrowheads="1"/>
          </p:cNvSpPr>
          <p:nvPr>
            <p:ph idx="1"/>
          </p:nvPr>
        </p:nvSpPr>
        <p:spPr bwMode="auto">
          <a:xfrm>
            <a:off x="762000" y="1000125"/>
            <a:ext cx="7696200" cy="3143250"/>
          </a:xfrm>
        </p:spPr>
        <p:txBody>
          <a:bodyPr wrap="square" numCol="1" anchor="t" anchorCtr="0" compatLnSpc="1">
            <a:prstTxWarp prst="textNoShape">
              <a:avLst/>
            </a:prstTxWarp>
          </a:bodyPr>
          <a:lstStyle/>
          <a:p>
            <a:pPr>
              <a:buFontTx/>
              <a:buNone/>
            </a:pPr>
            <a:r>
              <a:rPr lang="en-US" altLang="en-US" sz="1800" b="1" dirty="0"/>
              <a:t>Communicating: </a:t>
            </a:r>
          </a:p>
          <a:p>
            <a:r>
              <a:rPr lang="en-US" altLang="en-US" sz="1800" dirty="0"/>
              <a:t>The supervisor and staff in the area may identify hazards that you won't be able to in a standard inspection. They are the experts in their area. </a:t>
            </a:r>
          </a:p>
          <a:p>
            <a:pPr>
              <a:buFontTx/>
              <a:buNone/>
            </a:pPr>
            <a:endParaRPr lang="en-US" altLang="en-US" sz="1800" dirty="0"/>
          </a:p>
          <a:p>
            <a:r>
              <a:rPr lang="en-US" altLang="en-US" sz="1800" dirty="0"/>
              <a:t>They also know what controls will be most effective. </a:t>
            </a:r>
          </a:p>
          <a:p>
            <a:pPr>
              <a:buFontTx/>
              <a:buNone/>
            </a:pPr>
            <a:endParaRPr lang="en-US" altLang="en-US" sz="1800" dirty="0"/>
          </a:p>
          <a:p>
            <a:r>
              <a:rPr lang="en-US" altLang="en-US" sz="1800" dirty="0"/>
              <a:t>When a hazard has been identified and measure are being taken to control it ensure that the supervisor informs workers.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E705CF9-9685-5CEB-393A-FBF740554156}"/>
              </a:ext>
            </a:extLst>
          </p:cNvPr>
          <p:cNvSpPr>
            <a:spLocks noGrp="1" noChangeArrowheads="1"/>
          </p:cNvSpPr>
          <p:nvPr>
            <p:ph type="title"/>
          </p:nvPr>
        </p:nvSpPr>
        <p:spPr bwMode="ltGray">
          <a:xfrm>
            <a:off x="381000" y="114300"/>
            <a:ext cx="8153400" cy="502444"/>
          </a:xfrm>
        </p:spPr>
        <p:txBody>
          <a:bodyPr/>
          <a:lstStyle/>
          <a:p>
            <a:r>
              <a:rPr lang="en-US" altLang="en-US" b="1" dirty="0"/>
              <a:t>Tips on Workplace Inspections</a:t>
            </a:r>
          </a:p>
        </p:txBody>
      </p:sp>
      <p:sp>
        <p:nvSpPr>
          <p:cNvPr id="46083" name="Rectangle 3">
            <a:extLst>
              <a:ext uri="{FF2B5EF4-FFF2-40B4-BE49-F238E27FC236}">
                <a16:creationId xmlns:a16="http://schemas.microsoft.com/office/drawing/2014/main" id="{ECE435E7-796B-724B-9491-076DDA5C88C5}"/>
              </a:ext>
            </a:extLst>
          </p:cNvPr>
          <p:cNvSpPr>
            <a:spLocks noGrp="1" noChangeArrowheads="1"/>
          </p:cNvSpPr>
          <p:nvPr>
            <p:ph idx="1"/>
          </p:nvPr>
        </p:nvSpPr>
        <p:spPr bwMode="auto">
          <a:xfrm>
            <a:off x="990600" y="1485900"/>
            <a:ext cx="7315200" cy="3143250"/>
          </a:xfrm>
        </p:spPr>
        <p:txBody>
          <a:bodyPr wrap="square" numCol="1" anchor="t" anchorCtr="0" compatLnSpc="1">
            <a:prstTxWarp prst="textNoShape">
              <a:avLst/>
            </a:prstTxWarp>
          </a:bodyPr>
          <a:lstStyle/>
          <a:p>
            <a:pPr marL="0" indent="0">
              <a:buNone/>
            </a:pPr>
            <a:r>
              <a:rPr lang="en-US" altLang="en-US" sz="1800" b="1" dirty="0"/>
              <a:t>Not attaching blame: </a:t>
            </a:r>
          </a:p>
          <a:p>
            <a:pPr marL="0" indent="0">
              <a:buNone/>
            </a:pPr>
            <a:endParaRPr lang="en-US" altLang="en-US" sz="1800" b="1" dirty="0"/>
          </a:p>
          <a:p>
            <a:r>
              <a:rPr lang="en-US" altLang="en-US" sz="1800" dirty="0"/>
              <a:t>The purpose of a workplace inspection is to find and correct hazards or sources of danger.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67233057-442D-03DD-2FBF-ABC334E127CE}"/>
              </a:ext>
            </a:extLst>
          </p:cNvPr>
          <p:cNvSpPr>
            <a:spLocks noGrp="1" noChangeArrowheads="1"/>
          </p:cNvSpPr>
          <p:nvPr>
            <p:ph type="title"/>
          </p:nvPr>
        </p:nvSpPr>
        <p:spPr/>
        <p:txBody>
          <a:bodyPr/>
          <a:lstStyle/>
          <a:p>
            <a:r>
              <a:rPr lang="en-US" altLang="en-US" dirty="0"/>
              <a:t>Hazards Identified</a:t>
            </a:r>
          </a:p>
        </p:txBody>
      </p:sp>
      <p:sp>
        <p:nvSpPr>
          <p:cNvPr id="48131" name="Rectangle 3">
            <a:extLst>
              <a:ext uri="{FF2B5EF4-FFF2-40B4-BE49-F238E27FC236}">
                <a16:creationId xmlns:a16="http://schemas.microsoft.com/office/drawing/2014/main" id="{CAACDAFA-71A2-ABBF-50C9-4EF0D506F740}"/>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dirty="0"/>
              <a:t>Immediate action where possible</a:t>
            </a:r>
          </a:p>
          <a:p>
            <a:endParaRPr lang="en-US" altLang="en-US" dirty="0"/>
          </a:p>
          <a:p>
            <a:r>
              <a:rPr lang="en-US" altLang="en-US" dirty="0"/>
              <a:t>Put on meeting agenda</a:t>
            </a:r>
          </a:p>
          <a:p>
            <a:endParaRPr lang="en-US" altLang="en-US" dirty="0"/>
          </a:p>
          <a:p>
            <a:r>
              <a:rPr lang="en-US" altLang="en-US" dirty="0"/>
              <a:t>Assign responsibility for action and completion date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4ABF55CD-F36A-7AF8-5936-AEE32FBF37C9}"/>
              </a:ext>
            </a:extLst>
          </p:cNvPr>
          <p:cNvSpPr>
            <a:spLocks noGrp="1" noChangeArrowheads="1"/>
          </p:cNvSpPr>
          <p:nvPr>
            <p:ph type="title"/>
          </p:nvPr>
        </p:nvSpPr>
        <p:spPr/>
        <p:txBody>
          <a:bodyPr/>
          <a:lstStyle/>
          <a:p>
            <a:r>
              <a:rPr lang="en-US" altLang="en-US" dirty="0"/>
              <a:t>Purpose</a:t>
            </a:r>
          </a:p>
        </p:txBody>
      </p:sp>
      <p:sp>
        <p:nvSpPr>
          <p:cNvPr id="13315" name="Rectangle 5">
            <a:extLst>
              <a:ext uri="{FF2B5EF4-FFF2-40B4-BE49-F238E27FC236}">
                <a16:creationId xmlns:a16="http://schemas.microsoft.com/office/drawing/2014/main" id="{AED33B6F-9BD2-F67C-462E-3F4EE1EED7CD}"/>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dirty="0"/>
              <a:t>Identify hazards to prevent injuries,  equipment damage, or property damage through elimination or control</a:t>
            </a:r>
          </a:p>
          <a:p>
            <a:endParaRPr lang="en-US" altLang="en-US" dirty="0"/>
          </a:p>
          <a:p>
            <a:r>
              <a:rPr lang="en-US" altLang="en-US" dirty="0"/>
              <a:t>Meet Legal Requirements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8E66FA-9049-38B4-67F3-1646E0C3D1A4}"/>
              </a:ext>
            </a:extLst>
          </p:cNvPr>
          <p:cNvSpPr>
            <a:spLocks noGrp="1"/>
          </p:cNvSpPr>
          <p:nvPr>
            <p:ph type="ctrTitle"/>
          </p:nvPr>
        </p:nvSpPr>
        <p:spPr/>
        <p:txBody>
          <a:bodyPr/>
          <a:lstStyle/>
          <a:p>
            <a:r>
              <a:rPr lang="en-US" dirty="0"/>
              <a:t>Hazard Recognition </a:t>
            </a:r>
            <a:br>
              <a:rPr lang="en-US" dirty="0"/>
            </a:br>
            <a:r>
              <a:rPr lang="en-US" dirty="0"/>
              <a:t>and Control</a:t>
            </a:r>
          </a:p>
        </p:txBody>
      </p:sp>
      <p:sp>
        <p:nvSpPr>
          <p:cNvPr id="5" name="Subtitle 4">
            <a:extLst>
              <a:ext uri="{FF2B5EF4-FFF2-40B4-BE49-F238E27FC236}">
                <a16:creationId xmlns:a16="http://schemas.microsoft.com/office/drawing/2014/main" id="{EAF805B4-540A-0EBF-DD9F-66AA1AA28EE1}"/>
              </a:ext>
            </a:extLst>
          </p:cNvPr>
          <p:cNvSpPr>
            <a:spLocks noGrp="1"/>
          </p:cNvSpPr>
          <p:nvPr>
            <p:ph type="subTitle" idx="1"/>
          </p:nvPr>
        </p:nvSpPr>
        <p:spPr/>
        <p:txBody>
          <a:bodyPr/>
          <a:lstStyle/>
          <a:p>
            <a:r>
              <a:rPr lang="en-US" dirty="0"/>
              <a:t>During inspections</a:t>
            </a:r>
          </a:p>
        </p:txBody>
      </p:sp>
    </p:spTree>
    <p:extLst>
      <p:ext uri="{BB962C8B-B14F-4D97-AF65-F5344CB8AC3E}">
        <p14:creationId xmlns:p14="http://schemas.microsoft.com/office/powerpoint/2010/main" val="1876108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52D5C17E-827B-D497-1FEC-800544999CDE}"/>
              </a:ext>
            </a:extLst>
          </p:cNvPr>
          <p:cNvSpPr>
            <a:spLocks noGrp="1" noChangeArrowheads="1"/>
          </p:cNvSpPr>
          <p:nvPr>
            <p:ph type="title"/>
          </p:nvPr>
        </p:nvSpPr>
        <p:spPr>
          <a:xfrm>
            <a:off x="457200" y="400050"/>
            <a:ext cx="8229600" cy="857250"/>
          </a:xfrm>
        </p:spPr>
        <p:txBody>
          <a:bodyPr wrap="square" anchor="ctr">
            <a:normAutofit/>
          </a:bodyPr>
          <a:lstStyle/>
          <a:p>
            <a:r>
              <a:rPr lang="en-US" altLang="en-US" dirty="0"/>
              <a:t>Definition of Hazard</a:t>
            </a:r>
          </a:p>
        </p:txBody>
      </p:sp>
      <p:graphicFrame>
        <p:nvGraphicFramePr>
          <p:cNvPr id="52229" name="Rectangle 5">
            <a:extLst>
              <a:ext uri="{FF2B5EF4-FFF2-40B4-BE49-F238E27FC236}">
                <a16:creationId xmlns:a16="http://schemas.microsoft.com/office/drawing/2014/main" id="{6EA2B29E-3688-6962-1E6D-57043399EFAA}"/>
              </a:ext>
            </a:extLst>
          </p:cNvPr>
          <p:cNvGraphicFramePr>
            <a:graphicFrameLocks noGrp="1"/>
          </p:cNvGraphicFramePr>
          <p:nvPr>
            <p:ph idx="1"/>
            <p:extLst>
              <p:ext uri="{D42A27DB-BD31-4B8C-83A1-F6EECF244321}">
                <p14:modId xmlns:p14="http://schemas.microsoft.com/office/powerpoint/2010/main" val="4061756135"/>
              </p:ext>
            </p:extLst>
          </p:nvPr>
        </p:nvGraphicFramePr>
        <p:xfrm>
          <a:off x="457200" y="1428750"/>
          <a:ext cx="822960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AEBA3A-0F68-DEA2-AC0A-6A06BEAF594E}"/>
              </a:ext>
            </a:extLst>
          </p:cNvPr>
          <p:cNvSpPr>
            <a:spLocks noGrp="1"/>
          </p:cNvSpPr>
          <p:nvPr>
            <p:ph type="title"/>
          </p:nvPr>
        </p:nvSpPr>
        <p:spPr/>
        <p:txBody>
          <a:bodyPr/>
          <a:lstStyle/>
          <a:p>
            <a:r>
              <a:rPr lang="en-US" dirty="0"/>
              <a:t>Types of Hazards</a:t>
            </a:r>
          </a:p>
        </p:txBody>
      </p:sp>
      <p:sp>
        <p:nvSpPr>
          <p:cNvPr id="5" name="Text Placeholder 4">
            <a:extLst>
              <a:ext uri="{FF2B5EF4-FFF2-40B4-BE49-F238E27FC236}">
                <a16:creationId xmlns:a16="http://schemas.microsoft.com/office/drawing/2014/main" id="{59A5D014-FEB9-09A8-AD8E-17E4D5596355}"/>
              </a:ext>
            </a:extLst>
          </p:cNvPr>
          <p:cNvSpPr>
            <a:spLocks noGrp="1"/>
          </p:cNvSpPr>
          <p:nvPr>
            <p:ph type="body" idx="1"/>
          </p:nvPr>
        </p:nvSpPr>
        <p:spPr>
          <a:solidFill>
            <a:schemeClr val="accent1"/>
          </a:solidFill>
        </p:spPr>
        <p:txBody>
          <a:bodyPr/>
          <a:lstStyle/>
          <a:p>
            <a:r>
              <a:rPr lang="en-US" dirty="0"/>
              <a:t>Health</a:t>
            </a:r>
          </a:p>
        </p:txBody>
      </p:sp>
      <p:sp>
        <p:nvSpPr>
          <p:cNvPr id="6" name="Content Placeholder 5">
            <a:extLst>
              <a:ext uri="{FF2B5EF4-FFF2-40B4-BE49-F238E27FC236}">
                <a16:creationId xmlns:a16="http://schemas.microsoft.com/office/drawing/2014/main" id="{0FC3D5FD-D6BF-8952-C3E3-BF57F3FF5D5A}"/>
              </a:ext>
            </a:extLst>
          </p:cNvPr>
          <p:cNvSpPr>
            <a:spLocks noGrp="1"/>
          </p:cNvSpPr>
          <p:nvPr>
            <p:ph sz="half" idx="2"/>
          </p:nvPr>
        </p:nvSpPr>
        <p:spPr/>
        <p:txBody>
          <a:bodyPr/>
          <a:lstStyle/>
          <a:p>
            <a:r>
              <a:rPr lang="en-US" dirty="0"/>
              <a:t>Chemical</a:t>
            </a:r>
          </a:p>
          <a:p>
            <a:r>
              <a:rPr lang="en-US" dirty="0"/>
              <a:t>Biological</a:t>
            </a:r>
          </a:p>
          <a:p>
            <a:r>
              <a:rPr lang="en-US" dirty="0"/>
              <a:t>Physical</a:t>
            </a:r>
          </a:p>
          <a:p>
            <a:r>
              <a:rPr lang="en-US" dirty="0"/>
              <a:t>Ergonomics</a:t>
            </a:r>
          </a:p>
        </p:txBody>
      </p:sp>
      <p:sp>
        <p:nvSpPr>
          <p:cNvPr id="7" name="Text Placeholder 6">
            <a:extLst>
              <a:ext uri="{FF2B5EF4-FFF2-40B4-BE49-F238E27FC236}">
                <a16:creationId xmlns:a16="http://schemas.microsoft.com/office/drawing/2014/main" id="{AEB08261-86E7-3952-7328-461F6C22E2DC}"/>
              </a:ext>
            </a:extLst>
          </p:cNvPr>
          <p:cNvSpPr>
            <a:spLocks noGrp="1"/>
          </p:cNvSpPr>
          <p:nvPr>
            <p:ph type="body" sz="quarter" idx="3"/>
          </p:nvPr>
        </p:nvSpPr>
        <p:spPr>
          <a:solidFill>
            <a:schemeClr val="accent1"/>
          </a:solidFill>
        </p:spPr>
        <p:txBody>
          <a:bodyPr/>
          <a:lstStyle/>
          <a:p>
            <a:r>
              <a:rPr lang="en-US" dirty="0"/>
              <a:t>Safety</a:t>
            </a:r>
          </a:p>
        </p:txBody>
      </p:sp>
      <p:sp>
        <p:nvSpPr>
          <p:cNvPr id="8" name="Content Placeholder 7">
            <a:extLst>
              <a:ext uri="{FF2B5EF4-FFF2-40B4-BE49-F238E27FC236}">
                <a16:creationId xmlns:a16="http://schemas.microsoft.com/office/drawing/2014/main" id="{2888CBC6-A93C-BF72-1472-B9A070518C4B}"/>
              </a:ext>
            </a:extLst>
          </p:cNvPr>
          <p:cNvSpPr>
            <a:spLocks noGrp="1"/>
          </p:cNvSpPr>
          <p:nvPr>
            <p:ph sz="quarter" idx="4"/>
          </p:nvPr>
        </p:nvSpPr>
        <p:spPr/>
        <p:txBody>
          <a:bodyPr/>
          <a:lstStyle/>
          <a:p>
            <a:r>
              <a:rPr lang="en-US" dirty="0"/>
              <a:t>Slip or Trip</a:t>
            </a:r>
          </a:p>
          <a:p>
            <a:r>
              <a:rPr lang="en-US" dirty="0"/>
              <a:t>Fire/Explosion</a:t>
            </a:r>
          </a:p>
          <a:p>
            <a:r>
              <a:rPr lang="en-US" dirty="0"/>
              <a:t>Equipment</a:t>
            </a:r>
          </a:p>
          <a:p>
            <a:r>
              <a:rPr lang="en-US" dirty="0"/>
              <a:t>Lifting</a:t>
            </a:r>
          </a:p>
          <a:p>
            <a:r>
              <a:rPr lang="en-US" dirty="0"/>
              <a:t>Violence</a:t>
            </a:r>
          </a:p>
          <a:p>
            <a:r>
              <a:rPr lang="en-US" dirty="0"/>
              <a:t>Working Along</a:t>
            </a:r>
          </a:p>
        </p:txBody>
      </p:sp>
    </p:spTree>
    <p:extLst>
      <p:ext uri="{BB962C8B-B14F-4D97-AF65-F5344CB8AC3E}">
        <p14:creationId xmlns:p14="http://schemas.microsoft.com/office/powerpoint/2010/main" val="677456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107E27B7-4215-4F61-8D04-CC51143A10BB}"/>
              </a:ext>
            </a:extLst>
          </p:cNvPr>
          <p:cNvSpPr>
            <a:spLocks noGrp="1" noChangeArrowheads="1"/>
          </p:cNvSpPr>
          <p:nvPr>
            <p:ph type="title"/>
          </p:nvPr>
        </p:nvSpPr>
        <p:spPr bwMode="ltGray">
          <a:xfrm>
            <a:off x="1371600" y="171450"/>
            <a:ext cx="6629400" cy="628650"/>
          </a:xfrm>
        </p:spPr>
        <p:txBody>
          <a:bodyPr rtlCol="0">
            <a:normAutofit fontScale="90000"/>
          </a:bodyPr>
          <a:lstStyle/>
          <a:p>
            <a:pPr fontAlgn="auto">
              <a:spcAft>
                <a:spcPts val="0"/>
              </a:spcAft>
              <a:defRPr/>
            </a:pPr>
            <a:r>
              <a:rPr lang="en-US" altLang="en-US" dirty="0"/>
              <a:t>Hazard Recognition and Control</a:t>
            </a:r>
          </a:p>
        </p:txBody>
      </p:sp>
      <p:sp>
        <p:nvSpPr>
          <p:cNvPr id="115715" name="Rectangle 3">
            <a:extLst>
              <a:ext uri="{FF2B5EF4-FFF2-40B4-BE49-F238E27FC236}">
                <a16:creationId xmlns:a16="http://schemas.microsoft.com/office/drawing/2014/main" id="{24292FE0-10CC-C255-63A6-39A400249224}"/>
              </a:ext>
            </a:extLst>
          </p:cNvPr>
          <p:cNvSpPr>
            <a:spLocks noGrp="1" noChangeArrowheads="1"/>
          </p:cNvSpPr>
          <p:nvPr>
            <p:ph idx="1"/>
          </p:nvPr>
        </p:nvSpPr>
        <p:spPr bwMode="auto">
          <a:xfrm>
            <a:off x="1828800" y="1323975"/>
            <a:ext cx="5334000" cy="2667000"/>
          </a:xfrm>
        </p:spPr>
        <p:txBody>
          <a:bodyPr wrap="square" numCol="1" anchor="t" anchorCtr="0" compatLnSpc="1">
            <a:prstTxWarp prst="textNoShape">
              <a:avLst/>
            </a:prstTxWarp>
          </a:bodyPr>
          <a:lstStyle/>
          <a:p>
            <a:pPr marL="457200" indent="-457200"/>
            <a:endParaRPr lang="en-US" altLang="en-US" sz="2100" b="1" dirty="0">
              <a:solidFill>
                <a:srgbClr val="000000"/>
              </a:solidFill>
            </a:endParaRPr>
          </a:p>
          <a:p>
            <a:pPr marL="457200" indent="-457200"/>
            <a:endParaRPr lang="en-US" altLang="en-US" sz="2100" b="1" dirty="0">
              <a:solidFill>
                <a:srgbClr val="000000"/>
              </a:solidFill>
            </a:endParaRPr>
          </a:p>
        </p:txBody>
      </p:sp>
      <p:sp>
        <p:nvSpPr>
          <p:cNvPr id="56324" name="Text Box 4">
            <a:extLst>
              <a:ext uri="{FF2B5EF4-FFF2-40B4-BE49-F238E27FC236}">
                <a16:creationId xmlns:a16="http://schemas.microsoft.com/office/drawing/2014/main" id="{5BC694E3-2894-0E11-D357-BCDBC45AA834}"/>
              </a:ext>
            </a:extLst>
          </p:cNvPr>
          <p:cNvSpPr txBox="1">
            <a:spLocks noChangeArrowheads="1"/>
          </p:cNvSpPr>
          <p:nvPr/>
        </p:nvSpPr>
        <p:spPr bwMode="auto">
          <a:xfrm>
            <a:off x="2902744" y="408860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dirty="0"/>
          </a:p>
        </p:txBody>
      </p:sp>
      <p:pic>
        <p:nvPicPr>
          <p:cNvPr id="56325" name="Picture 5" descr="SAFE acronym">
            <a:extLst>
              <a:ext uri="{FF2B5EF4-FFF2-40B4-BE49-F238E27FC236}">
                <a16:creationId xmlns:a16="http://schemas.microsoft.com/office/drawing/2014/main" id="{13437A8A-6ABC-3045-80CF-55EBB216A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57350"/>
            <a:ext cx="3371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57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8012C-83AC-BCBF-8FD5-58502CA336DE}"/>
              </a:ext>
            </a:extLst>
          </p:cNvPr>
          <p:cNvSpPr>
            <a:spLocks noGrp="1"/>
          </p:cNvSpPr>
          <p:nvPr>
            <p:ph type="ctrTitle"/>
          </p:nvPr>
        </p:nvSpPr>
        <p:spPr/>
        <p:txBody>
          <a:bodyPr/>
          <a:lstStyle/>
          <a:p>
            <a:r>
              <a:rPr lang="en-US" dirty="0"/>
              <a:t>Spot the hazards?</a:t>
            </a:r>
          </a:p>
        </p:txBody>
      </p:sp>
      <p:sp>
        <p:nvSpPr>
          <p:cNvPr id="58370" name="Rectangle 2">
            <a:extLst>
              <a:ext uri="{FF2B5EF4-FFF2-40B4-BE49-F238E27FC236}">
                <a16:creationId xmlns:a16="http://schemas.microsoft.com/office/drawing/2014/main" id="{935470ED-6A09-DDB9-9F76-9D6E7A031339}"/>
              </a:ext>
            </a:extLst>
          </p:cNvPr>
          <p:cNvSpPr>
            <a:spLocks noGrp="1" noChangeArrowheads="1"/>
          </p:cNvSpPr>
          <p:nvPr>
            <p:ph type="subTitle" idx="1"/>
          </p:nvPr>
        </p:nvSpPr>
        <p:spPr bwMode="auto">
          <a:noFill/>
        </p:spPr>
        <p:txBody>
          <a:bodyPr wrap="square" numCol="1" anchor="t" anchorCtr="0" compatLnSpc="1">
            <a:prstTxWarp prst="textNoShape">
              <a:avLst/>
            </a:prstTxWarp>
          </a:bodyPr>
          <a:lstStyle/>
          <a:p>
            <a:pPr>
              <a:buFontTx/>
              <a:buNone/>
            </a:pPr>
            <a:r>
              <a:rPr lang="en-US" altLang="en-US" sz="3000" b="1" i="1" dirty="0">
                <a:solidFill>
                  <a:schemeClr val="tx2"/>
                </a:solidFill>
              </a:rPr>
              <a:t>Can you spot the hazards in the following photos?</a:t>
            </a:r>
          </a:p>
          <a:p>
            <a:pPr>
              <a:buFontTx/>
              <a:buNone/>
            </a:pPr>
            <a:endParaRPr lang="en-US" altLang="en-US" sz="4500" b="1" dirty="0">
              <a:solidFill>
                <a:schemeClr val="tx2"/>
              </a:solidFil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Electrical Panel Clearance 1">
            <a:extLst>
              <a:ext uri="{FF2B5EF4-FFF2-40B4-BE49-F238E27FC236}">
                <a16:creationId xmlns:a16="http://schemas.microsoft.com/office/drawing/2014/main" id="{5AF904FC-4064-FB77-5DD1-25EF423C7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1200150"/>
            <a:ext cx="48577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3">
            <a:extLst>
              <a:ext uri="{FF2B5EF4-FFF2-40B4-BE49-F238E27FC236}">
                <a16:creationId xmlns:a16="http://schemas.microsoft.com/office/drawing/2014/main" id="{3FD7D355-3831-7170-08A9-0BC4CFC6929E}"/>
              </a:ext>
            </a:extLst>
          </p:cNvPr>
          <p:cNvSpPr txBox="1">
            <a:spLocks noChangeArrowheads="1"/>
          </p:cNvSpPr>
          <p:nvPr/>
        </p:nvSpPr>
        <p:spPr bwMode="auto">
          <a:xfrm>
            <a:off x="838200" y="228600"/>
            <a:ext cx="71628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000" b="1" dirty="0">
                <a:solidFill>
                  <a:schemeClr val="accent6"/>
                </a:solidFill>
              </a:rPr>
              <a:t>Blocked electrical panel access</a:t>
            </a:r>
          </a:p>
        </p:txBody>
      </p:sp>
      <p:sp>
        <p:nvSpPr>
          <p:cNvPr id="123908" name="Line 4">
            <a:extLst>
              <a:ext uri="{FF2B5EF4-FFF2-40B4-BE49-F238E27FC236}">
                <a16:creationId xmlns:a16="http://schemas.microsoft.com/office/drawing/2014/main" id="{4CA12B4A-4501-8506-8BC2-73F7B1263641}"/>
              </a:ext>
            </a:extLst>
          </p:cNvPr>
          <p:cNvSpPr>
            <a:spLocks noChangeShapeType="1"/>
          </p:cNvSpPr>
          <p:nvPr/>
        </p:nvSpPr>
        <p:spPr bwMode="auto">
          <a:xfrm flipH="1">
            <a:off x="4457700" y="742950"/>
            <a:ext cx="2571750" cy="2228850"/>
          </a:xfrm>
          <a:prstGeom prst="line">
            <a:avLst/>
          </a:prstGeom>
          <a:noFill/>
          <a:ln w="76200" cap="sq">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123909" name="Text Box 5">
            <a:extLst>
              <a:ext uri="{FF2B5EF4-FFF2-40B4-BE49-F238E27FC236}">
                <a16:creationId xmlns:a16="http://schemas.microsoft.com/office/drawing/2014/main" id="{1AE5A1F6-8BA5-28F5-F481-18BB4C948B1D}"/>
              </a:ext>
            </a:extLst>
          </p:cNvPr>
          <p:cNvSpPr txBox="1">
            <a:spLocks noChangeArrowheads="1"/>
          </p:cNvSpPr>
          <p:nvPr/>
        </p:nvSpPr>
        <p:spPr bwMode="auto">
          <a:xfrm>
            <a:off x="217335" y="1657350"/>
            <a:ext cx="1879987"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500" dirty="0"/>
              <a:t>Electrical Panels must have a 1 meter minimum clearance at all times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390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2390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123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autoUpdateAnimBg="0"/>
      <p:bldP spid="12390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Slippery floor">
            <a:extLst>
              <a:ext uri="{FF2B5EF4-FFF2-40B4-BE49-F238E27FC236}">
                <a16:creationId xmlns:a16="http://schemas.microsoft.com/office/drawing/2014/main" id="{285CA21F-1BC9-FE86-9A90-AA9BFB6F0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200150"/>
            <a:ext cx="52578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3">
            <a:extLst>
              <a:ext uri="{FF2B5EF4-FFF2-40B4-BE49-F238E27FC236}">
                <a16:creationId xmlns:a16="http://schemas.microsoft.com/office/drawing/2014/main" id="{8A4C69F6-A20D-6B0F-52E5-98A835F4D14C}"/>
              </a:ext>
            </a:extLst>
          </p:cNvPr>
          <p:cNvSpPr txBox="1">
            <a:spLocks noChangeArrowheads="1"/>
          </p:cNvSpPr>
          <p:nvPr/>
        </p:nvSpPr>
        <p:spPr bwMode="auto">
          <a:xfrm>
            <a:off x="1543050" y="171450"/>
            <a:ext cx="6172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000" b="1" dirty="0">
                <a:solidFill>
                  <a:schemeClr val="accent6"/>
                </a:solidFill>
              </a:rPr>
              <a:t>Slippery Floor</a:t>
            </a:r>
          </a:p>
        </p:txBody>
      </p:sp>
      <p:sp>
        <p:nvSpPr>
          <p:cNvPr id="124932" name="Line 4">
            <a:extLst>
              <a:ext uri="{FF2B5EF4-FFF2-40B4-BE49-F238E27FC236}">
                <a16:creationId xmlns:a16="http://schemas.microsoft.com/office/drawing/2014/main" id="{72F8BE19-07B5-3BCF-F5E5-B520CACA8F4F}"/>
              </a:ext>
            </a:extLst>
          </p:cNvPr>
          <p:cNvSpPr>
            <a:spLocks noChangeShapeType="1"/>
          </p:cNvSpPr>
          <p:nvPr/>
        </p:nvSpPr>
        <p:spPr bwMode="auto">
          <a:xfrm flipH="1">
            <a:off x="4057650" y="685800"/>
            <a:ext cx="1714500" cy="2286000"/>
          </a:xfrm>
          <a:prstGeom prst="line">
            <a:avLst/>
          </a:prstGeom>
          <a:noFill/>
          <a:ln w="76200" cap="sq">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493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2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table saw 05000_0122">
            <a:extLst>
              <a:ext uri="{FF2B5EF4-FFF2-40B4-BE49-F238E27FC236}">
                <a16:creationId xmlns:a16="http://schemas.microsoft.com/office/drawing/2014/main" id="{5FE5EAFE-1947-D66F-F2AF-426F0C475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1200150"/>
            <a:ext cx="51435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ext Box 3">
            <a:extLst>
              <a:ext uri="{FF2B5EF4-FFF2-40B4-BE49-F238E27FC236}">
                <a16:creationId xmlns:a16="http://schemas.microsoft.com/office/drawing/2014/main" id="{EDB685B7-CDEC-2A1A-354D-53EC87D7D62F}"/>
              </a:ext>
            </a:extLst>
          </p:cNvPr>
          <p:cNvSpPr txBox="1">
            <a:spLocks noChangeArrowheads="1"/>
          </p:cNvSpPr>
          <p:nvPr/>
        </p:nvSpPr>
        <p:spPr bwMode="auto">
          <a:xfrm>
            <a:off x="1428750" y="171450"/>
            <a:ext cx="60007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000" b="1" dirty="0">
                <a:solidFill>
                  <a:schemeClr val="accent6"/>
                </a:solidFill>
              </a:rPr>
              <a:t>Missing</a:t>
            </a:r>
            <a:r>
              <a:rPr lang="en-US" altLang="en-US" sz="3000" b="1" dirty="0">
                <a:solidFill>
                  <a:schemeClr val="bg1"/>
                </a:solidFill>
              </a:rPr>
              <a:t> </a:t>
            </a:r>
            <a:r>
              <a:rPr lang="en-US" altLang="en-US" sz="3000" b="1" dirty="0">
                <a:solidFill>
                  <a:schemeClr val="accent6"/>
                </a:solidFill>
              </a:rPr>
              <a:t>Saw Guard</a:t>
            </a:r>
          </a:p>
        </p:txBody>
      </p:sp>
      <p:sp>
        <p:nvSpPr>
          <p:cNvPr id="125956" name="Line 4">
            <a:extLst>
              <a:ext uri="{FF2B5EF4-FFF2-40B4-BE49-F238E27FC236}">
                <a16:creationId xmlns:a16="http://schemas.microsoft.com/office/drawing/2014/main" id="{EF8D941C-CF1B-27F2-1C81-55888312E0C5}"/>
              </a:ext>
            </a:extLst>
          </p:cNvPr>
          <p:cNvSpPr>
            <a:spLocks noChangeShapeType="1"/>
          </p:cNvSpPr>
          <p:nvPr/>
        </p:nvSpPr>
        <p:spPr bwMode="auto">
          <a:xfrm flipH="1">
            <a:off x="4229100" y="514350"/>
            <a:ext cx="1943100" cy="1600200"/>
          </a:xfrm>
          <a:prstGeom prst="line">
            <a:avLst/>
          </a:prstGeom>
          <a:noFill/>
          <a:ln w="76200" cap="sq">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125957" name="Line 5">
            <a:extLst>
              <a:ext uri="{FF2B5EF4-FFF2-40B4-BE49-F238E27FC236}">
                <a16:creationId xmlns:a16="http://schemas.microsoft.com/office/drawing/2014/main" id="{A8EBD776-8BD3-14CB-E356-D88AB1ABE392}"/>
              </a:ext>
            </a:extLst>
          </p:cNvPr>
          <p:cNvSpPr>
            <a:spLocks noChangeShapeType="1"/>
          </p:cNvSpPr>
          <p:nvPr/>
        </p:nvSpPr>
        <p:spPr bwMode="auto">
          <a:xfrm flipH="1">
            <a:off x="5600700" y="514350"/>
            <a:ext cx="571500" cy="1543050"/>
          </a:xfrm>
          <a:prstGeom prst="line">
            <a:avLst/>
          </a:prstGeom>
          <a:noFill/>
          <a:ln w="76200" cap="sq">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2595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125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5DFFE34B-B2D7-6189-9F4E-C03AA60AA86D}"/>
              </a:ext>
            </a:extLst>
          </p:cNvPr>
          <p:cNvSpPr>
            <a:spLocks noGrp="1" noChangeArrowheads="1"/>
          </p:cNvSpPr>
          <p:nvPr>
            <p:ph type="title"/>
          </p:nvPr>
        </p:nvSpPr>
        <p:spPr/>
        <p:txBody>
          <a:bodyPr/>
          <a:lstStyle/>
          <a:p>
            <a:r>
              <a:rPr lang="en-US" altLang="en-US" sz="3000" dirty="0">
                <a:latin typeface="Arial Narrow" panose="020B0606020202030204" pitchFamily="34" charset="0"/>
              </a:rPr>
              <a:t>Uneven Sidewalk</a:t>
            </a:r>
          </a:p>
        </p:txBody>
      </p:sp>
      <p:pic>
        <p:nvPicPr>
          <p:cNvPr id="62467" name="Picture 3" descr="Uneven sidewalk">
            <a:extLst>
              <a:ext uri="{FF2B5EF4-FFF2-40B4-BE49-F238E27FC236}">
                <a16:creationId xmlns:a16="http://schemas.microsoft.com/office/drawing/2014/main" id="{94D946D6-FD7A-68EA-9E49-8C72DC3CB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00150"/>
            <a:ext cx="54292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Line 4">
            <a:extLst>
              <a:ext uri="{FF2B5EF4-FFF2-40B4-BE49-F238E27FC236}">
                <a16:creationId xmlns:a16="http://schemas.microsoft.com/office/drawing/2014/main" id="{33D147E8-AAEE-643C-6DE1-1767434B2126}"/>
              </a:ext>
            </a:extLst>
          </p:cNvPr>
          <p:cNvSpPr>
            <a:spLocks noChangeShapeType="1"/>
          </p:cNvSpPr>
          <p:nvPr/>
        </p:nvSpPr>
        <p:spPr bwMode="auto">
          <a:xfrm flipH="1">
            <a:off x="5257800" y="857250"/>
            <a:ext cx="628650" cy="2343150"/>
          </a:xfrm>
          <a:prstGeom prst="line">
            <a:avLst/>
          </a:prstGeom>
          <a:noFill/>
          <a:ln w="76200" cap="sq">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697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26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04EF64FB-397D-4B02-A9D0-A3EC90E59356}"/>
              </a:ext>
            </a:extLst>
          </p:cNvPr>
          <p:cNvSpPr>
            <a:spLocks noGrp="1" noChangeArrowheads="1"/>
          </p:cNvSpPr>
          <p:nvPr>
            <p:ph type="title"/>
          </p:nvPr>
        </p:nvSpPr>
        <p:spPr>
          <a:xfrm>
            <a:off x="74295" y="1285280"/>
            <a:ext cx="1828800" cy="1332815"/>
          </a:xfrm>
        </p:spPr>
        <p:txBody>
          <a:bodyPr rtlCol="0">
            <a:normAutofit/>
          </a:bodyPr>
          <a:lstStyle/>
          <a:p>
            <a:pPr fontAlgn="auto">
              <a:spcAft>
                <a:spcPts val="0"/>
              </a:spcAft>
              <a:defRPr/>
            </a:pPr>
            <a:r>
              <a:rPr lang="en-US" altLang="en-US" sz="3000" dirty="0"/>
              <a:t>Find the Hazards</a:t>
            </a:r>
          </a:p>
        </p:txBody>
      </p:sp>
      <p:pic>
        <p:nvPicPr>
          <p:cNvPr id="63491" name="Picture 3" descr="auto0">
            <a:extLst>
              <a:ext uri="{FF2B5EF4-FFF2-40B4-BE49-F238E27FC236}">
                <a16:creationId xmlns:a16="http://schemas.microsoft.com/office/drawing/2014/main" id="{6EBFE649-4549-A4C1-39BB-634886D47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19100"/>
            <a:ext cx="68580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a:extLst>
              <a:ext uri="{FF2B5EF4-FFF2-40B4-BE49-F238E27FC236}">
                <a16:creationId xmlns:a16="http://schemas.microsoft.com/office/drawing/2014/main" id="{85C48190-8993-6897-E543-5D85840C95B0}"/>
              </a:ext>
            </a:extLst>
          </p:cNvPr>
          <p:cNvSpPr txBox="1">
            <a:spLocks noChangeArrowheads="1"/>
          </p:cNvSpPr>
          <p:nvPr/>
        </p:nvSpPr>
        <p:spPr bwMode="auto">
          <a:xfrm>
            <a:off x="2857500" y="1847850"/>
            <a:ext cx="16573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000000"/>
                </a:solidFill>
              </a:rPr>
              <a:t>Pot boiling over</a:t>
            </a:r>
          </a:p>
        </p:txBody>
      </p:sp>
      <p:sp>
        <p:nvSpPr>
          <p:cNvPr id="128005" name="Text Box 5">
            <a:extLst>
              <a:ext uri="{FF2B5EF4-FFF2-40B4-BE49-F238E27FC236}">
                <a16:creationId xmlns:a16="http://schemas.microsoft.com/office/drawing/2014/main" id="{EB9DBAA3-A3FA-6C4E-1128-3129176AA47C}"/>
              </a:ext>
            </a:extLst>
          </p:cNvPr>
          <p:cNvSpPr txBox="1">
            <a:spLocks noChangeArrowheads="1"/>
          </p:cNvSpPr>
          <p:nvPr/>
        </p:nvSpPr>
        <p:spPr bwMode="auto">
          <a:xfrm>
            <a:off x="4286250" y="4076700"/>
            <a:ext cx="137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000000"/>
                </a:solidFill>
              </a:rPr>
              <a:t>Wet Floor</a:t>
            </a:r>
          </a:p>
        </p:txBody>
      </p:sp>
      <p:sp>
        <p:nvSpPr>
          <p:cNvPr id="128006" name="Text Box 6">
            <a:extLst>
              <a:ext uri="{FF2B5EF4-FFF2-40B4-BE49-F238E27FC236}">
                <a16:creationId xmlns:a16="http://schemas.microsoft.com/office/drawing/2014/main" id="{ED8700C4-5394-569A-F035-9ABB494C3BD1}"/>
              </a:ext>
            </a:extLst>
          </p:cNvPr>
          <p:cNvSpPr txBox="1">
            <a:spLocks noChangeArrowheads="1"/>
          </p:cNvSpPr>
          <p:nvPr/>
        </p:nvSpPr>
        <p:spPr bwMode="auto">
          <a:xfrm>
            <a:off x="5257800" y="2762250"/>
            <a:ext cx="12001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000000"/>
                </a:solidFill>
              </a:rPr>
              <a:t>Slippery surface</a:t>
            </a:r>
          </a:p>
        </p:txBody>
      </p:sp>
      <p:sp>
        <p:nvSpPr>
          <p:cNvPr id="128007" name="Text Box 7">
            <a:extLst>
              <a:ext uri="{FF2B5EF4-FFF2-40B4-BE49-F238E27FC236}">
                <a16:creationId xmlns:a16="http://schemas.microsoft.com/office/drawing/2014/main" id="{0FEE76A5-0BEA-260D-7B60-4E257B31A8DC}"/>
              </a:ext>
            </a:extLst>
          </p:cNvPr>
          <p:cNvSpPr txBox="1">
            <a:spLocks noChangeArrowheads="1"/>
          </p:cNvSpPr>
          <p:nvPr/>
        </p:nvSpPr>
        <p:spPr bwMode="auto">
          <a:xfrm>
            <a:off x="5543550" y="1276350"/>
            <a:ext cx="8001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000000"/>
                </a:solidFill>
              </a:rPr>
              <a:t>No Gloves</a:t>
            </a:r>
          </a:p>
        </p:txBody>
      </p:sp>
      <p:sp>
        <p:nvSpPr>
          <p:cNvPr id="128008" name="Text Box 8">
            <a:extLst>
              <a:ext uri="{FF2B5EF4-FFF2-40B4-BE49-F238E27FC236}">
                <a16:creationId xmlns:a16="http://schemas.microsoft.com/office/drawing/2014/main" id="{01DB5937-4A81-2F66-8382-ACFADE9C4B08}"/>
              </a:ext>
            </a:extLst>
          </p:cNvPr>
          <p:cNvSpPr txBox="1">
            <a:spLocks noChangeArrowheads="1"/>
          </p:cNvSpPr>
          <p:nvPr/>
        </p:nvSpPr>
        <p:spPr bwMode="auto">
          <a:xfrm>
            <a:off x="5486400" y="361950"/>
            <a:ext cx="14859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000000"/>
                </a:solidFill>
              </a:rPr>
              <a:t>Lifting above shoulder</a:t>
            </a:r>
          </a:p>
        </p:txBody>
      </p:sp>
      <p:sp>
        <p:nvSpPr>
          <p:cNvPr id="128009" name="Text Box 9">
            <a:extLst>
              <a:ext uri="{FF2B5EF4-FFF2-40B4-BE49-F238E27FC236}">
                <a16:creationId xmlns:a16="http://schemas.microsoft.com/office/drawing/2014/main" id="{191DF155-906B-7E40-4541-1BDD81A345D0}"/>
              </a:ext>
            </a:extLst>
          </p:cNvPr>
          <p:cNvSpPr txBox="1">
            <a:spLocks noChangeArrowheads="1"/>
          </p:cNvSpPr>
          <p:nvPr/>
        </p:nvSpPr>
        <p:spPr bwMode="auto">
          <a:xfrm>
            <a:off x="4514850" y="1905000"/>
            <a:ext cx="12001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000000"/>
                </a:solidFill>
              </a:rPr>
              <a:t>Too many burners on</a:t>
            </a:r>
          </a:p>
        </p:txBody>
      </p:sp>
      <p:sp>
        <p:nvSpPr>
          <p:cNvPr id="128010" name="Text Box 10">
            <a:extLst>
              <a:ext uri="{FF2B5EF4-FFF2-40B4-BE49-F238E27FC236}">
                <a16:creationId xmlns:a16="http://schemas.microsoft.com/office/drawing/2014/main" id="{742CA968-2166-D61E-08D2-BD1EECDDBA2D}"/>
              </a:ext>
            </a:extLst>
          </p:cNvPr>
          <p:cNvSpPr txBox="1">
            <a:spLocks noChangeArrowheads="1"/>
          </p:cNvSpPr>
          <p:nvPr/>
        </p:nvSpPr>
        <p:spPr bwMode="auto">
          <a:xfrm>
            <a:off x="2514600" y="3562350"/>
            <a:ext cx="14287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000000"/>
                </a:solidFill>
              </a:rPr>
              <a:t>Labels?? Storage ?? </a:t>
            </a:r>
          </a:p>
        </p:txBody>
      </p:sp>
      <p:sp>
        <p:nvSpPr>
          <p:cNvPr id="128011" name="Text Box 11">
            <a:extLst>
              <a:ext uri="{FF2B5EF4-FFF2-40B4-BE49-F238E27FC236}">
                <a16:creationId xmlns:a16="http://schemas.microsoft.com/office/drawing/2014/main" id="{F1E9FEF3-9964-87A5-A403-3D478181E2E9}"/>
              </a:ext>
            </a:extLst>
          </p:cNvPr>
          <p:cNvSpPr txBox="1">
            <a:spLocks noChangeArrowheads="1"/>
          </p:cNvSpPr>
          <p:nvPr/>
        </p:nvSpPr>
        <p:spPr bwMode="auto">
          <a:xfrm>
            <a:off x="7429500" y="2762250"/>
            <a:ext cx="12001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000000"/>
                </a:solidFill>
              </a:rPr>
              <a:t>Cut resistant gloves ?</a:t>
            </a:r>
          </a:p>
        </p:txBody>
      </p:sp>
      <p:sp>
        <p:nvSpPr>
          <p:cNvPr id="128012" name="Text Box 12">
            <a:extLst>
              <a:ext uri="{FF2B5EF4-FFF2-40B4-BE49-F238E27FC236}">
                <a16:creationId xmlns:a16="http://schemas.microsoft.com/office/drawing/2014/main" id="{8297886B-251A-AD48-6333-45EDAAF0640C}"/>
              </a:ext>
            </a:extLst>
          </p:cNvPr>
          <p:cNvSpPr txBox="1">
            <a:spLocks noChangeArrowheads="1"/>
          </p:cNvSpPr>
          <p:nvPr/>
        </p:nvSpPr>
        <p:spPr bwMode="auto">
          <a:xfrm>
            <a:off x="7886700" y="990600"/>
            <a:ext cx="10287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000000"/>
                </a:solidFill>
              </a:rPr>
              <a:t>Gloves?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80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280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280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2800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2800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2800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2800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280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128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autoUpdateAnimBg="0"/>
      <p:bldP spid="128005" grpId="0" autoUpdateAnimBg="0"/>
      <p:bldP spid="128006" grpId="0" autoUpdateAnimBg="0"/>
      <p:bldP spid="128007" grpId="0" autoUpdateAnimBg="0"/>
      <p:bldP spid="128008" grpId="0" autoUpdateAnimBg="0"/>
      <p:bldP spid="128009" grpId="0" autoUpdateAnimBg="0"/>
      <p:bldP spid="128010" grpId="0" autoUpdateAnimBg="0"/>
      <p:bldP spid="128011" grpId="0" autoUpdateAnimBg="0"/>
      <p:bldP spid="12801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FF50E89F-3179-90F9-D402-8A7C834668A8}"/>
              </a:ext>
            </a:extLst>
          </p:cNvPr>
          <p:cNvSpPr>
            <a:spLocks noGrp="1" noChangeArrowheads="1"/>
          </p:cNvSpPr>
          <p:nvPr>
            <p:ph type="title"/>
          </p:nvPr>
        </p:nvSpPr>
        <p:spPr>
          <a:xfrm>
            <a:off x="457200" y="400050"/>
            <a:ext cx="8229600" cy="857250"/>
          </a:xfrm>
        </p:spPr>
        <p:txBody>
          <a:bodyPr wrap="square" anchor="ctr">
            <a:normAutofit/>
          </a:bodyPr>
          <a:lstStyle/>
          <a:p>
            <a:r>
              <a:rPr lang="en-US" altLang="en-US" dirty="0"/>
              <a:t>Workplace Safety and Health Act</a:t>
            </a:r>
          </a:p>
        </p:txBody>
      </p:sp>
      <p:sp>
        <p:nvSpPr>
          <p:cNvPr id="15363" name="Rectangle 5">
            <a:extLst>
              <a:ext uri="{FF2B5EF4-FFF2-40B4-BE49-F238E27FC236}">
                <a16:creationId xmlns:a16="http://schemas.microsoft.com/office/drawing/2014/main" id="{346FD798-927F-667C-728A-A80FA9E99FD6}"/>
              </a:ext>
            </a:extLst>
          </p:cNvPr>
          <p:cNvSpPr>
            <a:spLocks noGrp="1" noChangeArrowheads="1"/>
          </p:cNvSpPr>
          <p:nvPr>
            <p:ph sz="half" idx="1"/>
          </p:nvPr>
        </p:nvSpPr>
        <p:spPr bwMode="auto">
          <a:xfrm>
            <a:off x="457200" y="1428750"/>
            <a:ext cx="4038600" cy="2743200"/>
          </a:xfrm>
        </p:spPr>
        <p:txBody>
          <a:bodyPr wrap="square" numCol="1" anchor="t" anchorCtr="0" compatLnSpc="1">
            <a:prstTxWarp prst="textNoShape">
              <a:avLst/>
            </a:prstTxWarp>
            <a:normAutofit/>
          </a:bodyPr>
          <a:lstStyle/>
          <a:p>
            <a:pPr>
              <a:lnSpc>
                <a:spcPct val="90000"/>
              </a:lnSpc>
            </a:pPr>
            <a:r>
              <a:rPr lang="en-US" altLang="en-US" sz="1700" dirty="0"/>
              <a:t>A written health and safety program must include</a:t>
            </a:r>
          </a:p>
          <a:p>
            <a:pPr lvl="1">
              <a:lnSpc>
                <a:spcPct val="90000"/>
              </a:lnSpc>
            </a:pPr>
            <a:r>
              <a:rPr lang="en-US" altLang="en-US" sz="1700" dirty="0"/>
              <a:t>A schedule for the regular inspection of the workplace and of work processes and procedures at the workplace.</a:t>
            </a:r>
          </a:p>
          <a:p>
            <a:pPr lvl="1">
              <a:lnSpc>
                <a:spcPct val="90000"/>
              </a:lnSpc>
            </a:pPr>
            <a:r>
              <a:rPr lang="en-US" altLang="en-US" sz="1700" dirty="0"/>
              <a:t>Conducting workplace inspections is a duty of the Health and Safety Committee or Representative.</a:t>
            </a:r>
          </a:p>
        </p:txBody>
      </p:sp>
      <p:pic>
        <p:nvPicPr>
          <p:cNvPr id="3" name="Picture 2">
            <a:extLst>
              <a:ext uri="{FF2B5EF4-FFF2-40B4-BE49-F238E27FC236}">
                <a16:creationId xmlns:a16="http://schemas.microsoft.com/office/drawing/2014/main" id="{7F9DED8D-362A-DAA9-53E4-E8EA06C2A6EB}"/>
              </a:ext>
            </a:extLst>
          </p:cNvPr>
          <p:cNvPicPr>
            <a:picLocks noChangeAspect="1"/>
          </p:cNvPicPr>
          <p:nvPr/>
        </p:nvPicPr>
        <p:blipFill>
          <a:blip r:embed="rId3"/>
          <a:stretch>
            <a:fillRect/>
          </a:stretch>
        </p:blipFill>
        <p:spPr>
          <a:xfrm>
            <a:off x="4648200" y="1740218"/>
            <a:ext cx="4038600" cy="2120264"/>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12855197-41AF-4E91-B8C0-DC3091ABE345}"/>
              </a:ext>
            </a:extLst>
          </p:cNvPr>
          <p:cNvSpPr>
            <a:spLocks noGrp="1" noChangeArrowheads="1"/>
          </p:cNvSpPr>
          <p:nvPr>
            <p:ph type="title"/>
          </p:nvPr>
        </p:nvSpPr>
        <p:spPr>
          <a:xfrm>
            <a:off x="213839" y="1268998"/>
            <a:ext cx="1752600" cy="1847850"/>
          </a:xfrm>
        </p:spPr>
        <p:txBody>
          <a:bodyPr rtlCol="0">
            <a:normAutofit/>
          </a:bodyPr>
          <a:lstStyle/>
          <a:p>
            <a:pPr fontAlgn="auto">
              <a:spcAft>
                <a:spcPts val="0"/>
              </a:spcAft>
              <a:defRPr/>
            </a:pPr>
            <a:r>
              <a:rPr lang="en-US" altLang="en-US" sz="3000" dirty="0"/>
              <a:t>Find the Hazards</a:t>
            </a:r>
          </a:p>
        </p:txBody>
      </p:sp>
      <p:pic>
        <p:nvPicPr>
          <p:cNvPr id="64515" name="Picture 3" descr="DSCF0012">
            <a:extLst>
              <a:ext uri="{FF2B5EF4-FFF2-40B4-BE49-F238E27FC236}">
                <a16:creationId xmlns:a16="http://schemas.microsoft.com/office/drawing/2014/main" id="{27809F65-8937-9E26-03DE-888A1E413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498158"/>
            <a:ext cx="668655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 Box 4">
            <a:extLst>
              <a:ext uri="{FF2B5EF4-FFF2-40B4-BE49-F238E27FC236}">
                <a16:creationId xmlns:a16="http://schemas.microsoft.com/office/drawing/2014/main" id="{F24AEC58-4921-667C-8669-CB349007C87C}"/>
              </a:ext>
            </a:extLst>
          </p:cNvPr>
          <p:cNvSpPr txBox="1">
            <a:spLocks noChangeArrowheads="1"/>
          </p:cNvSpPr>
          <p:nvPr/>
        </p:nvSpPr>
        <p:spPr bwMode="auto">
          <a:xfrm>
            <a:off x="2781300" y="1869758"/>
            <a:ext cx="1600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chemeClr val="accent6"/>
                </a:solidFill>
              </a:rPr>
              <a:t>Cluttered room</a:t>
            </a:r>
          </a:p>
        </p:txBody>
      </p:sp>
      <p:sp>
        <p:nvSpPr>
          <p:cNvPr id="129029" name="Text Box 5">
            <a:extLst>
              <a:ext uri="{FF2B5EF4-FFF2-40B4-BE49-F238E27FC236}">
                <a16:creationId xmlns:a16="http://schemas.microsoft.com/office/drawing/2014/main" id="{AC345C20-91BC-E246-AB27-C3B9192F9E46}"/>
              </a:ext>
            </a:extLst>
          </p:cNvPr>
          <p:cNvSpPr txBox="1">
            <a:spLocks noChangeArrowheads="1"/>
          </p:cNvSpPr>
          <p:nvPr/>
        </p:nvSpPr>
        <p:spPr bwMode="auto">
          <a:xfrm>
            <a:off x="4267200" y="2498408"/>
            <a:ext cx="12001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chemeClr val="accent6"/>
                </a:solidFill>
              </a:rPr>
              <a:t>Cluttered Counter</a:t>
            </a:r>
          </a:p>
        </p:txBody>
      </p:sp>
      <p:sp>
        <p:nvSpPr>
          <p:cNvPr id="129030" name="Text Box 6">
            <a:extLst>
              <a:ext uri="{FF2B5EF4-FFF2-40B4-BE49-F238E27FC236}">
                <a16:creationId xmlns:a16="http://schemas.microsoft.com/office/drawing/2014/main" id="{EB5FA324-5B2F-897F-E2EF-57A73DA5F9FB}"/>
              </a:ext>
            </a:extLst>
          </p:cNvPr>
          <p:cNvSpPr txBox="1">
            <a:spLocks noChangeArrowheads="1"/>
          </p:cNvSpPr>
          <p:nvPr/>
        </p:nvSpPr>
        <p:spPr bwMode="auto">
          <a:xfrm>
            <a:off x="5867400" y="1298258"/>
            <a:ext cx="17145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chemeClr val="accent6"/>
                </a:solidFill>
              </a:rPr>
              <a:t>Storage above shoulder height </a:t>
            </a:r>
          </a:p>
        </p:txBody>
      </p:sp>
      <p:sp>
        <p:nvSpPr>
          <p:cNvPr id="129031" name="Text Box 7">
            <a:extLst>
              <a:ext uri="{FF2B5EF4-FFF2-40B4-BE49-F238E27FC236}">
                <a16:creationId xmlns:a16="http://schemas.microsoft.com/office/drawing/2014/main" id="{EBC80082-7331-5F4C-36D2-07C3371618B6}"/>
              </a:ext>
            </a:extLst>
          </p:cNvPr>
          <p:cNvSpPr txBox="1">
            <a:spLocks noChangeArrowheads="1"/>
          </p:cNvSpPr>
          <p:nvPr/>
        </p:nvSpPr>
        <p:spPr bwMode="auto">
          <a:xfrm>
            <a:off x="4095750" y="1355408"/>
            <a:ext cx="14287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chemeClr val="accent6"/>
                </a:solidFill>
              </a:rPr>
              <a:t>Access to material on shelf</a:t>
            </a:r>
          </a:p>
        </p:txBody>
      </p:sp>
      <p:sp>
        <p:nvSpPr>
          <p:cNvPr id="129032" name="Text Box 8">
            <a:extLst>
              <a:ext uri="{FF2B5EF4-FFF2-40B4-BE49-F238E27FC236}">
                <a16:creationId xmlns:a16="http://schemas.microsoft.com/office/drawing/2014/main" id="{69AD159D-2BC1-4AA3-9C1E-185C81F09034}"/>
              </a:ext>
            </a:extLst>
          </p:cNvPr>
          <p:cNvSpPr txBox="1">
            <a:spLocks noChangeArrowheads="1"/>
          </p:cNvSpPr>
          <p:nvPr/>
        </p:nvSpPr>
        <p:spPr bwMode="auto">
          <a:xfrm>
            <a:off x="7467600" y="2669858"/>
            <a:ext cx="137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chemeClr val="accent2"/>
                </a:solidFill>
              </a:rPr>
              <a:t>Eyewash</a:t>
            </a:r>
            <a:r>
              <a:rPr lang="en-US" altLang="en-US" b="1" dirty="0">
                <a:solidFill>
                  <a:srgbClr val="000000"/>
                </a:solidFill>
              </a:rPr>
              <a:t> </a:t>
            </a:r>
            <a:r>
              <a:rPr lang="en-US" altLang="en-US" b="1" dirty="0">
                <a:solidFill>
                  <a:schemeClr val="accent6"/>
                </a:solidFill>
              </a:rPr>
              <a:t>access</a:t>
            </a:r>
          </a:p>
        </p:txBody>
      </p:sp>
      <p:sp>
        <p:nvSpPr>
          <p:cNvPr id="129033" name="Text Box 9">
            <a:extLst>
              <a:ext uri="{FF2B5EF4-FFF2-40B4-BE49-F238E27FC236}">
                <a16:creationId xmlns:a16="http://schemas.microsoft.com/office/drawing/2014/main" id="{C21D73AC-65B1-0231-A071-1A25480EE2E3}"/>
              </a:ext>
            </a:extLst>
          </p:cNvPr>
          <p:cNvSpPr txBox="1">
            <a:spLocks noChangeArrowheads="1"/>
          </p:cNvSpPr>
          <p:nvPr/>
        </p:nvSpPr>
        <p:spPr bwMode="auto">
          <a:xfrm>
            <a:off x="2712244" y="3154443"/>
            <a:ext cx="22493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chemeClr val="accent6"/>
                </a:solidFill>
              </a:rPr>
              <a:t>Opportunity to mix</a:t>
            </a:r>
          </a:p>
          <a:p>
            <a:r>
              <a:rPr lang="en-US" altLang="en-US" b="1" dirty="0">
                <a:solidFill>
                  <a:schemeClr val="accent6"/>
                </a:solidFill>
              </a:rPr>
              <a:t> clean with soiled </a:t>
            </a:r>
          </a:p>
        </p:txBody>
      </p:sp>
      <p:sp>
        <p:nvSpPr>
          <p:cNvPr id="129034" name="Text Box 10">
            <a:extLst>
              <a:ext uri="{FF2B5EF4-FFF2-40B4-BE49-F238E27FC236}">
                <a16:creationId xmlns:a16="http://schemas.microsoft.com/office/drawing/2014/main" id="{FB81983D-FCDF-7395-9D92-7925EC922EB4}"/>
              </a:ext>
            </a:extLst>
          </p:cNvPr>
          <p:cNvSpPr txBox="1">
            <a:spLocks noChangeArrowheads="1"/>
          </p:cNvSpPr>
          <p:nvPr/>
        </p:nvSpPr>
        <p:spPr bwMode="auto">
          <a:xfrm>
            <a:off x="4358640" y="3855125"/>
            <a:ext cx="2000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chemeClr val="accent6"/>
                </a:solidFill>
              </a:rPr>
              <a:t>Unlabeled chemicals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90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290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290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290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2903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2903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29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autoUpdateAnimBg="0"/>
      <p:bldP spid="129029" grpId="0" autoUpdateAnimBg="0"/>
      <p:bldP spid="129030" grpId="0" autoUpdateAnimBg="0"/>
      <p:bldP spid="129031" grpId="0" autoUpdateAnimBg="0"/>
      <p:bldP spid="129032" grpId="0" autoUpdateAnimBg="0"/>
      <p:bldP spid="129033" grpId="0" autoUpdateAnimBg="0"/>
      <p:bldP spid="12903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15961357-59C8-1D99-339B-96AAC2A89A9E}"/>
              </a:ext>
            </a:extLst>
          </p:cNvPr>
          <p:cNvSpPr>
            <a:spLocks noGrp="1" noChangeArrowheads="1"/>
          </p:cNvSpPr>
          <p:nvPr>
            <p:ph type="title"/>
          </p:nvPr>
        </p:nvSpPr>
        <p:spPr bwMode="ltGray">
          <a:xfrm>
            <a:off x="457200" y="200025"/>
            <a:ext cx="8229600" cy="857250"/>
          </a:xfrm>
        </p:spPr>
        <p:txBody>
          <a:bodyPr/>
          <a:lstStyle/>
          <a:p>
            <a:r>
              <a:rPr lang="en-CA" altLang="en-US" dirty="0"/>
              <a:t>Can we think of other hazards?</a:t>
            </a:r>
          </a:p>
        </p:txBody>
      </p:sp>
      <p:sp>
        <p:nvSpPr>
          <p:cNvPr id="130051" name="Rectangle 3">
            <a:extLst>
              <a:ext uri="{FF2B5EF4-FFF2-40B4-BE49-F238E27FC236}">
                <a16:creationId xmlns:a16="http://schemas.microsoft.com/office/drawing/2014/main" id="{2B5E6235-DA43-7507-4677-7822F5FB643B}"/>
              </a:ext>
            </a:extLst>
          </p:cNvPr>
          <p:cNvSpPr>
            <a:spLocks noGrp="1" noChangeArrowheads="1"/>
          </p:cNvSpPr>
          <p:nvPr>
            <p:ph idx="1"/>
          </p:nvPr>
        </p:nvSpPr>
        <p:spPr bwMode="auto">
          <a:xfrm>
            <a:off x="990600" y="1022984"/>
            <a:ext cx="5257800" cy="3453765"/>
          </a:xfrm>
        </p:spPr>
        <p:txBody>
          <a:bodyPr wrap="square" numCol="1" anchor="t" anchorCtr="0" compatLnSpc="1">
            <a:prstTxWarp prst="textNoShape">
              <a:avLst/>
            </a:prstTxWarp>
          </a:bodyPr>
          <a:lstStyle/>
          <a:p>
            <a:r>
              <a:rPr lang="en-US" altLang="en-US" sz="2100" dirty="0"/>
              <a:t>Fire Safety &amp; Egress</a:t>
            </a:r>
          </a:p>
          <a:p>
            <a:r>
              <a:rPr lang="en-US" altLang="en-US" sz="2100" dirty="0"/>
              <a:t>Patient/Resident Aggression/Violence</a:t>
            </a:r>
          </a:p>
          <a:p>
            <a:r>
              <a:rPr lang="en-US" altLang="en-US" sz="2100" dirty="0"/>
              <a:t>Infectious Diseases</a:t>
            </a:r>
          </a:p>
          <a:p>
            <a:r>
              <a:rPr lang="en-US" altLang="en-US" sz="2100" dirty="0"/>
              <a:t>Needle stick Injuries		</a:t>
            </a:r>
          </a:p>
          <a:p>
            <a:r>
              <a:rPr lang="en-US" altLang="en-US" sz="2100" dirty="0"/>
              <a:t>Handling of Medications (Cytotoxic Drugs)</a:t>
            </a:r>
          </a:p>
          <a:p>
            <a:r>
              <a:rPr lang="en-US" altLang="en-US" sz="2100" dirty="0"/>
              <a:t>Patient Handling</a:t>
            </a:r>
          </a:p>
          <a:p>
            <a:r>
              <a:rPr lang="en-US" altLang="en-US" sz="2100" dirty="0"/>
              <a:t>Manual Handling</a:t>
            </a:r>
            <a:r>
              <a:rPr lang="en-CA" altLang="en-US" sz="2100" dirty="0"/>
              <a:t>			 </a:t>
            </a:r>
          </a:p>
          <a:p>
            <a:r>
              <a:rPr lang="en-CA" altLang="en-US" sz="2100" dirty="0"/>
              <a:t>Allergies (Latex</a:t>
            </a:r>
            <a:r>
              <a:rPr lang="en-CA" altLang="en-US" sz="1500" dirty="0"/>
              <a:t>)</a:t>
            </a:r>
          </a:p>
        </p:txBody>
      </p:sp>
      <p:pic>
        <p:nvPicPr>
          <p:cNvPr id="4" name="Picture 3">
            <a:extLst>
              <a:ext uri="{FF2B5EF4-FFF2-40B4-BE49-F238E27FC236}">
                <a16:creationId xmlns:a16="http://schemas.microsoft.com/office/drawing/2014/main" id="{5B4B25BD-0517-F569-8E9F-691776AF3687}"/>
              </a:ext>
            </a:extLst>
          </p:cNvPr>
          <p:cNvPicPr>
            <a:picLocks noChangeAspect="1"/>
          </p:cNvPicPr>
          <p:nvPr/>
        </p:nvPicPr>
        <p:blipFill>
          <a:blip r:embed="rId3"/>
          <a:stretch>
            <a:fillRect/>
          </a:stretch>
        </p:blipFill>
        <p:spPr>
          <a:xfrm>
            <a:off x="6147202" y="996315"/>
            <a:ext cx="2958698" cy="335781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0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B341DDC-6E5D-5C5C-DEE9-AB1140983FDE}"/>
              </a:ext>
            </a:extLst>
          </p:cNvPr>
          <p:cNvSpPr>
            <a:spLocks noGrp="1" noChangeArrowheads="1"/>
          </p:cNvSpPr>
          <p:nvPr>
            <p:ph type="title" sz="quarter"/>
          </p:nvPr>
        </p:nvSpPr>
        <p:spPr bwMode="gray">
          <a:xfrm>
            <a:off x="3096276" y="3691367"/>
            <a:ext cx="3703452" cy="860362"/>
          </a:xfrm>
        </p:spPr>
        <p:txBody>
          <a:bodyPr vert="horz" lIns="91440" tIns="45720" rIns="91440" bIns="45720" rtlCol="0" anchor="t">
            <a:normAutofit/>
          </a:bodyPr>
          <a:lstStyle/>
          <a:p>
            <a:pPr algn="l" eaLnBrk="1" hangingPunct="1">
              <a:lnSpc>
                <a:spcPct val="90000"/>
              </a:lnSpc>
            </a:pPr>
            <a:r>
              <a:rPr lang="en-US" altLang="en-US" sz="2800" kern="1200" dirty="0">
                <a:solidFill>
                  <a:schemeClr val="tx1"/>
                </a:solidFill>
                <a:latin typeface="+mj-lt"/>
                <a:ea typeface="+mj-ea"/>
                <a:cs typeface="+mj-cs"/>
              </a:rPr>
              <a:t>Musculoskeletal Injuries</a:t>
            </a:r>
          </a:p>
        </p:txBody>
      </p:sp>
      <p:sp>
        <p:nvSpPr>
          <p:cNvPr id="66573" name="Oval 66572">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8831" y="1787232"/>
            <a:ext cx="1440180" cy="144018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575" name="Freeform: Shape 66574">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91663"/>
            <a:ext cx="2798064" cy="3551837"/>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577" name="Freeform: Shape 66576">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86" y="-3249"/>
            <a:ext cx="3182112" cy="184061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579" name="Freeform: Shape 66578">
            <a:extLst>
              <a:ext uri="{FF2B5EF4-FFF2-40B4-BE49-F238E27FC236}">
                <a16:creationId xmlns:a16="http://schemas.microsoft.com/office/drawing/2014/main" id="{DB6FE6A8-3E05-4C40-9190-B19BFD5244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930" y="0"/>
            <a:ext cx="2935224" cy="1713925"/>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6564" name="Picture 4" descr="mopping floor">
            <a:extLst>
              <a:ext uri="{FF2B5EF4-FFF2-40B4-BE49-F238E27FC236}">
                <a16:creationId xmlns:a16="http://schemas.microsoft.com/office/drawing/2014/main" id="{D7D3006D-E9A7-0DC9-4817-3D970B02ED4E}"/>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tretch>
            <a:fillRect/>
          </a:stretch>
        </p:blipFill>
        <p:spPr bwMode="auto">
          <a:xfrm>
            <a:off x="1618151" y="230993"/>
            <a:ext cx="1568782" cy="10353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81" name="Freeform: Shape 66580">
            <a:extLst>
              <a:ext uri="{FF2B5EF4-FFF2-40B4-BE49-F238E27FC236}">
                <a16:creationId xmlns:a16="http://schemas.microsoft.com/office/drawing/2014/main" id="{38315451-BA4E-4F56-BA8A-9CCCA5A0D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16248"/>
            <a:ext cx="2673477" cy="3427251"/>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6583" name="Freeform: Shape 66582">
            <a:extLst>
              <a:ext uri="{FF2B5EF4-FFF2-40B4-BE49-F238E27FC236}">
                <a16:creationId xmlns:a16="http://schemas.microsoft.com/office/drawing/2014/main" id="{5665E03E-3504-4366-BFC7-0CDEDC63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2275" y="1910676"/>
            <a:ext cx="1193292" cy="1193292"/>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6585" name="Oval 66584">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1905" y="227909"/>
            <a:ext cx="2386584" cy="23865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587" name="Freeform: Shape 66586">
            <a:extLst>
              <a:ext uri="{FF2B5EF4-FFF2-40B4-BE49-F238E27FC236}">
                <a16:creationId xmlns:a16="http://schemas.microsoft.com/office/drawing/2014/main" id="{A9A95DA0-8F7C-4AB7-B890-22075705D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5349" y="351353"/>
            <a:ext cx="2139696" cy="2139696"/>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6567" name="Picture 7" descr="cutting vegetables">
            <a:extLst>
              <a:ext uri="{FF2B5EF4-FFF2-40B4-BE49-F238E27FC236}">
                <a16:creationId xmlns:a16="http://schemas.microsoft.com/office/drawing/2014/main" id="{37FE0953-0FBE-E7FB-3A0E-9272E72C814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98186" y="907047"/>
            <a:ext cx="1334023" cy="10283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9" name="Freeform: Shape 66588">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4426" y="-3249"/>
            <a:ext cx="2579574" cy="2662562"/>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591" name="Freeform: Shape 66590">
            <a:extLst>
              <a:ext uri="{FF2B5EF4-FFF2-40B4-BE49-F238E27FC236}">
                <a16:creationId xmlns:a16="http://schemas.microsoft.com/office/drawing/2014/main" id="{E2193FF3-0731-4CB1-A0ED-1F3321A42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9070" y="-3248"/>
            <a:ext cx="2454929" cy="2537918"/>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6566" name="Picture 6" descr="laundry1">
            <a:extLst>
              <a:ext uri="{FF2B5EF4-FFF2-40B4-BE49-F238E27FC236}">
                <a16:creationId xmlns:a16="http://schemas.microsoft.com/office/drawing/2014/main" id="{138C6976-E9E7-07BD-553A-E3EAE4102B7E}"/>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tretch>
            <a:fillRect/>
          </a:stretch>
        </p:blipFill>
        <p:spPr bwMode="auto">
          <a:xfrm>
            <a:off x="7346576" y="369298"/>
            <a:ext cx="1547327" cy="12765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5" name="Picture 5" descr="electrician 2">
            <a:extLst>
              <a:ext uri="{FF2B5EF4-FFF2-40B4-BE49-F238E27FC236}">
                <a16:creationId xmlns:a16="http://schemas.microsoft.com/office/drawing/2014/main" id="{3C5C3142-1453-CC22-9EFB-3B4278CCBF64}"/>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tretch>
            <a:fillRect/>
          </a:stretch>
        </p:blipFill>
        <p:spPr bwMode="auto">
          <a:xfrm>
            <a:off x="427240" y="2571750"/>
            <a:ext cx="1346090" cy="20864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3" name="Picture 3" descr="transfer">
            <a:extLst>
              <a:ext uri="{FF2B5EF4-FFF2-40B4-BE49-F238E27FC236}">
                <a16:creationId xmlns:a16="http://schemas.microsoft.com/office/drawing/2014/main" id="{0BE818D4-12B0-F536-8EF9-787B68ED9DF5}"/>
              </a:ext>
            </a:extLst>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bwMode="auto">
          <a:xfrm>
            <a:off x="3020060" y="2211786"/>
            <a:ext cx="777724" cy="5910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93" name="Freeform: Shape 66592">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9498" y="2930563"/>
            <a:ext cx="2244502" cy="2212937"/>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595" name="Freeform: Shape 66594">
            <a:extLst>
              <a:ext uri="{FF2B5EF4-FFF2-40B4-BE49-F238E27FC236}">
                <a16:creationId xmlns:a16="http://schemas.microsoft.com/office/drawing/2014/main" id="{A1CCC4E2-0E38-41AA-A1C5-DBB034387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2428" y="3053491"/>
            <a:ext cx="2121574" cy="2090009"/>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6568" name="Picture 8" descr="computer workstation">
            <a:extLst>
              <a:ext uri="{FF2B5EF4-FFF2-40B4-BE49-F238E27FC236}">
                <a16:creationId xmlns:a16="http://schemas.microsoft.com/office/drawing/2014/main" id="{016564E8-B876-672B-4A79-B79B1ECB4B6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427259" y="3767498"/>
            <a:ext cx="1539260" cy="10435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85DD337A-DFAE-7CFB-33CA-101FB07C6949}"/>
              </a:ext>
            </a:extLst>
          </p:cNvPr>
          <p:cNvSpPr>
            <a:spLocks noGrp="1" noChangeArrowheads="1"/>
          </p:cNvSpPr>
          <p:nvPr>
            <p:ph type="title"/>
          </p:nvPr>
        </p:nvSpPr>
        <p:spPr bwMode="gray">
          <a:xfrm>
            <a:off x="3733800" y="171450"/>
            <a:ext cx="4724400" cy="914400"/>
          </a:xfrm>
        </p:spPr>
        <p:txBody>
          <a:bodyPr/>
          <a:lstStyle/>
          <a:p>
            <a:r>
              <a:rPr lang="en-US" altLang="en-US" b="1" dirty="0"/>
              <a:t>Fire Safety &amp; Egress</a:t>
            </a:r>
            <a:endParaRPr lang="en-CA" altLang="en-US" b="1" dirty="0"/>
          </a:p>
        </p:txBody>
      </p:sp>
      <p:sp>
        <p:nvSpPr>
          <p:cNvPr id="67587" name="Rectangle 3">
            <a:extLst>
              <a:ext uri="{FF2B5EF4-FFF2-40B4-BE49-F238E27FC236}">
                <a16:creationId xmlns:a16="http://schemas.microsoft.com/office/drawing/2014/main" id="{6D1D0748-C061-2532-0DC4-923106DE8B28}"/>
              </a:ext>
            </a:extLst>
          </p:cNvPr>
          <p:cNvSpPr>
            <a:spLocks noGrp="1" noChangeArrowheads="1"/>
          </p:cNvSpPr>
          <p:nvPr>
            <p:ph idx="1"/>
          </p:nvPr>
        </p:nvSpPr>
        <p:spPr bwMode="auto">
          <a:xfrm>
            <a:off x="3810000" y="1314450"/>
            <a:ext cx="4495800" cy="3200400"/>
          </a:xfrm>
        </p:spPr>
        <p:txBody>
          <a:bodyPr wrap="square" numCol="1" anchor="t" anchorCtr="0" compatLnSpc="1">
            <a:prstTxWarp prst="textNoShape">
              <a:avLst/>
            </a:prstTxWarp>
          </a:bodyPr>
          <a:lstStyle/>
          <a:p>
            <a:r>
              <a:rPr lang="en-US" altLang="en-US" dirty="0"/>
              <a:t>Cluttered hallways, rooms</a:t>
            </a:r>
          </a:p>
          <a:p>
            <a:r>
              <a:rPr lang="en-US" altLang="en-US" dirty="0"/>
              <a:t>Electrical cords</a:t>
            </a:r>
          </a:p>
          <a:p>
            <a:r>
              <a:rPr lang="en-US" altLang="en-US" dirty="0"/>
              <a:t>Evacuations</a:t>
            </a:r>
          </a:p>
          <a:p>
            <a:endParaRPr lang="en-CA" altLang="en-US" dirty="0">
              <a:solidFill>
                <a:srgbClr val="000066"/>
              </a:solidFill>
            </a:endParaRPr>
          </a:p>
        </p:txBody>
      </p:sp>
      <p:pic>
        <p:nvPicPr>
          <p:cNvPr id="67588" name="Picture 4" descr="F:\4 - RESOURCES VISUAL\fire exit.jpg">
            <a:extLst>
              <a:ext uri="{FF2B5EF4-FFF2-40B4-BE49-F238E27FC236}">
                <a16:creationId xmlns:a16="http://schemas.microsoft.com/office/drawing/2014/main" id="{60E25681-2698-F992-8722-49F5A20C1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7150"/>
            <a:ext cx="2930129" cy="435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16" name="Rectangle 6861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10" name="Rectangle 2">
            <a:extLst>
              <a:ext uri="{FF2B5EF4-FFF2-40B4-BE49-F238E27FC236}">
                <a16:creationId xmlns:a16="http://schemas.microsoft.com/office/drawing/2014/main" id="{4976E521-1252-785D-ACA9-044742C8F471}"/>
              </a:ext>
            </a:extLst>
          </p:cNvPr>
          <p:cNvSpPr>
            <a:spLocks noGrp="1" noChangeArrowheads="1"/>
          </p:cNvSpPr>
          <p:nvPr>
            <p:ph type="title"/>
          </p:nvPr>
        </p:nvSpPr>
        <p:spPr bwMode="gray">
          <a:xfrm>
            <a:off x="4885341" y="273843"/>
            <a:ext cx="3630007" cy="1355479"/>
          </a:xfrm>
        </p:spPr>
        <p:txBody>
          <a:bodyPr vert="horz" lIns="91440" tIns="45720" rIns="91440" bIns="45720" rtlCol="0" anchor="ctr">
            <a:normAutofit/>
          </a:bodyPr>
          <a:lstStyle/>
          <a:p>
            <a:pPr algn="l" eaLnBrk="1" hangingPunct="1">
              <a:lnSpc>
                <a:spcPct val="90000"/>
              </a:lnSpc>
            </a:pPr>
            <a:r>
              <a:rPr lang="en-US" altLang="en-US" sz="3700" kern="1200" dirty="0">
                <a:solidFill>
                  <a:schemeClr val="accent6"/>
                </a:solidFill>
                <a:latin typeface="+mj-lt"/>
                <a:cs typeface="+mj-cs"/>
              </a:rPr>
              <a:t>Patient/Resident Aggression</a:t>
            </a:r>
          </a:p>
        </p:txBody>
      </p:sp>
      <p:pic>
        <p:nvPicPr>
          <p:cNvPr id="7" name="Picture 6" descr="A nurse pushing a person in a wheelchair&#10;&#10;Description automatically generated">
            <a:extLst>
              <a:ext uri="{FF2B5EF4-FFF2-40B4-BE49-F238E27FC236}">
                <a16:creationId xmlns:a16="http://schemas.microsoft.com/office/drawing/2014/main" id="{DBDA83FE-44CE-3C55-4EBD-025EF7F5C778}"/>
              </a:ext>
            </a:extLst>
          </p:cNvPr>
          <p:cNvPicPr>
            <a:picLocks noChangeAspect="1"/>
          </p:cNvPicPr>
          <p:nvPr/>
        </p:nvPicPr>
        <p:blipFill rotWithShape="1">
          <a:blip r:embed="rId3"/>
          <a:srcRect l="6252" r="5276" b="3"/>
          <a:stretch/>
        </p:blipFill>
        <p:spPr>
          <a:xfrm>
            <a:off x="20" y="10"/>
            <a:ext cx="4587406" cy="51434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8611" name="Rectangle 3">
            <a:extLst>
              <a:ext uri="{FF2B5EF4-FFF2-40B4-BE49-F238E27FC236}">
                <a16:creationId xmlns:a16="http://schemas.microsoft.com/office/drawing/2014/main" id="{A3E61B1B-8E9F-907A-162B-2E22DB922239}"/>
              </a:ext>
            </a:extLst>
          </p:cNvPr>
          <p:cNvSpPr>
            <a:spLocks noGrp="1" noChangeArrowheads="1"/>
          </p:cNvSpPr>
          <p:nvPr>
            <p:ph type="body" sz="half" idx="1"/>
          </p:nvPr>
        </p:nvSpPr>
        <p:spPr bwMode="auto">
          <a:xfrm>
            <a:off x="4885341" y="1749972"/>
            <a:ext cx="3630007" cy="2882750"/>
          </a:xfrm>
        </p:spPr>
        <p:txBody>
          <a:bodyPr vert="horz" lIns="91440" tIns="45720" rIns="91440" bIns="45720" numCol="1" rtlCol="0" anchorCtr="0" compatLnSpc="1">
            <a:prstTxWarp prst="textNoShape">
              <a:avLst/>
            </a:prstTxWarp>
            <a:normAutofit/>
          </a:bodyPr>
          <a:lstStyle/>
          <a:p>
            <a:pPr marL="114300" indent="0" eaLnBrk="1" hangingPunct="1">
              <a:lnSpc>
                <a:spcPct val="90000"/>
              </a:lnSpc>
              <a:buNone/>
            </a:pPr>
            <a:r>
              <a:rPr lang="en-US" altLang="en-US" sz="1500" kern="1200" dirty="0"/>
              <a:t>Violence, Harassment and Aggressive Behaviours</a:t>
            </a:r>
          </a:p>
          <a:p>
            <a:pPr marL="114300" indent="0" eaLnBrk="1" hangingPunct="1">
              <a:lnSpc>
                <a:spcPct val="90000"/>
              </a:lnSpc>
              <a:buNone/>
            </a:pPr>
            <a:endParaRPr lang="en-US" altLang="en-US" sz="1500" kern="1200" dirty="0"/>
          </a:p>
          <a:p>
            <a:pPr lvl="1" indent="-228600" eaLnBrk="1" hangingPunct="1">
              <a:lnSpc>
                <a:spcPct val="90000"/>
              </a:lnSpc>
              <a:buFont typeface="Arial" panose="020B0604020202020204" pitchFamily="34" charset="0"/>
              <a:buChar char="•"/>
            </a:pPr>
            <a:r>
              <a:rPr lang="en-US" altLang="en-US" sz="1500" kern="1200" dirty="0">
                <a:ea typeface="+mn-ea"/>
                <a:cs typeface="+mn-cs"/>
              </a:rPr>
              <a:t>Residents</a:t>
            </a:r>
          </a:p>
          <a:p>
            <a:pPr lvl="1" indent="-228600" eaLnBrk="1" hangingPunct="1">
              <a:lnSpc>
                <a:spcPct val="90000"/>
              </a:lnSpc>
              <a:buFont typeface="Arial" panose="020B0604020202020204" pitchFamily="34" charset="0"/>
              <a:buChar char="•"/>
            </a:pPr>
            <a:r>
              <a:rPr lang="en-US" altLang="en-US" sz="1500" kern="1200" dirty="0">
                <a:ea typeface="+mn-ea"/>
                <a:cs typeface="+mn-cs"/>
              </a:rPr>
              <a:t>Families</a:t>
            </a:r>
          </a:p>
          <a:p>
            <a:pPr lvl="1" indent="-228600" eaLnBrk="1" hangingPunct="1">
              <a:lnSpc>
                <a:spcPct val="90000"/>
              </a:lnSpc>
              <a:buFont typeface="Arial" panose="020B0604020202020204" pitchFamily="34" charset="0"/>
              <a:buChar char="•"/>
            </a:pPr>
            <a:r>
              <a:rPr lang="en-US" altLang="en-US" sz="1500" kern="1200" dirty="0">
                <a:ea typeface="+mn-ea"/>
                <a:cs typeface="+mn-cs"/>
              </a:rPr>
              <a:t>Visitors</a:t>
            </a:r>
          </a:p>
          <a:p>
            <a:pPr lvl="1" indent="-228600" eaLnBrk="1" hangingPunct="1">
              <a:lnSpc>
                <a:spcPct val="90000"/>
              </a:lnSpc>
              <a:buFont typeface="Arial" panose="020B0604020202020204" pitchFamily="34" charset="0"/>
              <a:buChar char="•"/>
            </a:pPr>
            <a:r>
              <a:rPr lang="en-US" altLang="en-US" sz="1500" kern="1200" dirty="0">
                <a:ea typeface="+mn-ea"/>
                <a:cs typeface="+mn-cs"/>
              </a:rPr>
              <a:t>Other employees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444420B-D3C8-3CF1-EB3A-68044E72FE20}"/>
              </a:ext>
            </a:extLst>
          </p:cNvPr>
          <p:cNvSpPr>
            <a:spLocks noGrp="1" noChangeArrowheads="1"/>
          </p:cNvSpPr>
          <p:nvPr>
            <p:ph type="title"/>
          </p:nvPr>
        </p:nvSpPr>
        <p:spPr bwMode="gray">
          <a:xfrm>
            <a:off x="457200" y="400050"/>
            <a:ext cx="8229600" cy="857250"/>
          </a:xfrm>
        </p:spPr>
        <p:txBody>
          <a:bodyPr wrap="square" anchor="ctr">
            <a:normAutofit/>
          </a:bodyPr>
          <a:lstStyle/>
          <a:p>
            <a:r>
              <a:rPr lang="en-US" altLang="en-US" dirty="0"/>
              <a:t>Infectious Diseases</a:t>
            </a:r>
          </a:p>
        </p:txBody>
      </p:sp>
      <p:pic>
        <p:nvPicPr>
          <p:cNvPr id="6" name="Picture 5">
            <a:extLst>
              <a:ext uri="{FF2B5EF4-FFF2-40B4-BE49-F238E27FC236}">
                <a16:creationId xmlns:a16="http://schemas.microsoft.com/office/drawing/2014/main" id="{31E0553E-6531-AE0E-9EE2-7641A02808B4}"/>
              </a:ext>
            </a:extLst>
          </p:cNvPr>
          <p:cNvPicPr>
            <a:picLocks noChangeAspect="1"/>
          </p:cNvPicPr>
          <p:nvPr/>
        </p:nvPicPr>
        <p:blipFill rotWithShape="1">
          <a:blip r:embed="rId3"/>
          <a:srcRect l="8469" r="-2" b="-2"/>
          <a:stretch/>
        </p:blipFill>
        <p:spPr>
          <a:xfrm>
            <a:off x="457200" y="1428750"/>
            <a:ext cx="4038600" cy="2743200"/>
          </a:xfrm>
          <a:prstGeom prst="rect">
            <a:avLst/>
          </a:prstGeom>
          <a:noFill/>
        </p:spPr>
      </p:pic>
      <p:pic>
        <p:nvPicPr>
          <p:cNvPr id="3" name="Picture 2">
            <a:extLst>
              <a:ext uri="{FF2B5EF4-FFF2-40B4-BE49-F238E27FC236}">
                <a16:creationId xmlns:a16="http://schemas.microsoft.com/office/drawing/2014/main" id="{A65A61FF-0FD2-F837-1033-39C5F5878BB3}"/>
              </a:ext>
            </a:extLst>
          </p:cNvPr>
          <p:cNvPicPr>
            <a:picLocks noChangeAspect="1"/>
          </p:cNvPicPr>
          <p:nvPr/>
        </p:nvPicPr>
        <p:blipFill rotWithShape="1">
          <a:blip r:embed="rId4"/>
          <a:srcRect l="12431" r="20585" b="3"/>
          <a:stretch/>
        </p:blipFill>
        <p:spPr>
          <a:xfrm>
            <a:off x="4648200" y="1428750"/>
            <a:ext cx="4038600" cy="27432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1697E68-B2F2-A6CF-47B3-B38A5E8491AC}"/>
              </a:ext>
            </a:extLst>
          </p:cNvPr>
          <p:cNvSpPr>
            <a:spLocks noGrp="1" noChangeArrowheads="1"/>
          </p:cNvSpPr>
          <p:nvPr>
            <p:ph type="title"/>
          </p:nvPr>
        </p:nvSpPr>
        <p:spPr bwMode="gray">
          <a:xfrm>
            <a:off x="457200" y="400050"/>
            <a:ext cx="8229600" cy="857250"/>
          </a:xfrm>
        </p:spPr>
        <p:txBody>
          <a:bodyPr wrap="square" anchor="ctr">
            <a:normAutofit/>
          </a:bodyPr>
          <a:lstStyle/>
          <a:p>
            <a:r>
              <a:rPr lang="en-US" altLang="en-US" dirty="0"/>
              <a:t>Needlestick Injuries</a:t>
            </a:r>
          </a:p>
        </p:txBody>
      </p:sp>
      <p:pic>
        <p:nvPicPr>
          <p:cNvPr id="7" name="Picture 6">
            <a:extLst>
              <a:ext uri="{FF2B5EF4-FFF2-40B4-BE49-F238E27FC236}">
                <a16:creationId xmlns:a16="http://schemas.microsoft.com/office/drawing/2014/main" id="{E850396B-E34B-E940-BE4F-27F9F267406D}"/>
              </a:ext>
            </a:extLst>
          </p:cNvPr>
          <p:cNvPicPr>
            <a:picLocks noChangeAspect="1"/>
          </p:cNvPicPr>
          <p:nvPr/>
        </p:nvPicPr>
        <p:blipFill rotWithShape="1">
          <a:blip r:embed="rId3"/>
          <a:srcRect t="10640" r="-1" b="20616"/>
          <a:stretch/>
        </p:blipFill>
        <p:spPr>
          <a:xfrm>
            <a:off x="457200" y="1428750"/>
            <a:ext cx="4038600" cy="2743200"/>
          </a:xfrm>
          <a:prstGeom prst="rect">
            <a:avLst/>
          </a:prstGeom>
          <a:noFill/>
        </p:spPr>
      </p:pic>
      <p:pic>
        <p:nvPicPr>
          <p:cNvPr id="5" name="Picture 4">
            <a:extLst>
              <a:ext uri="{FF2B5EF4-FFF2-40B4-BE49-F238E27FC236}">
                <a16:creationId xmlns:a16="http://schemas.microsoft.com/office/drawing/2014/main" id="{C04D9080-77C2-AEBF-29BA-312F7638A311}"/>
              </a:ext>
            </a:extLst>
          </p:cNvPr>
          <p:cNvPicPr>
            <a:picLocks noChangeAspect="1"/>
          </p:cNvPicPr>
          <p:nvPr/>
        </p:nvPicPr>
        <p:blipFill rotWithShape="1">
          <a:blip r:embed="rId4"/>
          <a:srcRect l="5277" r="8192"/>
          <a:stretch/>
        </p:blipFill>
        <p:spPr>
          <a:xfrm>
            <a:off x="4648200" y="1428750"/>
            <a:ext cx="4038600" cy="27432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482047A-21FF-7E64-DA7B-AFBA69FB6733}"/>
              </a:ext>
            </a:extLst>
          </p:cNvPr>
          <p:cNvSpPr>
            <a:spLocks noGrp="1" noChangeArrowheads="1"/>
          </p:cNvSpPr>
          <p:nvPr>
            <p:ph type="title"/>
          </p:nvPr>
        </p:nvSpPr>
        <p:spPr bwMode="gray">
          <a:xfrm>
            <a:off x="1656160" y="250031"/>
            <a:ext cx="5829300" cy="857250"/>
          </a:xfrm>
        </p:spPr>
        <p:txBody>
          <a:bodyPr/>
          <a:lstStyle/>
          <a:p>
            <a:r>
              <a:rPr lang="en-US" altLang="en-US" dirty="0"/>
              <a:t>Chemical Exposure</a:t>
            </a:r>
          </a:p>
        </p:txBody>
      </p:sp>
      <p:graphicFrame>
        <p:nvGraphicFramePr>
          <p:cNvPr id="74755" name="Object 3">
            <a:extLst>
              <a:ext uri="{FF2B5EF4-FFF2-40B4-BE49-F238E27FC236}">
                <a16:creationId xmlns:a16="http://schemas.microsoft.com/office/drawing/2014/main" id="{51659914-5AC2-8758-E997-D9342D303A98}"/>
              </a:ext>
            </a:extLst>
          </p:cNvPr>
          <p:cNvGraphicFramePr>
            <a:graphicFrameLocks noGrp="1" noChangeAspect="1"/>
          </p:cNvGraphicFramePr>
          <p:nvPr>
            <p:ph idx="1"/>
          </p:nvPr>
        </p:nvGraphicFramePr>
        <p:xfrm>
          <a:off x="2286000" y="1085851"/>
          <a:ext cx="4601766" cy="3451622"/>
        </p:xfrm>
        <a:graphic>
          <a:graphicData uri="http://schemas.openxmlformats.org/presentationml/2006/ole">
            <mc:AlternateContent xmlns:mc="http://schemas.openxmlformats.org/markup-compatibility/2006">
              <mc:Choice xmlns:v="urn:schemas-microsoft-com:vml" Requires="v">
                <p:oleObj spid="_x0000_s1028" name="Photo Editor Photo" r:id="rId3" imgW="5296639" imgH="3971429" progId="MSPhotoEd.3">
                  <p:embed/>
                </p:oleObj>
              </mc:Choice>
              <mc:Fallback>
                <p:oleObj name="Photo Editor Photo" r:id="rId3" imgW="5296639" imgH="3971429" progId="MSPhotoEd.3">
                  <p:embed/>
                  <p:pic>
                    <p:nvPicPr>
                      <p:cNvPr id="74755" name="Object 3">
                        <a:extLst>
                          <a:ext uri="{FF2B5EF4-FFF2-40B4-BE49-F238E27FC236}">
                            <a16:creationId xmlns:a16="http://schemas.microsoft.com/office/drawing/2014/main" id="{51659914-5AC2-8758-E997-D9342D303A98}"/>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085851"/>
                        <a:ext cx="4601766" cy="345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5271C3AA-ABD3-9256-A6C6-C92ED8A726BA}"/>
              </a:ext>
            </a:extLst>
          </p:cNvPr>
          <p:cNvSpPr>
            <a:spLocks noGrp="1" noChangeArrowheads="1"/>
          </p:cNvSpPr>
          <p:nvPr>
            <p:ph type="title"/>
          </p:nvPr>
        </p:nvSpPr>
        <p:spPr bwMode="gray">
          <a:xfrm>
            <a:off x="457200" y="400050"/>
            <a:ext cx="8229600" cy="857250"/>
          </a:xfrm>
        </p:spPr>
        <p:txBody>
          <a:bodyPr wrap="square" anchor="ctr">
            <a:normAutofit/>
          </a:bodyPr>
          <a:lstStyle/>
          <a:p>
            <a:r>
              <a:rPr lang="en-US" altLang="en-US" dirty="0"/>
              <a:t>Handling of Cytotoxic Drugs</a:t>
            </a:r>
          </a:p>
        </p:txBody>
      </p:sp>
      <p:pic>
        <p:nvPicPr>
          <p:cNvPr id="5" name="Picture 4">
            <a:extLst>
              <a:ext uri="{FF2B5EF4-FFF2-40B4-BE49-F238E27FC236}">
                <a16:creationId xmlns:a16="http://schemas.microsoft.com/office/drawing/2014/main" id="{8AD19833-56D3-E51B-9568-3CF959459964}"/>
              </a:ext>
            </a:extLst>
          </p:cNvPr>
          <p:cNvPicPr>
            <a:picLocks noChangeAspect="1"/>
          </p:cNvPicPr>
          <p:nvPr/>
        </p:nvPicPr>
        <p:blipFill rotWithShape="1">
          <a:blip r:embed="rId3"/>
          <a:srcRect t="26804" r="-4" b="-4"/>
          <a:stretch/>
        </p:blipFill>
        <p:spPr>
          <a:xfrm>
            <a:off x="457200" y="1428750"/>
            <a:ext cx="4038600" cy="2743200"/>
          </a:xfrm>
          <a:prstGeom prst="rect">
            <a:avLst/>
          </a:prstGeom>
          <a:noFill/>
        </p:spPr>
      </p:pic>
      <p:pic>
        <p:nvPicPr>
          <p:cNvPr id="3" name="Picture 2">
            <a:extLst>
              <a:ext uri="{FF2B5EF4-FFF2-40B4-BE49-F238E27FC236}">
                <a16:creationId xmlns:a16="http://schemas.microsoft.com/office/drawing/2014/main" id="{59BB88DB-BB57-BA6C-2941-EB631E7514B7}"/>
              </a:ext>
            </a:extLst>
          </p:cNvPr>
          <p:cNvPicPr>
            <a:picLocks noChangeAspect="1"/>
          </p:cNvPicPr>
          <p:nvPr/>
        </p:nvPicPr>
        <p:blipFill rotWithShape="1">
          <a:blip r:embed="rId4"/>
          <a:srcRect t="21549" r="-2" b="658"/>
          <a:stretch/>
        </p:blipFill>
        <p:spPr>
          <a:xfrm>
            <a:off x="4648200" y="1428750"/>
            <a:ext cx="4038600" cy="27432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07CB85D1-5F23-E819-E4E5-D38B966612BB}"/>
              </a:ext>
            </a:extLst>
          </p:cNvPr>
          <p:cNvSpPr>
            <a:spLocks noGrp="1" noChangeArrowheads="1"/>
          </p:cNvSpPr>
          <p:nvPr>
            <p:ph type="title"/>
          </p:nvPr>
        </p:nvSpPr>
        <p:spPr bwMode="gray">
          <a:xfrm>
            <a:off x="457200" y="400050"/>
            <a:ext cx="8229600" cy="857250"/>
          </a:xfrm>
        </p:spPr>
        <p:txBody>
          <a:bodyPr wrap="square" anchor="ctr">
            <a:normAutofit/>
          </a:bodyPr>
          <a:lstStyle/>
          <a:p>
            <a:r>
              <a:rPr lang="en-US" altLang="en-US" dirty="0"/>
              <a:t>Patient Handling</a:t>
            </a:r>
          </a:p>
        </p:txBody>
      </p:sp>
      <p:pic>
        <p:nvPicPr>
          <p:cNvPr id="7" name="Picture 6">
            <a:extLst>
              <a:ext uri="{FF2B5EF4-FFF2-40B4-BE49-F238E27FC236}">
                <a16:creationId xmlns:a16="http://schemas.microsoft.com/office/drawing/2014/main" id="{83DD2C21-6378-7AB7-066A-9DC4F6B0D7BB}"/>
              </a:ext>
            </a:extLst>
          </p:cNvPr>
          <p:cNvPicPr>
            <a:picLocks noChangeAspect="1"/>
          </p:cNvPicPr>
          <p:nvPr/>
        </p:nvPicPr>
        <p:blipFill rotWithShape="1">
          <a:blip r:embed="rId2"/>
          <a:srcRect r="28231" b="2"/>
          <a:stretch/>
        </p:blipFill>
        <p:spPr>
          <a:xfrm>
            <a:off x="457200" y="1428750"/>
            <a:ext cx="4038600" cy="2743200"/>
          </a:xfrm>
          <a:prstGeom prst="rect">
            <a:avLst/>
          </a:prstGeom>
          <a:noFill/>
        </p:spPr>
      </p:pic>
      <p:pic>
        <p:nvPicPr>
          <p:cNvPr id="5" name="Picture 4">
            <a:extLst>
              <a:ext uri="{FF2B5EF4-FFF2-40B4-BE49-F238E27FC236}">
                <a16:creationId xmlns:a16="http://schemas.microsoft.com/office/drawing/2014/main" id="{5BB94493-5D90-B51F-2E27-39CF6831F969}"/>
              </a:ext>
            </a:extLst>
          </p:cNvPr>
          <p:cNvPicPr>
            <a:picLocks noChangeAspect="1"/>
          </p:cNvPicPr>
          <p:nvPr/>
        </p:nvPicPr>
        <p:blipFill rotWithShape="1">
          <a:blip r:embed="rId3"/>
          <a:srcRect l="16820"/>
          <a:stretch/>
        </p:blipFill>
        <p:spPr>
          <a:xfrm>
            <a:off x="4648200" y="1428750"/>
            <a:ext cx="4038600" cy="27432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335322EA-F8A7-96EC-3677-30BFD39E8FCD}"/>
              </a:ext>
            </a:extLst>
          </p:cNvPr>
          <p:cNvSpPr>
            <a:spLocks noGrp="1" noChangeArrowheads="1"/>
          </p:cNvSpPr>
          <p:nvPr>
            <p:ph type="title"/>
          </p:nvPr>
        </p:nvSpPr>
        <p:spPr/>
        <p:txBody>
          <a:bodyPr/>
          <a:lstStyle/>
          <a:p>
            <a:r>
              <a:rPr lang="en-US" altLang="en-US" dirty="0"/>
              <a:t>Workplace Safety and Health Act</a:t>
            </a:r>
          </a:p>
        </p:txBody>
      </p:sp>
      <p:sp>
        <p:nvSpPr>
          <p:cNvPr id="17411" name="Rectangle 5">
            <a:extLst>
              <a:ext uri="{FF2B5EF4-FFF2-40B4-BE49-F238E27FC236}">
                <a16:creationId xmlns:a16="http://schemas.microsoft.com/office/drawing/2014/main" id="{2AC5D363-7610-6210-7657-DC1140A2C55F}"/>
              </a:ext>
            </a:extLst>
          </p:cNvPr>
          <p:cNvSpPr>
            <a:spLocks noGrp="1" noChangeArrowheads="1"/>
          </p:cNvSpPr>
          <p:nvPr>
            <p:ph idx="1"/>
          </p:nvPr>
        </p:nvSpPr>
        <p:spPr bwMode="auto"/>
        <p:txBody>
          <a:bodyPr wrap="square" numCol="1" anchor="t" anchorCtr="0" compatLnSpc="1">
            <a:prstTxWarp prst="textNoShape">
              <a:avLst/>
            </a:prstTxWarp>
          </a:bodyPr>
          <a:lstStyle/>
          <a:p>
            <a:pPr>
              <a:buFontTx/>
              <a:buNone/>
            </a:pPr>
            <a:r>
              <a:rPr lang="en-US" altLang="en-US" sz="2100" dirty="0"/>
              <a:t>The inspection schedule must include</a:t>
            </a:r>
          </a:p>
          <a:p>
            <a:r>
              <a:rPr lang="en-US" altLang="en-US" sz="1800" dirty="0"/>
              <a:t>What will be inspected, by whom and how frequently?</a:t>
            </a:r>
          </a:p>
          <a:p>
            <a:r>
              <a:rPr lang="en-US" altLang="en-US" sz="1800" dirty="0"/>
              <a:t>Include inspection of work procedures and processes</a:t>
            </a:r>
          </a:p>
          <a:p>
            <a:r>
              <a:rPr lang="en-US" altLang="en-US" sz="1800" dirty="0"/>
              <a:t>State what inspection records must be produced to ensure accountability</a:t>
            </a:r>
          </a:p>
          <a:p>
            <a:r>
              <a:rPr lang="en-US" altLang="en-US" sz="1800" dirty="0"/>
              <a:t>Provision for correcting defects found during each inspection</a:t>
            </a:r>
          </a:p>
          <a:p>
            <a:r>
              <a:rPr lang="en-US" altLang="en-US" sz="1800" dirty="0"/>
              <a:t>State what training those who carry out inspections require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2F2D942E-816D-4F0A-C3CE-9D862395CCC6}"/>
              </a:ext>
            </a:extLst>
          </p:cNvPr>
          <p:cNvSpPr>
            <a:spLocks noGrp="1" noChangeArrowheads="1"/>
          </p:cNvSpPr>
          <p:nvPr>
            <p:ph type="title"/>
          </p:nvPr>
        </p:nvSpPr>
        <p:spPr bwMode="gray">
          <a:xfrm>
            <a:off x="1657350" y="171450"/>
            <a:ext cx="5829300" cy="857250"/>
          </a:xfrm>
        </p:spPr>
        <p:txBody>
          <a:bodyPr/>
          <a:lstStyle/>
          <a:p>
            <a:r>
              <a:rPr lang="en-US" altLang="en-US" dirty="0"/>
              <a:t>Manual Handling</a:t>
            </a:r>
          </a:p>
        </p:txBody>
      </p:sp>
      <p:graphicFrame>
        <p:nvGraphicFramePr>
          <p:cNvPr id="78851" name="Object 3">
            <a:extLst>
              <a:ext uri="{FF2B5EF4-FFF2-40B4-BE49-F238E27FC236}">
                <a16:creationId xmlns:a16="http://schemas.microsoft.com/office/drawing/2014/main" id="{396DAFC5-A2D9-9142-78B8-C2729AFBE8B5}"/>
              </a:ext>
            </a:extLst>
          </p:cNvPr>
          <p:cNvGraphicFramePr>
            <a:graphicFrameLocks noGrp="1" noChangeAspect="1"/>
          </p:cNvGraphicFramePr>
          <p:nvPr>
            <p:ph idx="1"/>
          </p:nvPr>
        </p:nvGraphicFramePr>
        <p:xfrm>
          <a:off x="3006329" y="1168004"/>
          <a:ext cx="3086100" cy="3086100"/>
        </p:xfrm>
        <a:graphic>
          <a:graphicData uri="http://schemas.openxmlformats.org/presentationml/2006/ole">
            <mc:AlternateContent xmlns:mc="http://schemas.openxmlformats.org/markup-compatibility/2006">
              <mc:Choice xmlns:v="urn:schemas-microsoft-com:vml" Requires="v">
                <p:oleObj spid="_x0000_s2052" name="Photo Editor Photo" r:id="rId3" imgW="17876190" imgH="17876190" progId="MSPhotoEd.3">
                  <p:embed/>
                </p:oleObj>
              </mc:Choice>
              <mc:Fallback>
                <p:oleObj name="Photo Editor Photo" r:id="rId3" imgW="17876190" imgH="17876190" progId="MSPhotoEd.3">
                  <p:embed/>
                  <p:pic>
                    <p:nvPicPr>
                      <p:cNvPr id="78851" name="Object 3">
                        <a:extLst>
                          <a:ext uri="{FF2B5EF4-FFF2-40B4-BE49-F238E27FC236}">
                            <a16:creationId xmlns:a16="http://schemas.microsoft.com/office/drawing/2014/main" id="{396DAFC5-A2D9-9142-78B8-C2729AFBE8B5}"/>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329" y="1168004"/>
                        <a:ext cx="30861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E476AE1E-F199-FF61-EBF7-2CD7D65EF5B9}"/>
              </a:ext>
            </a:extLst>
          </p:cNvPr>
          <p:cNvSpPr>
            <a:spLocks noGrp="1" noChangeArrowheads="1"/>
          </p:cNvSpPr>
          <p:nvPr>
            <p:ph type="title"/>
          </p:nvPr>
        </p:nvSpPr>
        <p:spPr bwMode="gray"/>
        <p:txBody>
          <a:bodyPr/>
          <a:lstStyle/>
          <a:p>
            <a:r>
              <a:rPr lang="en-US" altLang="en-US" dirty="0"/>
              <a:t>Confined Space</a:t>
            </a:r>
          </a:p>
        </p:txBody>
      </p:sp>
      <p:pic>
        <p:nvPicPr>
          <p:cNvPr id="3" name="Picture 2">
            <a:extLst>
              <a:ext uri="{FF2B5EF4-FFF2-40B4-BE49-F238E27FC236}">
                <a16:creationId xmlns:a16="http://schemas.microsoft.com/office/drawing/2014/main" id="{2142C0E7-FECD-4B41-7118-94A6548B80DC}"/>
              </a:ext>
            </a:extLst>
          </p:cNvPr>
          <p:cNvPicPr>
            <a:picLocks noChangeAspect="1"/>
          </p:cNvPicPr>
          <p:nvPr/>
        </p:nvPicPr>
        <p:blipFill>
          <a:blip r:embed="rId3"/>
          <a:stretch>
            <a:fillRect/>
          </a:stretch>
        </p:blipFill>
        <p:spPr>
          <a:xfrm>
            <a:off x="6019800" y="1692920"/>
            <a:ext cx="2743583" cy="2124371"/>
          </a:xfrm>
          <a:prstGeom prst="rect">
            <a:avLst/>
          </a:prstGeom>
        </p:spPr>
      </p:pic>
      <p:pic>
        <p:nvPicPr>
          <p:cNvPr id="7" name="Picture 6">
            <a:extLst>
              <a:ext uri="{FF2B5EF4-FFF2-40B4-BE49-F238E27FC236}">
                <a16:creationId xmlns:a16="http://schemas.microsoft.com/office/drawing/2014/main" id="{82AF920C-AF4F-ADDD-3140-5693DE6A6795}"/>
              </a:ext>
            </a:extLst>
          </p:cNvPr>
          <p:cNvPicPr>
            <a:picLocks noChangeAspect="1"/>
          </p:cNvPicPr>
          <p:nvPr/>
        </p:nvPicPr>
        <p:blipFill>
          <a:blip r:embed="rId4"/>
          <a:stretch>
            <a:fillRect/>
          </a:stretch>
        </p:blipFill>
        <p:spPr>
          <a:xfrm>
            <a:off x="152400" y="1521574"/>
            <a:ext cx="3210447" cy="2467061"/>
          </a:xfrm>
          <a:prstGeom prst="rect">
            <a:avLst/>
          </a:prstGeom>
        </p:spPr>
      </p:pic>
      <p:pic>
        <p:nvPicPr>
          <p:cNvPr id="9" name="Picture 8">
            <a:extLst>
              <a:ext uri="{FF2B5EF4-FFF2-40B4-BE49-F238E27FC236}">
                <a16:creationId xmlns:a16="http://schemas.microsoft.com/office/drawing/2014/main" id="{8DFB9025-24B5-6946-83DD-08AD16E9C14A}"/>
              </a:ext>
            </a:extLst>
          </p:cNvPr>
          <p:cNvPicPr>
            <a:picLocks noChangeAspect="1"/>
          </p:cNvPicPr>
          <p:nvPr/>
        </p:nvPicPr>
        <p:blipFill>
          <a:blip r:embed="rId5"/>
          <a:stretch>
            <a:fillRect/>
          </a:stretch>
        </p:blipFill>
        <p:spPr>
          <a:xfrm>
            <a:off x="3429085" y="1885950"/>
            <a:ext cx="2524477" cy="161947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E4433BEE-E30C-1B82-EB18-8A62538BFAA5}"/>
              </a:ext>
            </a:extLst>
          </p:cNvPr>
          <p:cNvSpPr>
            <a:spLocks noGrp="1" noChangeArrowheads="1"/>
          </p:cNvSpPr>
          <p:nvPr>
            <p:ph type="title"/>
          </p:nvPr>
        </p:nvSpPr>
        <p:spPr bwMode="gray">
          <a:xfrm>
            <a:off x="1657350" y="228600"/>
            <a:ext cx="5829300" cy="857250"/>
          </a:xfrm>
        </p:spPr>
        <p:txBody>
          <a:bodyPr/>
          <a:lstStyle/>
          <a:p>
            <a:r>
              <a:rPr lang="en-US" altLang="en-US" dirty="0"/>
              <a:t>Fall Protection</a:t>
            </a:r>
          </a:p>
        </p:txBody>
      </p:sp>
      <p:pic>
        <p:nvPicPr>
          <p:cNvPr id="4" name="Picture 3">
            <a:extLst>
              <a:ext uri="{FF2B5EF4-FFF2-40B4-BE49-F238E27FC236}">
                <a16:creationId xmlns:a16="http://schemas.microsoft.com/office/drawing/2014/main" id="{636E9AF7-4ABC-DDC1-EBEC-35D7AD11C62C}"/>
              </a:ext>
            </a:extLst>
          </p:cNvPr>
          <p:cNvPicPr>
            <a:picLocks noChangeAspect="1"/>
          </p:cNvPicPr>
          <p:nvPr/>
        </p:nvPicPr>
        <p:blipFill>
          <a:blip r:embed="rId2"/>
          <a:stretch>
            <a:fillRect/>
          </a:stretch>
        </p:blipFill>
        <p:spPr>
          <a:xfrm>
            <a:off x="2528602" y="1047750"/>
            <a:ext cx="4086795" cy="34009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AB3617AB-92BD-608D-B55D-6F46A2A4701F}"/>
              </a:ext>
            </a:extLst>
          </p:cNvPr>
          <p:cNvSpPr>
            <a:spLocks noGrp="1" noChangeArrowheads="1"/>
          </p:cNvSpPr>
          <p:nvPr>
            <p:ph type="title"/>
          </p:nvPr>
        </p:nvSpPr>
        <p:spPr bwMode="gray"/>
        <p:txBody>
          <a:bodyPr/>
          <a:lstStyle/>
          <a:p>
            <a:r>
              <a:rPr lang="en-US" altLang="en-US" dirty="0"/>
              <a:t>Hearing Conservation</a:t>
            </a:r>
          </a:p>
        </p:txBody>
      </p:sp>
      <p:pic>
        <p:nvPicPr>
          <p:cNvPr id="81923" name="Picture 3" descr="F:\4 - RESOURCES VISUAL\2 - PICTURES\SAFETYINFO Pictures\Moulded-insert-01.jpg">
            <a:extLst>
              <a:ext uri="{FF2B5EF4-FFF2-40B4-BE49-F238E27FC236}">
                <a16:creationId xmlns:a16="http://schemas.microsoft.com/office/drawing/2014/main" id="{3A6271E6-7BE4-57D6-B81A-3C96D6068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28750"/>
            <a:ext cx="3009900" cy="277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0D38C83-AB8F-FF30-FD6B-66894C000D7C}"/>
              </a:ext>
            </a:extLst>
          </p:cNvPr>
          <p:cNvPicPr>
            <a:picLocks noChangeAspect="1"/>
          </p:cNvPicPr>
          <p:nvPr/>
        </p:nvPicPr>
        <p:blipFill>
          <a:blip r:embed="rId3"/>
          <a:stretch>
            <a:fillRect/>
          </a:stretch>
        </p:blipFill>
        <p:spPr>
          <a:xfrm>
            <a:off x="4724400" y="1581150"/>
            <a:ext cx="4077269" cy="232442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F8DA0566-5888-F185-386D-6EADC0F7E508}"/>
              </a:ext>
            </a:extLst>
          </p:cNvPr>
          <p:cNvSpPr>
            <a:spLocks noGrp="1" noChangeArrowheads="1"/>
          </p:cNvSpPr>
          <p:nvPr>
            <p:ph type="title"/>
          </p:nvPr>
        </p:nvSpPr>
        <p:spPr bwMode="gray">
          <a:xfrm>
            <a:off x="5600700" y="0"/>
            <a:ext cx="2400300" cy="742950"/>
          </a:xfrm>
        </p:spPr>
        <p:txBody>
          <a:bodyPr/>
          <a:lstStyle/>
          <a:p>
            <a:r>
              <a:rPr lang="en-US" altLang="en-US" sz="3000" dirty="0"/>
              <a:t>Ergonomics</a:t>
            </a:r>
          </a:p>
        </p:txBody>
      </p:sp>
      <p:pic>
        <p:nvPicPr>
          <p:cNvPr id="82947" name="Picture 3" descr="ergo cartoon">
            <a:extLst>
              <a:ext uri="{FF2B5EF4-FFF2-40B4-BE49-F238E27FC236}">
                <a16:creationId xmlns:a16="http://schemas.microsoft.com/office/drawing/2014/main" id="{5BCCF6A1-02F4-623C-41C8-64A6E657AC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342900"/>
            <a:ext cx="4562475"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6E2F12F0-0038-7569-51BE-C36C7B2357B2}"/>
              </a:ext>
            </a:extLst>
          </p:cNvPr>
          <p:cNvSpPr>
            <a:spLocks noGrp="1" noChangeArrowheads="1"/>
          </p:cNvSpPr>
          <p:nvPr>
            <p:ph type="title"/>
          </p:nvPr>
        </p:nvSpPr>
        <p:spPr bwMode="gray"/>
        <p:txBody>
          <a:bodyPr/>
          <a:lstStyle/>
          <a:p>
            <a:r>
              <a:rPr lang="en-US" altLang="en-US" dirty="0"/>
              <a:t>Machine Guarding</a:t>
            </a:r>
          </a:p>
        </p:txBody>
      </p:sp>
      <p:pic>
        <p:nvPicPr>
          <p:cNvPr id="83971" name="Picture 3" descr="mixer">
            <a:extLst>
              <a:ext uri="{FF2B5EF4-FFF2-40B4-BE49-F238E27FC236}">
                <a16:creationId xmlns:a16="http://schemas.microsoft.com/office/drawing/2014/main" id="{2E2B49A7-B4E1-E47D-1131-39BEC473156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43100" y="1714500"/>
            <a:ext cx="1944291" cy="27610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3972" name="Picture 4" descr="100_0067">
            <a:extLst>
              <a:ext uri="{FF2B5EF4-FFF2-40B4-BE49-F238E27FC236}">
                <a16:creationId xmlns:a16="http://schemas.microsoft.com/office/drawing/2014/main" id="{8CA393C5-45F1-448C-B357-E7F17917B16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14863" y="1908572"/>
            <a:ext cx="2914650"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42CEF155-4377-7651-604D-E6D8E9CD02AD}"/>
              </a:ext>
            </a:extLst>
          </p:cNvPr>
          <p:cNvSpPr>
            <a:spLocks noGrp="1" noChangeArrowheads="1"/>
          </p:cNvSpPr>
          <p:nvPr>
            <p:ph type="title"/>
          </p:nvPr>
        </p:nvSpPr>
        <p:spPr bwMode="gray"/>
        <p:txBody>
          <a:bodyPr/>
          <a:lstStyle/>
          <a:p>
            <a:r>
              <a:rPr lang="en-US" altLang="en-US" dirty="0"/>
              <a:t>Latex Allergies</a:t>
            </a:r>
            <a:endParaRPr lang="en-CA" altLang="en-US" dirty="0"/>
          </a:p>
        </p:txBody>
      </p:sp>
      <p:pic>
        <p:nvPicPr>
          <p:cNvPr id="3" name="Picture 2">
            <a:extLst>
              <a:ext uri="{FF2B5EF4-FFF2-40B4-BE49-F238E27FC236}">
                <a16:creationId xmlns:a16="http://schemas.microsoft.com/office/drawing/2014/main" id="{000173AD-8466-DC67-AB19-764CDA69B0BB}"/>
              </a:ext>
            </a:extLst>
          </p:cNvPr>
          <p:cNvPicPr>
            <a:picLocks noChangeAspect="1"/>
          </p:cNvPicPr>
          <p:nvPr/>
        </p:nvPicPr>
        <p:blipFill>
          <a:blip r:embed="rId3"/>
          <a:stretch>
            <a:fillRect/>
          </a:stretch>
        </p:blipFill>
        <p:spPr>
          <a:xfrm>
            <a:off x="3114471" y="1657222"/>
            <a:ext cx="2915057" cy="182905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A027302C-99D9-838A-C30C-F35B76831F55}"/>
              </a:ext>
            </a:extLst>
          </p:cNvPr>
          <p:cNvSpPr>
            <a:spLocks noGrp="1" noChangeArrowheads="1"/>
          </p:cNvSpPr>
          <p:nvPr>
            <p:ph type="title"/>
          </p:nvPr>
        </p:nvSpPr>
        <p:spPr bwMode="ltGray">
          <a:xfrm>
            <a:off x="457200" y="400050"/>
            <a:ext cx="8229600" cy="857250"/>
          </a:xfrm>
        </p:spPr>
        <p:txBody>
          <a:bodyPr wrap="square" anchor="ctr">
            <a:normAutofit/>
          </a:bodyPr>
          <a:lstStyle/>
          <a:p>
            <a:r>
              <a:rPr lang="en-US" altLang="en-US" b="1" dirty="0"/>
              <a:t>Tips on Workplace Inspections</a:t>
            </a:r>
          </a:p>
        </p:txBody>
      </p:sp>
      <p:sp>
        <p:nvSpPr>
          <p:cNvPr id="87043" name="Rectangle 3">
            <a:extLst>
              <a:ext uri="{FF2B5EF4-FFF2-40B4-BE49-F238E27FC236}">
                <a16:creationId xmlns:a16="http://schemas.microsoft.com/office/drawing/2014/main" id="{1E193CBB-2EBA-D3A0-2C5A-07487A0296C7}"/>
              </a:ext>
            </a:extLst>
          </p:cNvPr>
          <p:cNvSpPr>
            <a:spLocks noGrp="1" noChangeArrowheads="1"/>
          </p:cNvSpPr>
          <p:nvPr>
            <p:ph sz="half" idx="1"/>
          </p:nvPr>
        </p:nvSpPr>
        <p:spPr bwMode="auto">
          <a:xfrm>
            <a:off x="457200" y="1428750"/>
            <a:ext cx="4038600" cy="2743200"/>
          </a:xfrm>
        </p:spPr>
        <p:txBody>
          <a:bodyPr wrap="square" numCol="1" anchor="t" anchorCtr="0" compatLnSpc="1">
            <a:prstTxWarp prst="textNoShape">
              <a:avLst/>
            </a:prstTxWarp>
            <a:normAutofit/>
          </a:bodyPr>
          <a:lstStyle/>
          <a:p>
            <a:pPr marL="0" indent="0">
              <a:lnSpc>
                <a:spcPct val="90000"/>
              </a:lnSpc>
              <a:buNone/>
            </a:pPr>
            <a:r>
              <a:rPr lang="en-US" altLang="en-US" sz="1300" b="1" dirty="0"/>
              <a:t>Dealing with high-risk hazards: </a:t>
            </a:r>
          </a:p>
          <a:p>
            <a:pPr marL="0" indent="0">
              <a:lnSpc>
                <a:spcPct val="90000"/>
              </a:lnSpc>
              <a:buNone/>
            </a:pPr>
            <a:endParaRPr lang="en-US" altLang="en-US" sz="1300" b="1" dirty="0"/>
          </a:p>
          <a:p>
            <a:pPr>
              <a:lnSpc>
                <a:spcPct val="90000"/>
              </a:lnSpc>
            </a:pPr>
            <a:r>
              <a:rPr lang="en-US" altLang="en-US" sz="1300" dirty="0"/>
              <a:t>These situations should be reported and dealt with immediately by the supervisor of the area before someone gets hurt. </a:t>
            </a:r>
          </a:p>
          <a:p>
            <a:pPr>
              <a:lnSpc>
                <a:spcPct val="90000"/>
              </a:lnSpc>
              <a:buFontTx/>
              <a:buNone/>
            </a:pPr>
            <a:endParaRPr lang="en-US" altLang="en-US" sz="1300" dirty="0"/>
          </a:p>
          <a:p>
            <a:pPr>
              <a:lnSpc>
                <a:spcPct val="90000"/>
              </a:lnSpc>
            </a:pPr>
            <a:r>
              <a:rPr lang="en-US" altLang="en-US" sz="1300" dirty="0"/>
              <a:t>Items identified with less risk can be addressed after the workplace inspection is completed. </a:t>
            </a:r>
          </a:p>
          <a:p>
            <a:pPr>
              <a:lnSpc>
                <a:spcPct val="90000"/>
              </a:lnSpc>
              <a:buFontTx/>
              <a:buNone/>
            </a:pPr>
            <a:endParaRPr lang="en-US" altLang="en-US" sz="1300" dirty="0"/>
          </a:p>
          <a:p>
            <a:pPr>
              <a:lnSpc>
                <a:spcPct val="90000"/>
              </a:lnSpc>
            </a:pPr>
            <a:r>
              <a:rPr lang="en-US" altLang="en-US" sz="1300" dirty="0"/>
              <a:t>Example - slip and fall hazards in moderate to high traffic areas are a good example of a high-risk hazard.</a:t>
            </a:r>
          </a:p>
        </p:txBody>
      </p:sp>
      <p:pic>
        <p:nvPicPr>
          <p:cNvPr id="3" name="Picture 2">
            <a:extLst>
              <a:ext uri="{FF2B5EF4-FFF2-40B4-BE49-F238E27FC236}">
                <a16:creationId xmlns:a16="http://schemas.microsoft.com/office/drawing/2014/main" id="{5D202E37-1BE0-3777-9A9E-860EEC163AA2}"/>
              </a:ext>
            </a:extLst>
          </p:cNvPr>
          <p:cNvPicPr>
            <a:picLocks noChangeAspect="1"/>
          </p:cNvPicPr>
          <p:nvPr/>
        </p:nvPicPr>
        <p:blipFill>
          <a:blip r:embed="rId3"/>
          <a:stretch>
            <a:fillRect/>
          </a:stretch>
        </p:blipFill>
        <p:spPr>
          <a:xfrm>
            <a:off x="4648200" y="1856327"/>
            <a:ext cx="4038600" cy="1888045"/>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3B4ACFCD-2330-DB53-743C-4ED55BAA2F41}"/>
              </a:ext>
            </a:extLst>
          </p:cNvPr>
          <p:cNvSpPr>
            <a:spLocks noGrp="1" noChangeArrowheads="1"/>
          </p:cNvSpPr>
          <p:nvPr>
            <p:ph type="title"/>
          </p:nvPr>
        </p:nvSpPr>
        <p:spPr bwMode="ltGray">
          <a:xfrm>
            <a:off x="457200" y="114300"/>
            <a:ext cx="8001000" cy="502444"/>
          </a:xfrm>
        </p:spPr>
        <p:txBody>
          <a:bodyPr/>
          <a:lstStyle/>
          <a:p>
            <a:r>
              <a:rPr lang="en-US" altLang="en-US" b="1" dirty="0"/>
              <a:t>Tips on Workplace Inspections</a:t>
            </a:r>
          </a:p>
        </p:txBody>
      </p:sp>
      <p:sp>
        <p:nvSpPr>
          <p:cNvPr id="89091" name="Rectangle 3">
            <a:extLst>
              <a:ext uri="{FF2B5EF4-FFF2-40B4-BE49-F238E27FC236}">
                <a16:creationId xmlns:a16="http://schemas.microsoft.com/office/drawing/2014/main" id="{1BEEA99B-C05B-4B3A-C643-B15D8A3D1250}"/>
              </a:ext>
            </a:extLst>
          </p:cNvPr>
          <p:cNvSpPr>
            <a:spLocks noGrp="1" noChangeArrowheads="1"/>
          </p:cNvSpPr>
          <p:nvPr>
            <p:ph idx="1"/>
          </p:nvPr>
        </p:nvSpPr>
        <p:spPr bwMode="auto">
          <a:xfrm>
            <a:off x="914400" y="1047750"/>
            <a:ext cx="7391400" cy="3143250"/>
          </a:xfrm>
        </p:spPr>
        <p:txBody>
          <a:bodyPr wrap="square" numCol="1" anchor="t" anchorCtr="0" compatLnSpc="1">
            <a:prstTxWarp prst="textNoShape">
              <a:avLst/>
            </a:prstTxWarp>
          </a:bodyPr>
          <a:lstStyle/>
          <a:p>
            <a:pPr marL="0" indent="0">
              <a:buNone/>
            </a:pPr>
            <a:r>
              <a:rPr lang="en-US" altLang="en-US" sz="1800" b="1" dirty="0"/>
              <a:t>Carefully inspecting high-risk areas: </a:t>
            </a:r>
          </a:p>
          <a:p>
            <a:pPr marL="0" indent="0">
              <a:buNone/>
            </a:pPr>
            <a:r>
              <a:rPr lang="en-US" altLang="en-US" sz="1800" dirty="0"/>
              <a:t>When inspecting an area that has been identified as a high incident/accident risk it is important that:</a:t>
            </a:r>
          </a:p>
          <a:p>
            <a:pPr>
              <a:buFontTx/>
              <a:buNone/>
            </a:pPr>
            <a:endParaRPr lang="en-US" altLang="en-US" sz="1800" dirty="0"/>
          </a:p>
          <a:p>
            <a:r>
              <a:rPr lang="en-US" altLang="en-US" sz="1800" dirty="0"/>
              <a:t>The environment, machinery, and other equipment, and the work processes are observed carefully. </a:t>
            </a:r>
          </a:p>
          <a:p>
            <a:pPr>
              <a:buFontTx/>
              <a:buNone/>
            </a:pPr>
            <a:endParaRPr lang="en-US" altLang="en-US" sz="1800" dirty="0"/>
          </a:p>
          <a:p>
            <a:r>
              <a:rPr lang="en-US" altLang="en-US" sz="1800" dirty="0"/>
              <a:t>Observe the way the work is done, the work process and the physical environment.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B7D03CCF-E1A7-06F7-49AE-6439D8FB9B61}"/>
              </a:ext>
            </a:extLst>
          </p:cNvPr>
          <p:cNvSpPr>
            <a:spLocks noGrp="1" noChangeArrowheads="1"/>
          </p:cNvSpPr>
          <p:nvPr>
            <p:ph type="title"/>
          </p:nvPr>
        </p:nvSpPr>
        <p:spPr bwMode="ltGray">
          <a:xfrm>
            <a:off x="1143000" y="114300"/>
            <a:ext cx="6858000" cy="502444"/>
          </a:xfrm>
        </p:spPr>
        <p:txBody>
          <a:bodyPr/>
          <a:lstStyle/>
          <a:p>
            <a:r>
              <a:rPr lang="en-US" altLang="en-US" b="1" dirty="0"/>
              <a:t>Workplace Inspections</a:t>
            </a:r>
          </a:p>
        </p:txBody>
      </p:sp>
      <p:sp>
        <p:nvSpPr>
          <p:cNvPr id="91139" name="Rectangle 3">
            <a:extLst>
              <a:ext uri="{FF2B5EF4-FFF2-40B4-BE49-F238E27FC236}">
                <a16:creationId xmlns:a16="http://schemas.microsoft.com/office/drawing/2014/main" id="{F30A87B0-203A-AF88-A3F1-B3A9A0D84C96}"/>
              </a:ext>
            </a:extLst>
          </p:cNvPr>
          <p:cNvSpPr>
            <a:spLocks noGrp="1" noChangeArrowheads="1"/>
          </p:cNvSpPr>
          <p:nvPr>
            <p:ph idx="1"/>
          </p:nvPr>
        </p:nvSpPr>
        <p:spPr bwMode="auto">
          <a:xfrm>
            <a:off x="762000" y="1123950"/>
            <a:ext cx="7924800" cy="3143250"/>
          </a:xfrm>
        </p:spPr>
        <p:txBody>
          <a:bodyPr wrap="square" numCol="1" anchor="t" anchorCtr="0" compatLnSpc="1">
            <a:prstTxWarp prst="textNoShape">
              <a:avLst/>
            </a:prstTxWarp>
          </a:bodyPr>
          <a:lstStyle/>
          <a:p>
            <a:pPr marL="0" indent="0">
              <a:buNone/>
            </a:pPr>
            <a:r>
              <a:rPr lang="en-US" altLang="en-US" sz="1800" b="1" dirty="0"/>
              <a:t>Ensuring that all areas are covered:</a:t>
            </a:r>
            <a:r>
              <a:rPr lang="en-US" altLang="en-US" sz="1800" dirty="0"/>
              <a:t> </a:t>
            </a:r>
          </a:p>
          <a:p>
            <a:r>
              <a:rPr lang="en-US" altLang="en-US" sz="1800" dirty="0"/>
              <a:t>Include those that are not occupied by employees on a full-time basis. These areas may not be inspected as frequently.</a:t>
            </a:r>
          </a:p>
          <a:p>
            <a:endParaRPr lang="en-US" altLang="en-US" sz="1800" dirty="0"/>
          </a:p>
          <a:p>
            <a:r>
              <a:rPr lang="en-US" altLang="en-US" sz="1800" dirty="0"/>
              <a:t>Storage areas are a good example and often a common location of initial sources of fire.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33572D52-4250-47E8-55D4-CB71E4A60CD9}"/>
              </a:ext>
            </a:extLst>
          </p:cNvPr>
          <p:cNvSpPr>
            <a:spLocks noGrp="1" noChangeArrowheads="1"/>
          </p:cNvSpPr>
          <p:nvPr>
            <p:ph type="title"/>
          </p:nvPr>
        </p:nvSpPr>
        <p:spPr/>
        <p:txBody>
          <a:bodyPr/>
          <a:lstStyle/>
          <a:p>
            <a:r>
              <a:rPr lang="en-US" altLang="en-US" dirty="0"/>
              <a:t>Types of Inspections</a:t>
            </a:r>
          </a:p>
        </p:txBody>
      </p:sp>
      <p:sp>
        <p:nvSpPr>
          <p:cNvPr id="19459" name="Rectangle 5">
            <a:extLst>
              <a:ext uri="{FF2B5EF4-FFF2-40B4-BE49-F238E27FC236}">
                <a16:creationId xmlns:a16="http://schemas.microsoft.com/office/drawing/2014/main" id="{88D33038-2DDE-94E4-A4B0-FEBB4DAA342F}"/>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dirty="0"/>
              <a:t>Regular</a:t>
            </a:r>
          </a:p>
          <a:p>
            <a:pPr lvl="1"/>
            <a:r>
              <a:rPr lang="en-US" altLang="en-US" dirty="0"/>
              <a:t>Periodic, i.e.  Daily, weekly, monthly</a:t>
            </a:r>
          </a:p>
          <a:p>
            <a:pPr lvl="1"/>
            <a:r>
              <a:rPr lang="en-US" altLang="en-US" dirty="0"/>
              <a:t>Intervals that prevent development of unsafe conditions</a:t>
            </a:r>
          </a:p>
          <a:p>
            <a:r>
              <a:rPr lang="en-US" altLang="en-US" dirty="0"/>
              <a:t>Special</a:t>
            </a:r>
          </a:p>
          <a:p>
            <a:pPr lvl="1"/>
            <a:r>
              <a:rPr lang="en-US" altLang="en-US" dirty="0"/>
              <a:t>When required by malfunction or incident</a:t>
            </a:r>
          </a:p>
          <a:p>
            <a:r>
              <a:rPr lang="en-US" altLang="en-US" dirty="0"/>
              <a:t>New Job Process</a:t>
            </a:r>
          </a:p>
          <a:p>
            <a:r>
              <a:rPr lang="en-US" altLang="en-US" dirty="0"/>
              <a:t>A variation from the normal process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38FDF31C-700C-4DCF-12BA-799D88CCF8C0}"/>
              </a:ext>
            </a:extLst>
          </p:cNvPr>
          <p:cNvSpPr>
            <a:spLocks noGrp="1" noChangeArrowheads="1"/>
          </p:cNvSpPr>
          <p:nvPr>
            <p:ph type="title"/>
          </p:nvPr>
        </p:nvSpPr>
        <p:spPr>
          <a:xfrm>
            <a:off x="457200" y="400050"/>
            <a:ext cx="8229600" cy="857250"/>
          </a:xfrm>
        </p:spPr>
        <p:txBody>
          <a:bodyPr wrap="square" anchor="ctr">
            <a:normAutofit/>
          </a:bodyPr>
          <a:lstStyle/>
          <a:p>
            <a:r>
              <a:rPr lang="en-US" altLang="en-US" dirty="0"/>
              <a:t>Assess the Risk Potential</a:t>
            </a:r>
          </a:p>
        </p:txBody>
      </p:sp>
      <p:sp>
        <p:nvSpPr>
          <p:cNvPr id="93187" name="Rectangle 3">
            <a:extLst>
              <a:ext uri="{FF2B5EF4-FFF2-40B4-BE49-F238E27FC236}">
                <a16:creationId xmlns:a16="http://schemas.microsoft.com/office/drawing/2014/main" id="{E1A9A922-27BA-41B0-CD9D-B9AAE63B6163}"/>
              </a:ext>
            </a:extLst>
          </p:cNvPr>
          <p:cNvSpPr>
            <a:spLocks noGrp="1" noChangeArrowheads="1"/>
          </p:cNvSpPr>
          <p:nvPr>
            <p:ph sz="half" idx="1"/>
          </p:nvPr>
        </p:nvSpPr>
        <p:spPr bwMode="auto">
          <a:xfrm>
            <a:off x="457200" y="1428750"/>
            <a:ext cx="4038600" cy="2743200"/>
          </a:xfrm>
        </p:spPr>
        <p:txBody>
          <a:bodyPr wrap="square" numCol="1" anchor="t" anchorCtr="0" compatLnSpc="1">
            <a:prstTxWarp prst="textNoShape">
              <a:avLst/>
            </a:prstTxWarp>
            <a:normAutofit/>
          </a:bodyPr>
          <a:lstStyle/>
          <a:p>
            <a:pPr marL="0" indent="0">
              <a:lnSpc>
                <a:spcPct val="90000"/>
              </a:lnSpc>
              <a:buNone/>
            </a:pPr>
            <a:r>
              <a:rPr lang="en-US" altLang="en-US" sz="1700" dirty="0"/>
              <a:t>Consider</a:t>
            </a:r>
          </a:p>
          <a:p>
            <a:pPr lvl="1">
              <a:lnSpc>
                <a:spcPct val="90000"/>
              </a:lnSpc>
            </a:pPr>
            <a:r>
              <a:rPr lang="en-US" altLang="en-US" sz="1700" dirty="0"/>
              <a:t>The seriousness or the potential harm</a:t>
            </a:r>
          </a:p>
          <a:p>
            <a:pPr lvl="1">
              <a:lnSpc>
                <a:spcPct val="90000"/>
              </a:lnSpc>
            </a:pPr>
            <a:r>
              <a:rPr lang="en-US" altLang="en-US" sz="1700" dirty="0"/>
              <a:t>The probability of occurrence</a:t>
            </a:r>
          </a:p>
          <a:p>
            <a:pPr lvl="1">
              <a:lnSpc>
                <a:spcPct val="90000"/>
              </a:lnSpc>
            </a:pPr>
            <a:r>
              <a:rPr lang="en-US" altLang="en-US" sz="1700" dirty="0"/>
              <a:t>How often and how long workers are exposed to the hazard</a:t>
            </a:r>
          </a:p>
          <a:p>
            <a:pPr lvl="1">
              <a:lnSpc>
                <a:spcPct val="90000"/>
              </a:lnSpc>
            </a:pPr>
            <a:r>
              <a:rPr lang="en-US" altLang="en-US" sz="1700" dirty="0"/>
              <a:t>How well current control and systems are working</a:t>
            </a:r>
          </a:p>
        </p:txBody>
      </p:sp>
      <p:pic>
        <p:nvPicPr>
          <p:cNvPr id="3" name="Picture 2">
            <a:extLst>
              <a:ext uri="{FF2B5EF4-FFF2-40B4-BE49-F238E27FC236}">
                <a16:creationId xmlns:a16="http://schemas.microsoft.com/office/drawing/2014/main" id="{8DB8097D-0389-68F3-2953-B742CC0FB1B6}"/>
              </a:ext>
            </a:extLst>
          </p:cNvPr>
          <p:cNvPicPr>
            <a:picLocks noChangeAspect="1"/>
          </p:cNvPicPr>
          <p:nvPr/>
        </p:nvPicPr>
        <p:blipFill rotWithShape="1">
          <a:blip r:embed="rId3"/>
          <a:srcRect l="2101" r="20973" b="-3"/>
          <a:stretch/>
        </p:blipFill>
        <p:spPr>
          <a:xfrm>
            <a:off x="4648200" y="1428750"/>
            <a:ext cx="4038600" cy="27432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0D548B4-0E0A-0495-17E3-0AB9D7F87EBC}"/>
              </a:ext>
            </a:extLst>
          </p:cNvPr>
          <p:cNvSpPr>
            <a:spLocks noGrp="1" noChangeArrowheads="1"/>
          </p:cNvSpPr>
          <p:nvPr>
            <p:ph type="title"/>
          </p:nvPr>
        </p:nvSpPr>
        <p:spPr>
          <a:xfrm>
            <a:off x="457200" y="400050"/>
            <a:ext cx="8229600" cy="857250"/>
          </a:xfrm>
        </p:spPr>
        <p:txBody>
          <a:bodyPr wrap="square" anchor="ctr">
            <a:normAutofit/>
          </a:bodyPr>
          <a:lstStyle/>
          <a:p>
            <a:r>
              <a:rPr lang="en-US" altLang="en-US" dirty="0"/>
              <a:t>  Risk Model</a:t>
            </a:r>
          </a:p>
        </p:txBody>
      </p:sp>
      <p:sp>
        <p:nvSpPr>
          <p:cNvPr id="95235" name="Rectangle 3">
            <a:extLst>
              <a:ext uri="{FF2B5EF4-FFF2-40B4-BE49-F238E27FC236}">
                <a16:creationId xmlns:a16="http://schemas.microsoft.com/office/drawing/2014/main" id="{7159B348-7FA5-B87B-EC97-297271706135}"/>
              </a:ext>
            </a:extLst>
          </p:cNvPr>
          <p:cNvSpPr>
            <a:spLocks noGrp="1" noChangeArrowheads="1"/>
          </p:cNvSpPr>
          <p:nvPr>
            <p:ph sz="half" idx="1"/>
          </p:nvPr>
        </p:nvSpPr>
        <p:spPr bwMode="auto">
          <a:xfrm>
            <a:off x="457200" y="1428750"/>
            <a:ext cx="4038600" cy="2743200"/>
          </a:xfrm>
        </p:spPr>
        <p:txBody>
          <a:bodyPr wrap="square" numCol="1" anchor="t" anchorCtr="0" compatLnSpc="1">
            <a:prstTxWarp prst="textNoShape">
              <a:avLst/>
            </a:prstTxWarp>
            <a:normAutofit/>
          </a:bodyPr>
          <a:lstStyle/>
          <a:p>
            <a:pPr marL="0" indent="0">
              <a:buNone/>
            </a:pPr>
            <a:r>
              <a:rPr lang="en-US" altLang="en-US" dirty="0"/>
              <a:t>We can use a simple Risk Model to help determine the importance of a concern</a:t>
            </a:r>
          </a:p>
        </p:txBody>
      </p:sp>
      <p:pic>
        <p:nvPicPr>
          <p:cNvPr id="5" name="Picture 4">
            <a:extLst>
              <a:ext uri="{FF2B5EF4-FFF2-40B4-BE49-F238E27FC236}">
                <a16:creationId xmlns:a16="http://schemas.microsoft.com/office/drawing/2014/main" id="{94ED4C2D-1523-ACA6-6822-F801F53A2FCC}"/>
              </a:ext>
            </a:extLst>
          </p:cNvPr>
          <p:cNvPicPr>
            <a:picLocks noChangeAspect="1"/>
          </p:cNvPicPr>
          <p:nvPr/>
        </p:nvPicPr>
        <p:blipFill>
          <a:blip r:embed="rId2"/>
          <a:stretch>
            <a:fillRect/>
          </a:stretch>
        </p:blipFill>
        <p:spPr>
          <a:xfrm>
            <a:off x="4648200" y="1525539"/>
            <a:ext cx="4038600" cy="2549621"/>
          </a:xfrm>
          <a:prstGeom prst="rect">
            <a:avLst/>
          </a:prstGeom>
          <a:noFill/>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60B4079E-63E7-58AA-FD10-9AB5899CC443}"/>
              </a:ext>
            </a:extLst>
          </p:cNvPr>
          <p:cNvSpPr>
            <a:spLocks noGrp="1" noChangeArrowheads="1"/>
          </p:cNvSpPr>
          <p:nvPr>
            <p:ph type="title"/>
          </p:nvPr>
        </p:nvSpPr>
        <p:spPr/>
        <p:txBody>
          <a:bodyPr/>
          <a:lstStyle/>
          <a:p>
            <a:r>
              <a:rPr lang="en-US" altLang="en-US" dirty="0"/>
              <a:t>Determining Risk</a:t>
            </a:r>
          </a:p>
        </p:txBody>
      </p:sp>
      <p:sp>
        <p:nvSpPr>
          <p:cNvPr id="192515" name="Rectangle 3">
            <a:extLst>
              <a:ext uri="{FF2B5EF4-FFF2-40B4-BE49-F238E27FC236}">
                <a16:creationId xmlns:a16="http://schemas.microsoft.com/office/drawing/2014/main" id="{8016FD9C-D7C7-C5A7-D1DB-27BE7E82C612}"/>
              </a:ext>
            </a:extLst>
          </p:cNvPr>
          <p:cNvSpPr>
            <a:spLocks noGrp="1" noChangeArrowheads="1"/>
          </p:cNvSpPr>
          <p:nvPr>
            <p:ph idx="1"/>
          </p:nvPr>
        </p:nvSpPr>
        <p:spPr bwMode="auto">
          <a:xfrm>
            <a:off x="609600" y="1257300"/>
            <a:ext cx="7848600" cy="3200400"/>
          </a:xfrm>
        </p:spPr>
        <p:txBody>
          <a:bodyPr wrap="square" numCol="1" anchor="t" anchorCtr="0" compatLnSpc="1">
            <a:prstTxWarp prst="textNoShape">
              <a:avLst/>
            </a:prstTxWarp>
          </a:bodyPr>
          <a:lstStyle/>
          <a:p>
            <a:pPr marL="0" indent="0">
              <a:buNone/>
            </a:pPr>
            <a:r>
              <a:rPr lang="en-US" altLang="en-US" dirty="0"/>
              <a:t>Risk models use three determinates:</a:t>
            </a:r>
          </a:p>
          <a:p>
            <a:r>
              <a:rPr lang="en-US" altLang="en-US" dirty="0"/>
              <a:t>Probability – how often could the hazard occur? (A function of how much and how often)</a:t>
            </a:r>
          </a:p>
          <a:p>
            <a:r>
              <a:rPr lang="en-US" altLang="en-US" dirty="0"/>
              <a:t>Severity -  How much harm could the hazard pose?</a:t>
            </a:r>
          </a:p>
          <a:p>
            <a:r>
              <a:rPr lang="en-US" altLang="en-US" dirty="0"/>
              <a:t>Criticality – how badly can the hazard disrupt normal events?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2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EB4963B7-C578-2F53-E9E2-BDD22A04F95A}"/>
              </a:ext>
            </a:extLst>
          </p:cNvPr>
          <p:cNvSpPr>
            <a:spLocks noGrp="1" noChangeArrowheads="1"/>
          </p:cNvSpPr>
          <p:nvPr>
            <p:ph type="title"/>
          </p:nvPr>
        </p:nvSpPr>
        <p:spPr/>
        <p:txBody>
          <a:bodyPr/>
          <a:lstStyle/>
          <a:p>
            <a:r>
              <a:rPr lang="en-US" altLang="en-US" dirty="0"/>
              <a:t>Determining Probability</a:t>
            </a:r>
          </a:p>
        </p:txBody>
      </p:sp>
      <p:sp>
        <p:nvSpPr>
          <p:cNvPr id="193539" name="Rectangle 3">
            <a:extLst>
              <a:ext uri="{FF2B5EF4-FFF2-40B4-BE49-F238E27FC236}">
                <a16:creationId xmlns:a16="http://schemas.microsoft.com/office/drawing/2014/main" id="{E08149F6-71BD-CBCA-EA3A-94B73762DE53}"/>
              </a:ext>
            </a:extLst>
          </p:cNvPr>
          <p:cNvSpPr>
            <a:spLocks noGrp="1" noChangeArrowheads="1"/>
          </p:cNvSpPr>
          <p:nvPr>
            <p:ph idx="1"/>
          </p:nvPr>
        </p:nvSpPr>
        <p:spPr bwMode="auto"/>
        <p:txBody>
          <a:bodyPr wrap="square" numCol="1" anchor="t" anchorCtr="0" compatLnSpc="1">
            <a:prstTxWarp prst="textNoShape">
              <a:avLst/>
            </a:prstTxWarp>
          </a:bodyPr>
          <a:lstStyle/>
          <a:p>
            <a:pPr marL="0" indent="0">
              <a:buNone/>
            </a:pPr>
            <a:r>
              <a:rPr lang="en-US" altLang="en-US" dirty="0"/>
              <a:t>Determine the hazard to be one of the following:</a:t>
            </a:r>
          </a:p>
          <a:p>
            <a:r>
              <a:rPr lang="en-US" altLang="en-US" dirty="0">
                <a:solidFill>
                  <a:srgbClr val="FF0000"/>
                </a:solidFill>
              </a:rPr>
              <a:t>Frequent</a:t>
            </a:r>
            <a:r>
              <a:rPr lang="en-US" altLang="en-US" dirty="0"/>
              <a:t> – may occur in one year</a:t>
            </a:r>
          </a:p>
          <a:p>
            <a:r>
              <a:rPr lang="en-US" altLang="en-US" dirty="0">
                <a:solidFill>
                  <a:srgbClr val="FF0000"/>
                </a:solidFill>
              </a:rPr>
              <a:t>Occasional</a:t>
            </a:r>
            <a:r>
              <a:rPr lang="en-US" altLang="en-US" dirty="0">
                <a:solidFill>
                  <a:srgbClr val="FFFF00"/>
                </a:solidFill>
              </a:rPr>
              <a:t> </a:t>
            </a:r>
            <a:r>
              <a:rPr lang="en-US" altLang="en-US" dirty="0"/>
              <a:t>– may occur over next 2 yrs.</a:t>
            </a:r>
          </a:p>
          <a:p>
            <a:r>
              <a:rPr lang="en-US" altLang="en-US" dirty="0">
                <a:solidFill>
                  <a:srgbClr val="FF0000"/>
                </a:solidFill>
              </a:rPr>
              <a:t>Uncommon</a:t>
            </a:r>
            <a:r>
              <a:rPr lang="en-US" altLang="en-US" dirty="0"/>
              <a:t>– may  occur in 2 – 5 years</a:t>
            </a:r>
          </a:p>
          <a:p>
            <a:r>
              <a:rPr lang="en-US" altLang="en-US" dirty="0">
                <a:solidFill>
                  <a:srgbClr val="FF0000"/>
                </a:solidFill>
              </a:rPr>
              <a:t>Remote</a:t>
            </a:r>
            <a:r>
              <a:rPr lang="en-US" altLang="en-US" dirty="0">
                <a:solidFill>
                  <a:srgbClr val="FFFF00"/>
                </a:solidFill>
              </a:rPr>
              <a:t> </a:t>
            </a:r>
            <a:r>
              <a:rPr lang="en-US" altLang="en-US" dirty="0"/>
              <a:t> – may occur in 5 – 30 years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35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935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935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935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935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D3A4A533-1246-14E6-0FEA-D4E1CC34C745}"/>
              </a:ext>
            </a:extLst>
          </p:cNvPr>
          <p:cNvSpPr>
            <a:spLocks noGrp="1" noChangeArrowheads="1"/>
          </p:cNvSpPr>
          <p:nvPr>
            <p:ph type="title"/>
          </p:nvPr>
        </p:nvSpPr>
        <p:spPr/>
        <p:txBody>
          <a:bodyPr/>
          <a:lstStyle/>
          <a:p>
            <a:r>
              <a:rPr lang="en-US" altLang="en-US" dirty="0"/>
              <a:t>Determining Severity</a:t>
            </a:r>
          </a:p>
        </p:txBody>
      </p:sp>
      <p:sp>
        <p:nvSpPr>
          <p:cNvPr id="194563" name="Rectangle 3">
            <a:extLst>
              <a:ext uri="{FF2B5EF4-FFF2-40B4-BE49-F238E27FC236}">
                <a16:creationId xmlns:a16="http://schemas.microsoft.com/office/drawing/2014/main" id="{3D1D215B-E089-9B35-F50F-CFF3374172BD}"/>
              </a:ext>
            </a:extLst>
          </p:cNvPr>
          <p:cNvSpPr>
            <a:spLocks noGrp="1" noChangeArrowheads="1"/>
          </p:cNvSpPr>
          <p:nvPr>
            <p:ph idx="1"/>
          </p:nvPr>
        </p:nvSpPr>
        <p:spPr bwMode="auto">
          <a:xfrm>
            <a:off x="228600" y="1428750"/>
            <a:ext cx="8686800" cy="2743200"/>
          </a:xfrm>
        </p:spPr>
        <p:txBody>
          <a:bodyPr wrap="square" numCol="1" anchor="t" anchorCtr="0" compatLnSpc="1">
            <a:prstTxWarp prst="textNoShape">
              <a:avLst/>
            </a:prstTxWarp>
          </a:bodyPr>
          <a:lstStyle/>
          <a:p>
            <a:pPr marL="0" indent="0">
              <a:lnSpc>
                <a:spcPct val="80000"/>
              </a:lnSpc>
              <a:buNone/>
            </a:pPr>
            <a:r>
              <a:rPr lang="en-US" altLang="en-US" sz="2100" dirty="0"/>
              <a:t>Determine severity to be one of the following:</a:t>
            </a:r>
          </a:p>
          <a:p>
            <a:pPr>
              <a:lnSpc>
                <a:spcPct val="80000"/>
              </a:lnSpc>
              <a:buFontTx/>
              <a:buNone/>
            </a:pPr>
            <a:endParaRPr lang="en-US" altLang="en-US" sz="2100" dirty="0"/>
          </a:p>
          <a:p>
            <a:pPr>
              <a:lnSpc>
                <a:spcPct val="80000"/>
              </a:lnSpc>
            </a:pPr>
            <a:r>
              <a:rPr lang="en-US" altLang="en-US" b="1" dirty="0">
                <a:solidFill>
                  <a:srgbClr val="FF0000"/>
                </a:solidFill>
              </a:rPr>
              <a:t>Catastrophic</a:t>
            </a:r>
            <a:r>
              <a:rPr lang="en-US" altLang="en-US" sz="2100" dirty="0"/>
              <a:t> – may cause death , major damage, large financial loss.</a:t>
            </a:r>
          </a:p>
          <a:p>
            <a:pPr>
              <a:lnSpc>
                <a:spcPct val="80000"/>
              </a:lnSpc>
            </a:pPr>
            <a:r>
              <a:rPr lang="en-US" altLang="en-US" sz="2100" b="1" dirty="0">
                <a:solidFill>
                  <a:srgbClr val="FF0000"/>
                </a:solidFill>
              </a:rPr>
              <a:t>Major</a:t>
            </a:r>
            <a:r>
              <a:rPr lang="en-US" altLang="en-US" sz="2100" b="1" dirty="0">
                <a:solidFill>
                  <a:srgbClr val="000000"/>
                </a:solidFill>
              </a:rPr>
              <a:t> </a:t>
            </a:r>
            <a:r>
              <a:rPr lang="en-US" altLang="en-US" sz="2100" dirty="0"/>
              <a:t>– may cause serious injury / illness, damage or financial loss</a:t>
            </a:r>
          </a:p>
          <a:p>
            <a:pPr>
              <a:lnSpc>
                <a:spcPct val="80000"/>
              </a:lnSpc>
            </a:pPr>
            <a:r>
              <a:rPr lang="en-US" altLang="en-US" sz="2100" b="1" dirty="0">
                <a:solidFill>
                  <a:srgbClr val="FF0000"/>
                </a:solidFill>
              </a:rPr>
              <a:t>Moderate</a:t>
            </a:r>
            <a:r>
              <a:rPr lang="en-US" altLang="en-US" sz="2100" b="1" dirty="0">
                <a:solidFill>
                  <a:srgbClr val="000000"/>
                </a:solidFill>
              </a:rPr>
              <a:t> </a:t>
            </a:r>
            <a:r>
              <a:rPr lang="en-US" altLang="en-US" sz="2100" dirty="0"/>
              <a:t>– may cause minimal injury / illness, damage or financial loss</a:t>
            </a:r>
          </a:p>
          <a:p>
            <a:pPr>
              <a:lnSpc>
                <a:spcPct val="80000"/>
              </a:lnSpc>
            </a:pPr>
            <a:r>
              <a:rPr lang="en-US" altLang="en-US" sz="2100" b="1" dirty="0">
                <a:solidFill>
                  <a:srgbClr val="FF0000"/>
                </a:solidFill>
              </a:rPr>
              <a:t>Minor</a:t>
            </a:r>
            <a:r>
              <a:rPr lang="en-US" altLang="en-US" sz="2100" dirty="0">
                <a:solidFill>
                  <a:srgbClr val="000000"/>
                </a:solidFill>
              </a:rPr>
              <a:t> </a:t>
            </a:r>
            <a:r>
              <a:rPr lang="en-US" altLang="en-US" sz="2100" dirty="0"/>
              <a:t>– will not cause injury / illness, damage or financial loss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4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1BEF2-E4F1-0E46-78B7-C41B17E69F8B}"/>
              </a:ext>
            </a:extLst>
          </p:cNvPr>
          <p:cNvSpPr>
            <a:spLocks noGrp="1"/>
          </p:cNvSpPr>
          <p:nvPr>
            <p:ph type="title"/>
          </p:nvPr>
        </p:nvSpPr>
        <p:spPr/>
        <p:txBody>
          <a:bodyPr/>
          <a:lstStyle/>
          <a:p>
            <a:r>
              <a:rPr lang="en-US" dirty="0"/>
              <a:t>Assigning a Risk Score</a:t>
            </a:r>
          </a:p>
        </p:txBody>
      </p:sp>
      <p:graphicFrame>
        <p:nvGraphicFramePr>
          <p:cNvPr id="6" name="Group 4">
            <a:extLst>
              <a:ext uri="{FF2B5EF4-FFF2-40B4-BE49-F238E27FC236}">
                <a16:creationId xmlns:a16="http://schemas.microsoft.com/office/drawing/2014/main" id="{98314B25-F18A-47FF-4E9E-EB20A2556091}"/>
              </a:ext>
            </a:extLst>
          </p:cNvPr>
          <p:cNvGraphicFramePr>
            <a:graphicFrameLocks/>
          </p:cNvGraphicFramePr>
          <p:nvPr>
            <p:extLst>
              <p:ext uri="{D42A27DB-BD31-4B8C-83A1-F6EECF244321}">
                <p14:modId xmlns:p14="http://schemas.microsoft.com/office/powerpoint/2010/main" val="4074798279"/>
              </p:ext>
            </p:extLst>
          </p:nvPr>
        </p:nvGraphicFramePr>
        <p:xfrm>
          <a:off x="1219200" y="1245870"/>
          <a:ext cx="6172200" cy="3200401"/>
        </p:xfrm>
        <a:graphic>
          <a:graphicData uri="http://schemas.openxmlformats.org/drawingml/2006/table">
            <a:tbl>
              <a:tblPr/>
              <a:tblGrid>
                <a:gridCol w="528638">
                  <a:extLst>
                    <a:ext uri="{9D8B030D-6E8A-4147-A177-3AD203B41FA5}">
                      <a16:colId xmlns:a16="http://schemas.microsoft.com/office/drawing/2014/main" val="2030346740"/>
                    </a:ext>
                  </a:extLst>
                </a:gridCol>
                <a:gridCol w="1289447">
                  <a:extLst>
                    <a:ext uri="{9D8B030D-6E8A-4147-A177-3AD203B41FA5}">
                      <a16:colId xmlns:a16="http://schemas.microsoft.com/office/drawing/2014/main" val="2152247413"/>
                    </a:ext>
                  </a:extLst>
                </a:gridCol>
                <a:gridCol w="1428750">
                  <a:extLst>
                    <a:ext uri="{9D8B030D-6E8A-4147-A177-3AD203B41FA5}">
                      <a16:colId xmlns:a16="http://schemas.microsoft.com/office/drawing/2014/main" val="2502561761"/>
                    </a:ext>
                  </a:extLst>
                </a:gridCol>
                <a:gridCol w="923925">
                  <a:extLst>
                    <a:ext uri="{9D8B030D-6E8A-4147-A177-3AD203B41FA5}">
                      <a16:colId xmlns:a16="http://schemas.microsoft.com/office/drawing/2014/main" val="1785049266"/>
                    </a:ext>
                  </a:extLst>
                </a:gridCol>
                <a:gridCol w="1077515">
                  <a:extLst>
                    <a:ext uri="{9D8B030D-6E8A-4147-A177-3AD203B41FA5}">
                      <a16:colId xmlns:a16="http://schemas.microsoft.com/office/drawing/2014/main" val="3560558180"/>
                    </a:ext>
                  </a:extLst>
                </a:gridCol>
                <a:gridCol w="923925">
                  <a:extLst>
                    <a:ext uri="{9D8B030D-6E8A-4147-A177-3AD203B41FA5}">
                      <a16:colId xmlns:a16="http://schemas.microsoft.com/office/drawing/2014/main" val="3062222132"/>
                    </a:ext>
                  </a:extLst>
                </a:gridCol>
              </a:tblGrid>
              <a:tr h="408385">
                <a:tc rowSpan="6">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rPr>
                        <a:t>Probability</a:t>
                      </a:r>
                    </a:p>
                  </a:txBody>
                  <a:tcPr marL="68580" marR="68580" marT="34290" marB="34290" vert="eaVert"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5">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Severity of Effect</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97306153"/>
                  </a:ext>
                </a:extLst>
              </a:tr>
              <a:tr h="765572">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rgbClr val="FF0000"/>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rgbClr val="FF0000"/>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Arial" panose="020B0604020202020204" pitchFamily="34"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Catastrophic</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Major</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Moderate</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Minor</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54937308"/>
                  </a:ext>
                </a:extLst>
              </a:tr>
              <a:tr h="506016">
                <a:tc v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Frequent</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a:t>
                      </a:r>
                      <a:endParaRPr kumimoji="0" lang="en-US" altLang="en-US" sz="15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9D9D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kumimoji="0" lang="en-US" altLang="en-US" sz="15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9D9D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kumimoji="0" lang="en-US" altLang="en-US" sz="15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9D9D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967782026"/>
                  </a:ext>
                </a:extLst>
              </a:tr>
              <a:tr h="507206">
                <a:tc v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Occasional</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kumimoji="0" lang="en-US" altLang="en-US" sz="15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9D9D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kumimoji="0" lang="en-US" altLang="en-US" sz="15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9D9D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6</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3</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831723035"/>
                  </a:ext>
                </a:extLst>
              </a:tr>
              <a:tr h="506016">
                <a:tc v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Uncommon</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kumimoji="0" lang="en-US" altLang="en-US" sz="15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9D9D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6</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644024266"/>
                  </a:ext>
                </a:extLst>
              </a:tr>
              <a:tr h="507206">
                <a:tc v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Remote</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3</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393449584"/>
                  </a:ext>
                </a:extLst>
              </a:tr>
            </a:tbl>
          </a:graphicData>
        </a:graphic>
      </p:graphicFrame>
    </p:spTree>
    <p:extLst>
      <p:ext uri="{BB962C8B-B14F-4D97-AF65-F5344CB8AC3E}">
        <p14:creationId xmlns:p14="http://schemas.microsoft.com/office/powerpoint/2010/main" val="2821201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317A950E-CB89-AF1B-55F6-FE1B924970E0}"/>
              </a:ext>
            </a:extLst>
          </p:cNvPr>
          <p:cNvSpPr>
            <a:spLocks noGrp="1" noChangeArrowheads="1"/>
          </p:cNvSpPr>
          <p:nvPr>
            <p:ph type="title"/>
          </p:nvPr>
        </p:nvSpPr>
        <p:spPr/>
        <p:txBody>
          <a:bodyPr/>
          <a:lstStyle/>
          <a:p>
            <a:r>
              <a:rPr lang="en-US" altLang="en-US" dirty="0"/>
              <a:t>Assigning a Risk Score</a:t>
            </a:r>
          </a:p>
        </p:txBody>
      </p:sp>
      <p:graphicFrame>
        <p:nvGraphicFramePr>
          <p:cNvPr id="195588" name="Group 4">
            <a:extLst>
              <a:ext uri="{FF2B5EF4-FFF2-40B4-BE49-F238E27FC236}">
                <a16:creationId xmlns:a16="http://schemas.microsoft.com/office/drawing/2014/main" id="{9C6B027D-0604-47FF-8274-AF60220FCED4}"/>
              </a:ext>
            </a:extLst>
          </p:cNvPr>
          <p:cNvGraphicFramePr>
            <a:graphicFrameLocks noGrp="1"/>
          </p:cNvGraphicFramePr>
          <p:nvPr>
            <p:ph type="tbl" idx="1"/>
          </p:nvPr>
        </p:nvGraphicFramePr>
        <p:xfrm>
          <a:off x="1485900" y="1314450"/>
          <a:ext cx="6172200" cy="3200401"/>
        </p:xfrm>
        <a:graphic>
          <a:graphicData uri="http://schemas.openxmlformats.org/drawingml/2006/table">
            <a:tbl>
              <a:tblPr/>
              <a:tblGrid>
                <a:gridCol w="528638">
                  <a:extLst>
                    <a:ext uri="{9D8B030D-6E8A-4147-A177-3AD203B41FA5}">
                      <a16:colId xmlns:a16="http://schemas.microsoft.com/office/drawing/2014/main" val="2030346740"/>
                    </a:ext>
                  </a:extLst>
                </a:gridCol>
                <a:gridCol w="1289447">
                  <a:extLst>
                    <a:ext uri="{9D8B030D-6E8A-4147-A177-3AD203B41FA5}">
                      <a16:colId xmlns:a16="http://schemas.microsoft.com/office/drawing/2014/main" val="2152247413"/>
                    </a:ext>
                  </a:extLst>
                </a:gridCol>
                <a:gridCol w="1428750">
                  <a:extLst>
                    <a:ext uri="{9D8B030D-6E8A-4147-A177-3AD203B41FA5}">
                      <a16:colId xmlns:a16="http://schemas.microsoft.com/office/drawing/2014/main" val="2502561761"/>
                    </a:ext>
                  </a:extLst>
                </a:gridCol>
                <a:gridCol w="923925">
                  <a:extLst>
                    <a:ext uri="{9D8B030D-6E8A-4147-A177-3AD203B41FA5}">
                      <a16:colId xmlns:a16="http://schemas.microsoft.com/office/drawing/2014/main" val="1785049266"/>
                    </a:ext>
                  </a:extLst>
                </a:gridCol>
                <a:gridCol w="1077515">
                  <a:extLst>
                    <a:ext uri="{9D8B030D-6E8A-4147-A177-3AD203B41FA5}">
                      <a16:colId xmlns:a16="http://schemas.microsoft.com/office/drawing/2014/main" val="3560558180"/>
                    </a:ext>
                  </a:extLst>
                </a:gridCol>
                <a:gridCol w="923925">
                  <a:extLst>
                    <a:ext uri="{9D8B030D-6E8A-4147-A177-3AD203B41FA5}">
                      <a16:colId xmlns:a16="http://schemas.microsoft.com/office/drawing/2014/main" val="3062222132"/>
                    </a:ext>
                  </a:extLst>
                </a:gridCol>
              </a:tblGrid>
              <a:tr h="408385">
                <a:tc rowSpan="6">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rPr>
                        <a:t>Probability</a:t>
                      </a:r>
                    </a:p>
                  </a:txBody>
                  <a:tcPr marL="68580" marR="68580" marT="34290" marB="34290" vert="eaVert"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5">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Severity of Effect</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97306153"/>
                  </a:ext>
                </a:extLst>
              </a:tr>
              <a:tr h="765572">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rgbClr val="FF0000"/>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rgbClr val="FF0000"/>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Arial" panose="020B0604020202020204" pitchFamily="34"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Catastrophic</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Major</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Moderate</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Minor</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54937308"/>
                  </a:ext>
                </a:extLst>
              </a:tr>
              <a:tr h="506016">
                <a:tc v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Frequent</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a:t>
                      </a:r>
                      <a:endParaRPr kumimoji="0" lang="en-US" altLang="en-US" sz="15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9D9D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kumimoji="0" lang="en-US" altLang="en-US" sz="15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9D9D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kumimoji="0" lang="en-US" altLang="en-US" sz="15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9D9D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967782026"/>
                  </a:ext>
                </a:extLst>
              </a:tr>
              <a:tr h="507206">
                <a:tc v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Occasional</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kumimoji="0" lang="en-US" altLang="en-US" sz="15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9D9D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kumimoji="0" lang="en-US" altLang="en-US" sz="15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9D9D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6</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3</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831723035"/>
                  </a:ext>
                </a:extLst>
              </a:tr>
              <a:tr h="506016">
                <a:tc v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Uncommon</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kumimoji="0" lang="en-US" altLang="en-US" sz="15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9D9D9"/>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6</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644024266"/>
                  </a:ext>
                </a:extLst>
              </a:tr>
              <a:tr h="507206">
                <a:tc v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Remote</a:t>
                      </a: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3</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rgbClr val="FF0000"/>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rgbClr val="FF0000"/>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a:t>
                      </a:r>
                      <a:endPar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393449584"/>
                  </a:ext>
                </a:extLst>
              </a:tr>
            </a:tbl>
          </a:graphicData>
        </a:graphic>
      </p:graphicFrame>
      <p:sp>
        <p:nvSpPr>
          <p:cNvPr id="99373" name="Rectangle 3">
            <a:extLst>
              <a:ext uri="{FF2B5EF4-FFF2-40B4-BE49-F238E27FC236}">
                <a16:creationId xmlns:a16="http://schemas.microsoft.com/office/drawing/2014/main" id="{4855299B-BA60-FDD2-D0EF-B2793CA3BE1E}"/>
              </a:ext>
            </a:extLst>
          </p:cNvPr>
          <p:cNvSpPr>
            <a:spLocks noChangeArrowheads="1"/>
          </p:cNvSpPr>
          <p:nvPr/>
        </p:nvSpPr>
        <p:spPr bwMode="auto">
          <a:xfrm>
            <a:off x="1143001" y="165604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40E00C38-39F6-E3CF-9B6B-6F82F649DC8A}"/>
              </a:ext>
            </a:extLst>
          </p:cNvPr>
          <p:cNvSpPr>
            <a:spLocks noGrp="1" noChangeArrowheads="1"/>
          </p:cNvSpPr>
          <p:nvPr>
            <p:ph type="title"/>
          </p:nvPr>
        </p:nvSpPr>
        <p:spPr>
          <a:xfrm>
            <a:off x="457200" y="400050"/>
            <a:ext cx="8229600" cy="857250"/>
          </a:xfrm>
        </p:spPr>
        <p:txBody>
          <a:bodyPr wrap="square" anchor="ctr">
            <a:normAutofit/>
          </a:bodyPr>
          <a:lstStyle/>
          <a:p>
            <a:r>
              <a:rPr lang="en-US" altLang="en-US" dirty="0"/>
              <a:t>Control the Hazard</a:t>
            </a:r>
          </a:p>
        </p:txBody>
      </p:sp>
      <p:sp>
        <p:nvSpPr>
          <p:cNvPr id="100355" name="Rectangle 3">
            <a:extLst>
              <a:ext uri="{FF2B5EF4-FFF2-40B4-BE49-F238E27FC236}">
                <a16:creationId xmlns:a16="http://schemas.microsoft.com/office/drawing/2014/main" id="{A8E0AED4-1906-BA73-FEE8-9867C71366D5}"/>
              </a:ext>
            </a:extLst>
          </p:cNvPr>
          <p:cNvSpPr>
            <a:spLocks noGrp="1" noChangeArrowheads="1"/>
          </p:cNvSpPr>
          <p:nvPr>
            <p:ph sz="half" idx="1"/>
          </p:nvPr>
        </p:nvSpPr>
        <p:spPr bwMode="auto">
          <a:xfrm>
            <a:off x="457200" y="1428750"/>
            <a:ext cx="4038600" cy="2743200"/>
          </a:xfrm>
        </p:spPr>
        <p:txBody>
          <a:bodyPr wrap="square" numCol="1" anchor="t" anchorCtr="0" compatLnSpc="1">
            <a:prstTxWarp prst="textNoShape">
              <a:avLst/>
            </a:prstTxWarp>
            <a:normAutofit/>
          </a:bodyPr>
          <a:lstStyle/>
          <a:p>
            <a:pPr>
              <a:lnSpc>
                <a:spcPct val="90000"/>
              </a:lnSpc>
            </a:pPr>
            <a:r>
              <a:rPr lang="en-US" altLang="en-US" sz="2000" dirty="0"/>
              <a:t>Remove the hazard at its source (eliminate hazard)</a:t>
            </a:r>
          </a:p>
          <a:p>
            <a:pPr>
              <a:lnSpc>
                <a:spcPct val="90000"/>
              </a:lnSpc>
            </a:pPr>
            <a:endParaRPr lang="en-US" altLang="en-US" sz="2000" dirty="0"/>
          </a:p>
          <a:p>
            <a:pPr>
              <a:lnSpc>
                <a:spcPct val="90000"/>
              </a:lnSpc>
            </a:pPr>
            <a:r>
              <a:rPr lang="en-US" altLang="en-US" sz="2000" dirty="0"/>
              <a:t>Control the hazard along its path to the workers</a:t>
            </a:r>
          </a:p>
          <a:p>
            <a:pPr>
              <a:lnSpc>
                <a:spcPct val="90000"/>
              </a:lnSpc>
            </a:pPr>
            <a:endParaRPr lang="en-US" altLang="en-US" sz="2000" dirty="0"/>
          </a:p>
          <a:p>
            <a:pPr>
              <a:lnSpc>
                <a:spcPct val="90000"/>
              </a:lnSpc>
            </a:pPr>
            <a:r>
              <a:rPr lang="en-US" altLang="en-US" sz="2000" dirty="0"/>
              <a:t>Control the hazard at the level of the worker</a:t>
            </a:r>
          </a:p>
        </p:txBody>
      </p:sp>
      <p:pic>
        <p:nvPicPr>
          <p:cNvPr id="7" name="Picture 6">
            <a:extLst>
              <a:ext uri="{FF2B5EF4-FFF2-40B4-BE49-F238E27FC236}">
                <a16:creationId xmlns:a16="http://schemas.microsoft.com/office/drawing/2014/main" id="{B80C1615-E063-A044-AA1B-7D2AD086B667}"/>
              </a:ext>
            </a:extLst>
          </p:cNvPr>
          <p:cNvPicPr>
            <a:picLocks noChangeAspect="1"/>
          </p:cNvPicPr>
          <p:nvPr/>
        </p:nvPicPr>
        <p:blipFill>
          <a:blip r:embed="rId3"/>
          <a:stretch>
            <a:fillRect/>
          </a:stretch>
        </p:blipFill>
        <p:spPr>
          <a:xfrm>
            <a:off x="4648200" y="1603066"/>
            <a:ext cx="4038600" cy="2394567"/>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106FE599-3D72-5880-1C3A-2342748DCE66}"/>
              </a:ext>
            </a:extLst>
          </p:cNvPr>
          <p:cNvSpPr>
            <a:spLocks noGrp="1" noChangeArrowheads="1"/>
          </p:cNvSpPr>
          <p:nvPr>
            <p:ph type="title"/>
          </p:nvPr>
        </p:nvSpPr>
        <p:spPr/>
        <p:txBody>
          <a:bodyPr/>
          <a:lstStyle/>
          <a:p>
            <a:r>
              <a:rPr lang="en-US" altLang="en-US" dirty="0"/>
              <a:t>Eliminate the Hazard</a:t>
            </a:r>
          </a:p>
        </p:txBody>
      </p:sp>
      <p:sp>
        <p:nvSpPr>
          <p:cNvPr id="102403" name="Rectangle 3">
            <a:extLst>
              <a:ext uri="{FF2B5EF4-FFF2-40B4-BE49-F238E27FC236}">
                <a16:creationId xmlns:a16="http://schemas.microsoft.com/office/drawing/2014/main" id="{5C405C76-456F-AEB1-14A2-32FE06DB48B2}"/>
              </a:ext>
            </a:extLst>
          </p:cNvPr>
          <p:cNvSpPr>
            <a:spLocks noGrp="1" noChangeArrowheads="1"/>
          </p:cNvSpPr>
          <p:nvPr>
            <p:ph idx="1"/>
          </p:nvPr>
        </p:nvSpPr>
        <p:spPr bwMode="auto"/>
        <p:txBody>
          <a:bodyPr wrap="square" numCol="1" anchor="t" anchorCtr="0" compatLnSpc="1">
            <a:prstTxWarp prst="textNoShape">
              <a:avLst/>
            </a:prstTxWarp>
          </a:bodyPr>
          <a:lstStyle/>
          <a:p>
            <a:pPr marL="0" indent="0">
              <a:buNone/>
            </a:pPr>
            <a:r>
              <a:rPr lang="en-US" altLang="en-US" dirty="0"/>
              <a:t>Remove the hazard at its source</a:t>
            </a:r>
          </a:p>
          <a:p>
            <a:pPr lvl="1"/>
            <a:r>
              <a:rPr lang="en-US" altLang="en-US" dirty="0"/>
              <a:t>Choose a different process</a:t>
            </a:r>
          </a:p>
          <a:p>
            <a:pPr lvl="1"/>
            <a:r>
              <a:rPr lang="en-US" altLang="en-US" dirty="0"/>
              <a:t>Modify an existing process</a:t>
            </a:r>
          </a:p>
          <a:p>
            <a:pPr lvl="1"/>
            <a:r>
              <a:rPr lang="en-US" altLang="en-US" dirty="0"/>
              <a:t>Substitute with less hazardous substance.</a:t>
            </a:r>
          </a:p>
          <a:p>
            <a:pPr lvl="1"/>
            <a:r>
              <a:rPr lang="en-US" altLang="en-US" dirty="0"/>
              <a:t>Improve environment (ventilation)</a:t>
            </a:r>
          </a:p>
          <a:p>
            <a:pPr lvl="1"/>
            <a:r>
              <a:rPr lang="en-US" altLang="en-US" dirty="0"/>
              <a:t>Modify or change equipment or tools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1A57D5A0-BA9D-736F-3D96-C20C15B6B91B}"/>
              </a:ext>
            </a:extLst>
          </p:cNvPr>
          <p:cNvSpPr>
            <a:spLocks noGrp="1" noChangeArrowheads="1"/>
          </p:cNvSpPr>
          <p:nvPr>
            <p:ph type="title"/>
          </p:nvPr>
        </p:nvSpPr>
        <p:spPr/>
        <p:txBody>
          <a:bodyPr/>
          <a:lstStyle/>
          <a:p>
            <a:r>
              <a:rPr lang="en-US" altLang="en-US" dirty="0"/>
              <a:t>Contain the Hazard</a:t>
            </a:r>
          </a:p>
        </p:txBody>
      </p:sp>
      <p:sp>
        <p:nvSpPr>
          <p:cNvPr id="104451" name="Rectangle 3">
            <a:extLst>
              <a:ext uri="{FF2B5EF4-FFF2-40B4-BE49-F238E27FC236}">
                <a16:creationId xmlns:a16="http://schemas.microsoft.com/office/drawing/2014/main" id="{E18D3FAA-48C6-1CFA-9030-AF80B0E6152B}"/>
              </a:ext>
            </a:extLst>
          </p:cNvPr>
          <p:cNvSpPr>
            <a:spLocks noGrp="1" noChangeArrowheads="1"/>
          </p:cNvSpPr>
          <p:nvPr>
            <p:ph idx="1"/>
          </p:nvPr>
        </p:nvSpPr>
        <p:spPr bwMode="auto"/>
        <p:txBody>
          <a:bodyPr wrap="square" numCol="1" anchor="t" anchorCtr="0" compatLnSpc="1">
            <a:prstTxWarp prst="textNoShape">
              <a:avLst/>
            </a:prstTxWarp>
          </a:bodyPr>
          <a:lstStyle/>
          <a:p>
            <a:pPr marL="0" indent="0">
              <a:buNone/>
            </a:pPr>
            <a:r>
              <a:rPr lang="en-US" altLang="en-US" dirty="0"/>
              <a:t>Control the hazard along the path to the worker</a:t>
            </a:r>
          </a:p>
          <a:p>
            <a:pPr lvl="1"/>
            <a:r>
              <a:rPr lang="en-US" altLang="en-US" dirty="0"/>
              <a:t>Machine Guarding</a:t>
            </a:r>
          </a:p>
          <a:p>
            <a:pPr lvl="1"/>
            <a:r>
              <a:rPr lang="en-US" altLang="en-US" dirty="0"/>
              <a:t>Worker Booths</a:t>
            </a:r>
          </a:p>
          <a:p>
            <a:pPr lvl="1"/>
            <a:r>
              <a:rPr lang="en-US" altLang="en-US" dirty="0"/>
              <a:t>Enclosures</a:t>
            </a:r>
          </a:p>
          <a:p>
            <a:pPr lvl="1"/>
            <a:r>
              <a:rPr lang="en-US" altLang="en-US" dirty="0"/>
              <a:t>Barriers</a:t>
            </a:r>
          </a:p>
          <a:p>
            <a:pPr lvl="1"/>
            <a:r>
              <a:rPr lang="en-US" altLang="en-US" dirty="0"/>
              <a:t>Dilution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a:extLst>
              <a:ext uri="{FF2B5EF4-FFF2-40B4-BE49-F238E27FC236}">
                <a16:creationId xmlns:a16="http://schemas.microsoft.com/office/drawing/2014/main" id="{1AF1EBC6-0A3C-FC65-9209-6934F7533315}"/>
              </a:ext>
            </a:extLst>
          </p:cNvPr>
          <p:cNvSpPr>
            <a:spLocks noGrp="1" noChangeArrowheads="1"/>
          </p:cNvSpPr>
          <p:nvPr>
            <p:ph type="title"/>
          </p:nvPr>
        </p:nvSpPr>
        <p:spPr>
          <a:xfrm>
            <a:off x="457200" y="400050"/>
            <a:ext cx="8229600" cy="857250"/>
          </a:xfrm>
        </p:spPr>
        <p:txBody>
          <a:bodyPr wrap="square" anchor="ctr">
            <a:normAutofit/>
          </a:bodyPr>
          <a:lstStyle/>
          <a:p>
            <a:r>
              <a:rPr lang="en-US" altLang="en-US" dirty="0"/>
              <a:t>Who Conducts Inspections?</a:t>
            </a:r>
          </a:p>
        </p:txBody>
      </p:sp>
      <p:sp>
        <p:nvSpPr>
          <p:cNvPr id="21507" name="Rectangle 5">
            <a:extLst>
              <a:ext uri="{FF2B5EF4-FFF2-40B4-BE49-F238E27FC236}">
                <a16:creationId xmlns:a16="http://schemas.microsoft.com/office/drawing/2014/main" id="{9C13BB0A-F149-FA23-7BE8-315199B1BF3C}"/>
              </a:ext>
            </a:extLst>
          </p:cNvPr>
          <p:cNvSpPr>
            <a:spLocks noGrp="1" noChangeArrowheads="1"/>
          </p:cNvSpPr>
          <p:nvPr>
            <p:ph sz="half" idx="1"/>
          </p:nvPr>
        </p:nvSpPr>
        <p:spPr bwMode="auto">
          <a:xfrm>
            <a:off x="457200" y="1428750"/>
            <a:ext cx="4038600" cy="2743200"/>
          </a:xfrm>
        </p:spPr>
        <p:txBody>
          <a:bodyPr wrap="square" numCol="1" anchor="t" anchorCtr="0" compatLnSpc="1">
            <a:prstTxWarp prst="textNoShape">
              <a:avLst/>
            </a:prstTxWarp>
            <a:normAutofit/>
          </a:bodyPr>
          <a:lstStyle/>
          <a:p>
            <a:pPr>
              <a:lnSpc>
                <a:spcPct val="90000"/>
              </a:lnSpc>
            </a:pPr>
            <a:r>
              <a:rPr lang="en-US" altLang="en-US" sz="2000" dirty="0"/>
              <a:t>Operators/Users/Supervisors</a:t>
            </a:r>
          </a:p>
          <a:p>
            <a:pPr>
              <a:lnSpc>
                <a:spcPct val="90000"/>
              </a:lnSpc>
            </a:pPr>
            <a:r>
              <a:rPr lang="en-US" altLang="en-US" sz="2000" dirty="0"/>
              <a:t>Engineers or Professional Personnel</a:t>
            </a:r>
          </a:p>
          <a:p>
            <a:pPr>
              <a:lnSpc>
                <a:spcPct val="90000"/>
              </a:lnSpc>
            </a:pPr>
            <a:r>
              <a:rPr lang="en-US" altLang="en-US" sz="2000" dirty="0"/>
              <a:t>Workplace Health and Safety Committee Members or Representative</a:t>
            </a:r>
          </a:p>
          <a:p>
            <a:pPr>
              <a:lnSpc>
                <a:spcPct val="90000"/>
              </a:lnSpc>
            </a:pPr>
            <a:r>
              <a:rPr lang="en-US" altLang="en-US" sz="2000" dirty="0"/>
              <a:t>Worker and Employer Representative</a:t>
            </a:r>
          </a:p>
        </p:txBody>
      </p:sp>
      <p:pic>
        <p:nvPicPr>
          <p:cNvPr id="3" name="Picture 2">
            <a:extLst>
              <a:ext uri="{FF2B5EF4-FFF2-40B4-BE49-F238E27FC236}">
                <a16:creationId xmlns:a16="http://schemas.microsoft.com/office/drawing/2014/main" id="{31857A73-0C6B-4385-13D2-9DC4EF34B084}"/>
              </a:ext>
            </a:extLst>
          </p:cNvPr>
          <p:cNvPicPr>
            <a:picLocks noChangeAspect="1"/>
          </p:cNvPicPr>
          <p:nvPr/>
        </p:nvPicPr>
        <p:blipFill rotWithShape="1">
          <a:blip r:embed="rId3"/>
          <a:srcRect l="8363" r="3441" b="2"/>
          <a:stretch/>
        </p:blipFill>
        <p:spPr>
          <a:xfrm>
            <a:off x="4648200" y="1428750"/>
            <a:ext cx="4038600" cy="274320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CF2F1FAD-4F4C-B653-9A55-A63F2FB6BD5F}"/>
              </a:ext>
            </a:extLst>
          </p:cNvPr>
          <p:cNvSpPr>
            <a:spLocks noGrp="1" noChangeArrowheads="1"/>
          </p:cNvSpPr>
          <p:nvPr>
            <p:ph type="title"/>
          </p:nvPr>
        </p:nvSpPr>
        <p:spPr/>
        <p:txBody>
          <a:bodyPr/>
          <a:lstStyle/>
          <a:p>
            <a:r>
              <a:rPr lang="en-US" altLang="en-US" dirty="0"/>
              <a:t>Controlling a Hazard at the Level of the Worker</a:t>
            </a:r>
          </a:p>
        </p:txBody>
      </p:sp>
      <p:sp>
        <p:nvSpPr>
          <p:cNvPr id="106499" name="Rectangle 3">
            <a:extLst>
              <a:ext uri="{FF2B5EF4-FFF2-40B4-BE49-F238E27FC236}">
                <a16:creationId xmlns:a16="http://schemas.microsoft.com/office/drawing/2014/main" id="{2893ECC0-7F66-4267-6229-E604505A146A}"/>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sz="2100" dirty="0"/>
              <a:t>Does not remove the risk posed by a hazard.</a:t>
            </a:r>
          </a:p>
          <a:p>
            <a:r>
              <a:rPr lang="en-US" altLang="en-US" sz="2100" dirty="0"/>
              <a:t>Reduce the risk of injury and lessens the potential of the seriousness of the injury.</a:t>
            </a:r>
          </a:p>
          <a:p>
            <a:r>
              <a:rPr lang="en-US" altLang="en-US" sz="2100" dirty="0"/>
              <a:t>The least effective method of hazard control.</a:t>
            </a:r>
          </a:p>
          <a:p>
            <a:pPr lvl="1"/>
            <a:r>
              <a:rPr lang="en-US" altLang="en-US" sz="1800" dirty="0"/>
              <a:t>Lessen exposure:</a:t>
            </a:r>
          </a:p>
          <a:p>
            <a:pPr lvl="2"/>
            <a:r>
              <a:rPr lang="en-US" altLang="en-US" sz="1500" dirty="0"/>
              <a:t>Use Work schedules which reduce the length of time exposed to hazard</a:t>
            </a:r>
          </a:p>
          <a:p>
            <a:pPr lvl="1"/>
            <a:r>
              <a:rPr lang="en-US" altLang="en-US" sz="1800" dirty="0"/>
              <a:t>Use of Personal Protective Equipment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3C22F7E-5703-DF8C-13C9-B3BAE9F73DA3}"/>
              </a:ext>
            </a:extLst>
          </p:cNvPr>
          <p:cNvSpPr>
            <a:spLocks noGrp="1" noChangeArrowheads="1"/>
          </p:cNvSpPr>
          <p:nvPr>
            <p:ph type="title"/>
          </p:nvPr>
        </p:nvSpPr>
        <p:spPr>
          <a:xfrm>
            <a:off x="457200" y="400050"/>
            <a:ext cx="8229600" cy="857250"/>
          </a:xfrm>
        </p:spPr>
        <p:txBody>
          <a:bodyPr wrap="square" anchor="ctr">
            <a:normAutofit/>
          </a:bodyPr>
          <a:lstStyle/>
          <a:p>
            <a:r>
              <a:rPr lang="en-US" altLang="en-US" dirty="0"/>
              <a:t>Short Term / Long Term Solutions </a:t>
            </a:r>
          </a:p>
        </p:txBody>
      </p:sp>
      <p:sp>
        <p:nvSpPr>
          <p:cNvPr id="196611" name="Rectangle 3">
            <a:extLst>
              <a:ext uri="{FF2B5EF4-FFF2-40B4-BE49-F238E27FC236}">
                <a16:creationId xmlns:a16="http://schemas.microsoft.com/office/drawing/2014/main" id="{637FB490-3FB8-CB92-9FC0-65FC007D687A}"/>
              </a:ext>
            </a:extLst>
          </p:cNvPr>
          <p:cNvSpPr>
            <a:spLocks noGrp="1" noChangeArrowheads="1"/>
          </p:cNvSpPr>
          <p:nvPr>
            <p:ph sz="half" idx="1"/>
          </p:nvPr>
        </p:nvSpPr>
        <p:spPr bwMode="auto">
          <a:xfrm>
            <a:off x="457200" y="1428750"/>
            <a:ext cx="4038600" cy="2743200"/>
          </a:xfrm>
        </p:spPr>
        <p:txBody>
          <a:bodyPr wrap="square" numCol="1" anchor="t" anchorCtr="0" compatLnSpc="1">
            <a:prstTxWarp prst="textNoShape">
              <a:avLst/>
            </a:prstTxWarp>
            <a:normAutofit/>
          </a:bodyPr>
          <a:lstStyle/>
          <a:p>
            <a:pPr marL="0" indent="0">
              <a:lnSpc>
                <a:spcPct val="90000"/>
              </a:lnSpc>
              <a:buNone/>
            </a:pPr>
            <a:r>
              <a:rPr lang="en-US" altLang="en-US" sz="1900" dirty="0"/>
              <a:t>Sometimes it is not feasible to immediately  remove a hazard.</a:t>
            </a:r>
          </a:p>
          <a:p>
            <a:pPr lvl="1">
              <a:lnSpc>
                <a:spcPct val="90000"/>
              </a:lnSpc>
            </a:pPr>
            <a:r>
              <a:rPr lang="en-US" altLang="en-US" sz="1900" dirty="0"/>
              <a:t>Resources</a:t>
            </a:r>
          </a:p>
          <a:p>
            <a:pPr lvl="1">
              <a:lnSpc>
                <a:spcPct val="90000"/>
              </a:lnSpc>
            </a:pPr>
            <a:r>
              <a:rPr lang="en-US" altLang="en-US" sz="1900" dirty="0"/>
              <a:t>Reasonable and practicable</a:t>
            </a:r>
          </a:p>
          <a:p>
            <a:pPr>
              <a:lnSpc>
                <a:spcPct val="90000"/>
              </a:lnSpc>
              <a:buFontTx/>
              <a:buNone/>
            </a:pPr>
            <a:endParaRPr lang="en-US" altLang="en-US" sz="1900" dirty="0"/>
          </a:p>
          <a:p>
            <a:pPr marL="0" indent="0">
              <a:lnSpc>
                <a:spcPct val="90000"/>
              </a:lnSpc>
              <a:buNone/>
            </a:pPr>
            <a:r>
              <a:rPr lang="en-US" altLang="en-US" sz="1900" dirty="0"/>
              <a:t>In these cases a short term solution may be suggested with the goal of a long term solution instituted when possible.</a:t>
            </a:r>
          </a:p>
          <a:p>
            <a:pPr>
              <a:lnSpc>
                <a:spcPct val="90000"/>
              </a:lnSpc>
              <a:buFontTx/>
              <a:buNone/>
            </a:pPr>
            <a:endParaRPr lang="en-US" altLang="en-US" sz="1900" dirty="0"/>
          </a:p>
        </p:txBody>
      </p:sp>
      <p:pic>
        <p:nvPicPr>
          <p:cNvPr id="3" name="Picture 2">
            <a:extLst>
              <a:ext uri="{FF2B5EF4-FFF2-40B4-BE49-F238E27FC236}">
                <a16:creationId xmlns:a16="http://schemas.microsoft.com/office/drawing/2014/main" id="{ABDEA2EC-949C-4E0B-299C-B22775BC0A04}"/>
              </a:ext>
            </a:extLst>
          </p:cNvPr>
          <p:cNvPicPr>
            <a:picLocks noChangeAspect="1"/>
          </p:cNvPicPr>
          <p:nvPr/>
        </p:nvPicPr>
        <p:blipFill>
          <a:blip r:embed="rId3"/>
          <a:stretch>
            <a:fillRect/>
          </a:stretch>
        </p:blipFill>
        <p:spPr>
          <a:xfrm>
            <a:off x="4844127" y="1428750"/>
            <a:ext cx="3646746" cy="27432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6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E4489-051E-785C-8C56-86BE1B0B83DC}"/>
              </a:ext>
            </a:extLst>
          </p:cNvPr>
          <p:cNvSpPr>
            <a:spLocks noGrp="1"/>
          </p:cNvSpPr>
          <p:nvPr>
            <p:ph type="title"/>
          </p:nvPr>
        </p:nvSpPr>
        <p:spPr/>
        <p:txBody>
          <a:bodyPr/>
          <a:lstStyle/>
          <a:p>
            <a:r>
              <a:rPr lang="en-US" dirty="0"/>
              <a:t>Hints on Developing Solutions</a:t>
            </a:r>
          </a:p>
        </p:txBody>
      </p:sp>
      <p:sp>
        <p:nvSpPr>
          <p:cNvPr id="3" name="Content Placeholder 2">
            <a:extLst>
              <a:ext uri="{FF2B5EF4-FFF2-40B4-BE49-F238E27FC236}">
                <a16:creationId xmlns:a16="http://schemas.microsoft.com/office/drawing/2014/main" id="{D54A43EF-EF58-AAB3-AFA6-EFDDC26A7BFB}"/>
              </a:ext>
            </a:extLst>
          </p:cNvPr>
          <p:cNvSpPr>
            <a:spLocks noGrp="1"/>
          </p:cNvSpPr>
          <p:nvPr>
            <p:ph sz="half" idx="1"/>
          </p:nvPr>
        </p:nvSpPr>
        <p:spPr/>
        <p:txBody>
          <a:bodyPr/>
          <a:lstStyle/>
          <a:p>
            <a:pPr marL="0" indent="0"/>
            <a:r>
              <a:rPr lang="en-US" altLang="en-US" sz="1800" b="1" dirty="0"/>
              <a:t>Points in developing solutions</a:t>
            </a:r>
          </a:p>
          <a:p>
            <a:pPr marL="564356" lvl="1"/>
            <a:r>
              <a:rPr lang="en-US" altLang="en-US" sz="1500" dirty="0"/>
              <a:t>Focus on causes before solutions</a:t>
            </a:r>
          </a:p>
          <a:p>
            <a:pPr marL="564356" lvl="1"/>
            <a:r>
              <a:rPr lang="en-US" altLang="en-US" sz="1500" dirty="0"/>
              <a:t>Brainstorm range of possibilities</a:t>
            </a:r>
          </a:p>
          <a:p>
            <a:pPr marL="564356" lvl="1"/>
            <a:r>
              <a:rPr lang="en-US" altLang="en-US" sz="1500" dirty="0"/>
              <a:t>Look for short-term and long-term solutions – trying to find the best possible</a:t>
            </a:r>
          </a:p>
          <a:p>
            <a:pPr marL="0" indent="0"/>
            <a:r>
              <a:rPr lang="en-US" altLang="en-US" sz="1800" b="1" dirty="0"/>
              <a:t>Tips on Brainstorming</a:t>
            </a:r>
          </a:p>
          <a:p>
            <a:pPr marL="564356" lvl="1"/>
            <a:r>
              <a:rPr lang="en-US" altLang="en-US" sz="1500" dirty="0"/>
              <a:t>Set a time limit </a:t>
            </a:r>
          </a:p>
          <a:p>
            <a:pPr marL="564356" lvl="1"/>
            <a:r>
              <a:rPr lang="en-US" altLang="en-US" sz="1500" dirty="0"/>
              <a:t>Welcome all ideas &amp; build on them</a:t>
            </a:r>
          </a:p>
          <a:p>
            <a:pPr marL="564356" lvl="1"/>
            <a:r>
              <a:rPr lang="en-US" altLang="en-US" sz="1500" dirty="0"/>
              <a:t>Record ideas and evaluate them</a:t>
            </a:r>
          </a:p>
          <a:p>
            <a:endParaRPr lang="en-US" dirty="0"/>
          </a:p>
        </p:txBody>
      </p:sp>
      <p:sp>
        <p:nvSpPr>
          <p:cNvPr id="4" name="Content Placeholder 3">
            <a:extLst>
              <a:ext uri="{FF2B5EF4-FFF2-40B4-BE49-F238E27FC236}">
                <a16:creationId xmlns:a16="http://schemas.microsoft.com/office/drawing/2014/main" id="{C8CE6A3C-DD18-B7CB-00FD-B883DAB2038B}"/>
              </a:ext>
            </a:extLst>
          </p:cNvPr>
          <p:cNvSpPr>
            <a:spLocks noGrp="1"/>
          </p:cNvSpPr>
          <p:nvPr>
            <p:ph sz="half" idx="2"/>
          </p:nvPr>
        </p:nvSpPr>
        <p:spPr/>
        <p:txBody>
          <a:bodyPr/>
          <a:lstStyle/>
          <a:p>
            <a:pPr marL="0" indent="0"/>
            <a:r>
              <a:rPr lang="en-US" altLang="en-US" sz="1800" b="1" dirty="0"/>
              <a:t>How to work towards agreement</a:t>
            </a:r>
          </a:p>
          <a:p>
            <a:pPr marL="564356" lvl="1"/>
            <a:r>
              <a:rPr lang="en-US" altLang="en-US" sz="1500" dirty="0"/>
              <a:t>Criticize ideas not individuals</a:t>
            </a:r>
          </a:p>
          <a:p>
            <a:pPr marL="564356" lvl="1"/>
            <a:r>
              <a:rPr lang="en-US" altLang="en-US" sz="1500" dirty="0"/>
              <a:t>Treat concerns seriously (show respect)</a:t>
            </a:r>
          </a:p>
          <a:p>
            <a:pPr marL="564356" lvl="1"/>
            <a:r>
              <a:rPr lang="en-US" altLang="en-US" sz="1500" dirty="0"/>
              <a:t>Try to understand differences &amp; summarize various positions</a:t>
            </a:r>
          </a:p>
          <a:p>
            <a:pPr marL="564356" lvl="1"/>
            <a:r>
              <a:rPr lang="en-US" altLang="en-US" sz="1500" dirty="0"/>
              <a:t>Listen, clarify the facts</a:t>
            </a:r>
          </a:p>
          <a:p>
            <a:pPr marL="564356" lvl="1"/>
            <a:r>
              <a:rPr lang="en-US" altLang="en-US" sz="1500" dirty="0"/>
              <a:t>Find out what is agreed on</a:t>
            </a:r>
          </a:p>
          <a:p>
            <a:endParaRPr lang="en-US" dirty="0"/>
          </a:p>
        </p:txBody>
      </p:sp>
    </p:spTree>
    <p:extLst>
      <p:ext uri="{BB962C8B-B14F-4D97-AF65-F5344CB8AC3E}">
        <p14:creationId xmlns:p14="http://schemas.microsoft.com/office/powerpoint/2010/main" val="1612450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6C554700-6246-FE09-9338-3B74E339D4E8}"/>
              </a:ext>
            </a:extLst>
          </p:cNvPr>
          <p:cNvSpPr>
            <a:spLocks noGrp="1" noChangeArrowheads="1"/>
          </p:cNvSpPr>
          <p:nvPr>
            <p:ph type="title"/>
          </p:nvPr>
        </p:nvSpPr>
        <p:spPr/>
        <p:txBody>
          <a:bodyPr/>
          <a:lstStyle/>
          <a:p>
            <a:r>
              <a:rPr lang="en-US" altLang="en-US" dirty="0"/>
              <a:t>Corrective Action</a:t>
            </a:r>
          </a:p>
        </p:txBody>
      </p:sp>
      <p:sp>
        <p:nvSpPr>
          <p:cNvPr id="114691" name="Rectangle 3">
            <a:extLst>
              <a:ext uri="{FF2B5EF4-FFF2-40B4-BE49-F238E27FC236}">
                <a16:creationId xmlns:a16="http://schemas.microsoft.com/office/drawing/2014/main" id="{225BFA65-4D43-808D-677B-7947672353BC}"/>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dirty="0"/>
              <a:t>State problem or problems</a:t>
            </a:r>
          </a:p>
          <a:p>
            <a:r>
              <a:rPr lang="en-US" altLang="en-US" dirty="0"/>
              <a:t>Suggest method and action</a:t>
            </a:r>
          </a:p>
          <a:p>
            <a:r>
              <a:rPr lang="en-US" altLang="en-US" dirty="0"/>
              <a:t>Ensure assignment of people to be responsible</a:t>
            </a:r>
          </a:p>
          <a:p>
            <a:r>
              <a:rPr lang="en-US" altLang="en-US" dirty="0"/>
              <a:t>Specify Target Date</a:t>
            </a:r>
          </a:p>
          <a:p>
            <a:r>
              <a:rPr lang="en-US" altLang="en-US" dirty="0"/>
              <a:t>Follow Up</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CB74FF24-B5EA-A36D-2749-7DF2BAD2B4C4}"/>
              </a:ext>
            </a:extLst>
          </p:cNvPr>
          <p:cNvSpPr>
            <a:spLocks noGrp="1" noChangeArrowheads="1"/>
          </p:cNvSpPr>
          <p:nvPr>
            <p:ph type="title"/>
          </p:nvPr>
        </p:nvSpPr>
        <p:spPr bwMode="ltGray">
          <a:xfrm>
            <a:off x="457200" y="400050"/>
            <a:ext cx="8229600" cy="857250"/>
          </a:xfrm>
          <a:extLst>
            <a:ext uri="{91240B29-F687-4F45-9708-019B960494DF}">
              <a14:hiddenLine xmlns:a14="http://schemas.microsoft.com/office/drawing/2010/main" w="9525">
                <a:solidFill>
                  <a:srgbClr val="990033"/>
                </a:solidFill>
                <a:miter lim="800000"/>
                <a:headEnd/>
                <a:tailEnd/>
              </a14:hiddenLine>
            </a:ext>
          </a:extLst>
        </p:spPr>
        <p:txBody>
          <a:bodyPr wrap="square" anchor="ctr">
            <a:normAutofit/>
          </a:bodyPr>
          <a:lstStyle/>
          <a:p>
            <a:r>
              <a:rPr lang="en-US" altLang="en-US" dirty="0"/>
              <a:t>Making Written Recommendations</a:t>
            </a:r>
          </a:p>
        </p:txBody>
      </p:sp>
      <p:sp>
        <p:nvSpPr>
          <p:cNvPr id="116739" name="Rectangle 3">
            <a:extLst>
              <a:ext uri="{FF2B5EF4-FFF2-40B4-BE49-F238E27FC236}">
                <a16:creationId xmlns:a16="http://schemas.microsoft.com/office/drawing/2014/main" id="{1D9AEA13-FC9D-DD2A-C493-13A3C38CB1EB}"/>
              </a:ext>
            </a:extLst>
          </p:cNvPr>
          <p:cNvSpPr>
            <a:spLocks noGrp="1" noChangeArrowheads="1"/>
          </p:cNvSpPr>
          <p:nvPr>
            <p:ph sz="half" idx="1"/>
          </p:nvPr>
        </p:nvSpPr>
        <p:spPr bwMode="auto">
          <a:xfrm>
            <a:off x="457200" y="1428750"/>
            <a:ext cx="4038600" cy="2743200"/>
          </a:xfrm>
        </p:spPr>
        <p:txBody>
          <a:bodyPr wrap="square" numCol="1" anchor="t" anchorCtr="0" compatLnSpc="1">
            <a:prstTxWarp prst="textNoShape">
              <a:avLst/>
            </a:prstTxWarp>
            <a:normAutofit/>
          </a:bodyPr>
          <a:lstStyle/>
          <a:p>
            <a:pPr>
              <a:lnSpc>
                <a:spcPct val="90000"/>
              </a:lnSpc>
            </a:pPr>
            <a:r>
              <a:rPr lang="en-US" altLang="en-US" sz="1500" dirty="0"/>
              <a:t>Define the problem</a:t>
            </a:r>
          </a:p>
          <a:p>
            <a:pPr>
              <a:lnSpc>
                <a:spcPct val="90000"/>
              </a:lnSpc>
            </a:pPr>
            <a:r>
              <a:rPr lang="en-US" altLang="en-US" sz="1500" dirty="0"/>
              <a:t>Background Information</a:t>
            </a:r>
          </a:p>
          <a:p>
            <a:pPr>
              <a:lnSpc>
                <a:spcPct val="90000"/>
              </a:lnSpc>
            </a:pPr>
            <a:r>
              <a:rPr lang="en-US" altLang="en-US" sz="1500" dirty="0"/>
              <a:t>Solutions that relate directly to the problem</a:t>
            </a:r>
          </a:p>
          <a:p>
            <a:pPr>
              <a:lnSpc>
                <a:spcPct val="90000"/>
              </a:lnSpc>
            </a:pPr>
            <a:r>
              <a:rPr lang="en-US" altLang="en-US" sz="1500" dirty="0"/>
              <a:t>Reach a consensus among the committee</a:t>
            </a:r>
          </a:p>
          <a:p>
            <a:pPr>
              <a:lnSpc>
                <a:spcPct val="90000"/>
              </a:lnSpc>
            </a:pPr>
            <a:r>
              <a:rPr lang="en-US" altLang="en-US" sz="1500" dirty="0"/>
              <a:t>Forward to person who has authority to take action</a:t>
            </a:r>
          </a:p>
          <a:p>
            <a:pPr>
              <a:lnSpc>
                <a:spcPct val="90000"/>
              </a:lnSpc>
            </a:pPr>
            <a:r>
              <a:rPr lang="en-US" altLang="en-US" sz="1500" dirty="0"/>
              <a:t>Reference the time frame for response (30 days in detail and in writing)</a:t>
            </a:r>
          </a:p>
          <a:p>
            <a:pPr>
              <a:lnSpc>
                <a:spcPct val="90000"/>
              </a:lnSpc>
            </a:pPr>
            <a:endParaRPr lang="en-US" altLang="en-US" sz="1500" dirty="0"/>
          </a:p>
        </p:txBody>
      </p:sp>
      <p:pic>
        <p:nvPicPr>
          <p:cNvPr id="3" name="Picture 2">
            <a:extLst>
              <a:ext uri="{FF2B5EF4-FFF2-40B4-BE49-F238E27FC236}">
                <a16:creationId xmlns:a16="http://schemas.microsoft.com/office/drawing/2014/main" id="{2A477958-FF84-D727-72F8-44CF74455610}"/>
              </a:ext>
            </a:extLst>
          </p:cNvPr>
          <p:cNvPicPr>
            <a:picLocks noChangeAspect="1"/>
          </p:cNvPicPr>
          <p:nvPr/>
        </p:nvPicPr>
        <p:blipFill rotWithShape="1">
          <a:blip r:embed="rId3"/>
          <a:srcRect t="1506" r="1" b="20867"/>
          <a:stretch/>
        </p:blipFill>
        <p:spPr>
          <a:xfrm>
            <a:off x="4648200" y="1428750"/>
            <a:ext cx="4038600" cy="27432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50D9FC-EB3E-3C0F-6C38-3BA2B9C76069}"/>
              </a:ext>
            </a:extLst>
          </p:cNvPr>
          <p:cNvPicPr>
            <a:picLocks noChangeAspect="1"/>
          </p:cNvPicPr>
          <p:nvPr/>
        </p:nvPicPr>
        <p:blipFill>
          <a:blip r:embed="rId3"/>
          <a:stretch>
            <a:fillRect/>
          </a:stretch>
        </p:blipFill>
        <p:spPr>
          <a:xfrm>
            <a:off x="2066575" y="57150"/>
            <a:ext cx="5010849" cy="4486901"/>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223C95F-AF27-27BD-9F0B-C99C6CD53545}"/>
              </a:ext>
            </a:extLst>
          </p:cNvPr>
          <p:cNvSpPr>
            <a:spLocks noGrp="1"/>
          </p:cNvSpPr>
          <p:nvPr>
            <p:ph sz="half" idx="1"/>
          </p:nvPr>
        </p:nvSpPr>
        <p:spPr>
          <a:xfrm>
            <a:off x="457200" y="514350"/>
            <a:ext cx="4038600" cy="3657600"/>
          </a:xfrm>
        </p:spPr>
        <p:txBody>
          <a:bodyPr/>
          <a:lstStyle/>
          <a:p>
            <a:pPr marL="0" indent="0">
              <a:buNone/>
            </a:pPr>
            <a:r>
              <a:rPr lang="en-US" dirty="0"/>
              <a:t>Contact OESH for further information.</a:t>
            </a:r>
          </a:p>
          <a:p>
            <a:endParaRPr lang="en-US" dirty="0"/>
          </a:p>
        </p:txBody>
      </p:sp>
      <p:pic>
        <p:nvPicPr>
          <p:cNvPr id="3" name="Picture 2">
            <a:extLst>
              <a:ext uri="{FF2B5EF4-FFF2-40B4-BE49-F238E27FC236}">
                <a16:creationId xmlns:a16="http://schemas.microsoft.com/office/drawing/2014/main" id="{7818726E-6C3E-4F5A-B820-D65728170E0F}"/>
              </a:ext>
            </a:extLst>
          </p:cNvPr>
          <p:cNvPicPr>
            <a:picLocks noChangeAspect="1"/>
          </p:cNvPicPr>
          <p:nvPr/>
        </p:nvPicPr>
        <p:blipFill>
          <a:blip r:embed="rId2"/>
          <a:stretch>
            <a:fillRect/>
          </a:stretch>
        </p:blipFill>
        <p:spPr>
          <a:xfrm>
            <a:off x="4886060" y="1428750"/>
            <a:ext cx="3562880" cy="2743200"/>
          </a:xfrm>
          <a:prstGeom prst="rect">
            <a:avLst/>
          </a:prstGeom>
          <a:noFill/>
        </p:spPr>
      </p:pic>
      <p:pic>
        <p:nvPicPr>
          <p:cNvPr id="5" name="Picture 4">
            <a:extLst>
              <a:ext uri="{FF2B5EF4-FFF2-40B4-BE49-F238E27FC236}">
                <a16:creationId xmlns:a16="http://schemas.microsoft.com/office/drawing/2014/main" id="{FEC7BE74-743A-887D-A0E6-C94B7EE497E8}"/>
              </a:ext>
            </a:extLst>
          </p:cNvPr>
          <p:cNvPicPr>
            <a:picLocks noChangeAspect="1"/>
          </p:cNvPicPr>
          <p:nvPr/>
        </p:nvPicPr>
        <p:blipFill>
          <a:blip r:embed="rId3"/>
          <a:stretch>
            <a:fillRect/>
          </a:stretch>
        </p:blipFill>
        <p:spPr>
          <a:xfrm>
            <a:off x="838200" y="1276350"/>
            <a:ext cx="2867478" cy="3178613"/>
          </a:xfrm>
          <a:prstGeom prst="rect">
            <a:avLst/>
          </a:prstGeom>
        </p:spPr>
      </p:pic>
    </p:spTree>
    <p:extLst>
      <p:ext uri="{BB962C8B-B14F-4D97-AF65-F5344CB8AC3E}">
        <p14:creationId xmlns:p14="http://schemas.microsoft.com/office/powerpoint/2010/main" val="1235930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9854289-81C9-25F3-EABE-4B5C1437BAD9}"/>
              </a:ext>
            </a:extLst>
          </p:cNvPr>
          <p:cNvSpPr>
            <a:spLocks noGrp="1" noChangeArrowheads="1"/>
          </p:cNvSpPr>
          <p:nvPr>
            <p:ph type="title"/>
          </p:nvPr>
        </p:nvSpPr>
        <p:spPr bwMode="ltGray">
          <a:xfrm>
            <a:off x="1314450" y="228600"/>
            <a:ext cx="6286500" cy="571500"/>
          </a:xfrm>
        </p:spPr>
        <p:txBody>
          <a:bodyPr/>
          <a:lstStyle/>
          <a:p>
            <a:r>
              <a:rPr lang="en-US" altLang="en-US" b="1" dirty="0"/>
              <a:t>Workplace Inspections</a:t>
            </a:r>
          </a:p>
        </p:txBody>
      </p:sp>
      <p:sp>
        <p:nvSpPr>
          <p:cNvPr id="23555" name="Rectangle 3">
            <a:extLst>
              <a:ext uri="{FF2B5EF4-FFF2-40B4-BE49-F238E27FC236}">
                <a16:creationId xmlns:a16="http://schemas.microsoft.com/office/drawing/2014/main" id="{338F03C1-9B70-24E9-6B6E-A66B6CEE887B}"/>
              </a:ext>
            </a:extLst>
          </p:cNvPr>
          <p:cNvSpPr>
            <a:spLocks noGrp="1" noChangeArrowheads="1"/>
          </p:cNvSpPr>
          <p:nvPr>
            <p:ph idx="1"/>
          </p:nvPr>
        </p:nvSpPr>
        <p:spPr bwMode="auto">
          <a:xfrm>
            <a:off x="762000" y="1200150"/>
            <a:ext cx="7543800" cy="3143250"/>
          </a:xfrm>
        </p:spPr>
        <p:txBody>
          <a:bodyPr wrap="square" numCol="1" anchor="t" anchorCtr="0" compatLnSpc="1">
            <a:prstTxWarp prst="textNoShape">
              <a:avLst/>
            </a:prstTxWarp>
          </a:bodyPr>
          <a:lstStyle/>
          <a:p>
            <a:pPr>
              <a:lnSpc>
                <a:spcPct val="75000"/>
              </a:lnSpc>
              <a:spcAft>
                <a:spcPct val="100000"/>
              </a:spcAft>
            </a:pPr>
            <a:r>
              <a:rPr lang="en-US" altLang="en-US" sz="2100" dirty="0"/>
              <a:t>The Workplace Safety and Health Committee is responsible to carry out detailed safety and health surveys with the workplace periodically for the purposes of:</a:t>
            </a:r>
          </a:p>
          <a:p>
            <a:pPr lvl="1">
              <a:lnSpc>
                <a:spcPct val="75000"/>
              </a:lnSpc>
            </a:pPr>
            <a:r>
              <a:rPr lang="en-US" altLang="en-US" sz="1800" b="1" dirty="0"/>
              <a:t>Familiarization with the types of task performed and the operation methods at the workplace</a:t>
            </a:r>
          </a:p>
          <a:p>
            <a:pPr lvl="1">
              <a:lnSpc>
                <a:spcPct val="75000"/>
              </a:lnSpc>
              <a:buFontTx/>
              <a:buNone/>
            </a:pPr>
            <a:endParaRPr lang="en-US" altLang="en-US" sz="1800" b="1" dirty="0"/>
          </a:p>
          <a:p>
            <a:pPr lvl="1">
              <a:lnSpc>
                <a:spcPct val="75000"/>
              </a:lnSpc>
            </a:pPr>
            <a:r>
              <a:rPr lang="en-US" altLang="en-US" sz="1800" b="1" dirty="0"/>
              <a:t>Identification of worker concerns</a:t>
            </a:r>
          </a:p>
          <a:p>
            <a:pPr lvl="1">
              <a:lnSpc>
                <a:spcPct val="75000"/>
              </a:lnSpc>
              <a:buFontTx/>
              <a:buNone/>
            </a:pPr>
            <a:endParaRPr lang="en-US" altLang="en-US" sz="1800" b="1" dirty="0"/>
          </a:p>
          <a:p>
            <a:pPr lvl="1">
              <a:lnSpc>
                <a:spcPct val="75000"/>
              </a:lnSpc>
            </a:pPr>
            <a:r>
              <a:rPr lang="en-US" altLang="en-US" sz="1800" b="1" dirty="0"/>
              <a:t>Identification of safety and health hazards, working conditions, and methods to eliminate and control hazards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id="{0D35698B-CE97-06D5-FA9D-970930E9B890}"/>
              </a:ext>
            </a:extLst>
          </p:cNvPr>
          <p:cNvSpPr>
            <a:spLocks noGrp="1" noChangeArrowheads="1"/>
          </p:cNvSpPr>
          <p:nvPr>
            <p:ph type="title"/>
          </p:nvPr>
        </p:nvSpPr>
        <p:spPr/>
        <p:txBody>
          <a:bodyPr/>
          <a:lstStyle/>
          <a:p>
            <a:r>
              <a:rPr lang="en-US" altLang="en-US" dirty="0"/>
              <a:t>Regularly Scheduled or Formal Safety Inspections</a:t>
            </a:r>
            <a:br>
              <a:rPr lang="en-US" altLang="en-US" dirty="0"/>
            </a:br>
            <a:endParaRPr lang="en-US" altLang="en-US" dirty="0"/>
          </a:p>
        </p:txBody>
      </p:sp>
      <p:sp>
        <p:nvSpPr>
          <p:cNvPr id="25603" name="Rectangle 5">
            <a:extLst>
              <a:ext uri="{FF2B5EF4-FFF2-40B4-BE49-F238E27FC236}">
                <a16:creationId xmlns:a16="http://schemas.microsoft.com/office/drawing/2014/main" id="{AFA01740-2378-DDCE-4112-1028F95E2FE9}"/>
              </a:ext>
            </a:extLst>
          </p:cNvPr>
          <p:cNvSpPr>
            <a:spLocks noGrp="1" noChangeArrowheads="1"/>
          </p:cNvSpPr>
          <p:nvPr>
            <p:ph idx="1"/>
          </p:nvPr>
        </p:nvSpPr>
        <p:spPr bwMode="auto"/>
        <p:txBody>
          <a:bodyPr wrap="square" numCol="1" anchor="t" anchorCtr="0" compatLnSpc="1">
            <a:prstTxWarp prst="textNoShape">
              <a:avLst/>
            </a:prstTxWarp>
          </a:bodyPr>
          <a:lstStyle/>
          <a:p>
            <a:endParaRPr lang="en-US" altLang="en-US" dirty="0"/>
          </a:p>
          <a:p>
            <a:r>
              <a:rPr lang="en-US" altLang="en-US" dirty="0"/>
              <a:t>Conducted by the Workplace Safety and Health Committee or Representative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id="{0E5DAB7E-AB11-7D92-6242-72881E639A71}"/>
              </a:ext>
            </a:extLst>
          </p:cNvPr>
          <p:cNvSpPr>
            <a:spLocks noGrp="1" noChangeArrowheads="1"/>
          </p:cNvSpPr>
          <p:nvPr>
            <p:ph type="title"/>
          </p:nvPr>
        </p:nvSpPr>
        <p:spPr/>
        <p:txBody>
          <a:bodyPr/>
          <a:lstStyle/>
          <a:p>
            <a:r>
              <a:rPr lang="en-US" altLang="en-US" dirty="0"/>
              <a:t>Inspection Steps</a:t>
            </a:r>
          </a:p>
        </p:txBody>
      </p:sp>
      <p:graphicFrame>
        <p:nvGraphicFramePr>
          <p:cNvPr id="3" name="Rectangle 5">
            <a:extLst>
              <a:ext uri="{FF2B5EF4-FFF2-40B4-BE49-F238E27FC236}">
                <a16:creationId xmlns:a16="http://schemas.microsoft.com/office/drawing/2014/main" id="{90B17208-2BC9-FAD7-AF78-5EB93FE7CED2}"/>
              </a:ext>
            </a:extLst>
          </p:cNvPr>
          <p:cNvGraphicFramePr>
            <a:graphicFrameLocks/>
          </p:cNvGraphicFramePr>
          <p:nvPr>
            <p:extLst>
              <p:ext uri="{D42A27DB-BD31-4B8C-83A1-F6EECF244321}">
                <p14:modId xmlns:p14="http://schemas.microsoft.com/office/powerpoint/2010/main" val="1388233717"/>
              </p:ext>
            </p:extLst>
          </p:nvPr>
        </p:nvGraphicFramePr>
        <p:xfrm>
          <a:off x="449580" y="1200150"/>
          <a:ext cx="82296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ajan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RHA corporate-services-template-powerpoint" id="{46F08760-AD2B-4467-98D7-849AD6AC4FA1}" vid="{AE2F8BA0-267C-41A7-B66E-0D4BDE2EBD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17668</TotalTime>
  <Words>2976</Words>
  <Application>Microsoft Office PowerPoint</Application>
  <PresentationFormat>On-screen Show (16:9)</PresentationFormat>
  <Paragraphs>551</Paragraphs>
  <Slides>66</Slides>
  <Notes>40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8" baseType="lpstr">
      <vt:lpstr>Arial</vt:lpstr>
      <vt:lpstr>Arial Narrow</vt:lpstr>
      <vt:lpstr>Arial-ItalicMT</vt:lpstr>
      <vt:lpstr>Calibri</vt:lpstr>
      <vt:lpstr>Gotham</vt:lpstr>
      <vt:lpstr>Myriad Pro</vt:lpstr>
      <vt:lpstr>Times New Roman</vt:lpstr>
      <vt:lpstr>TimesNewRomanPSMT</vt:lpstr>
      <vt:lpstr>Trajan Pro</vt:lpstr>
      <vt:lpstr>Verdana</vt:lpstr>
      <vt:lpstr>Default Design</vt:lpstr>
      <vt:lpstr>Photo Editor Photo</vt:lpstr>
      <vt:lpstr>Workplace Inspections</vt:lpstr>
      <vt:lpstr>Purpose</vt:lpstr>
      <vt:lpstr>Workplace Safety and Health Act</vt:lpstr>
      <vt:lpstr>Workplace Safety and Health Act</vt:lpstr>
      <vt:lpstr>Types of Inspections</vt:lpstr>
      <vt:lpstr>Who Conducts Inspections?</vt:lpstr>
      <vt:lpstr>Workplace Inspections</vt:lpstr>
      <vt:lpstr>Regularly Scheduled or Formal Safety Inspections </vt:lpstr>
      <vt:lpstr>Inspection Steps</vt:lpstr>
      <vt:lpstr>Pre-Inspection</vt:lpstr>
      <vt:lpstr>What is Inspected?</vt:lpstr>
      <vt:lpstr>Tips on Workplace Inspections</vt:lpstr>
      <vt:lpstr>Inspection How To</vt:lpstr>
      <vt:lpstr>Inspection Methods</vt:lpstr>
      <vt:lpstr>Conduct the Inspection</vt:lpstr>
      <vt:lpstr>Tips on Workplace Inspections</vt:lpstr>
      <vt:lpstr>Tips on Workplace Inspections</vt:lpstr>
      <vt:lpstr>Tips on Workplace Inspections</vt:lpstr>
      <vt:lpstr>Hazards Identified</vt:lpstr>
      <vt:lpstr>Hazard Recognition  and Control</vt:lpstr>
      <vt:lpstr>Definition of Hazard</vt:lpstr>
      <vt:lpstr>Types of Hazards</vt:lpstr>
      <vt:lpstr>Hazard Recognition and Control</vt:lpstr>
      <vt:lpstr>Spot the hazards?</vt:lpstr>
      <vt:lpstr>PowerPoint Presentation</vt:lpstr>
      <vt:lpstr>PowerPoint Presentation</vt:lpstr>
      <vt:lpstr>PowerPoint Presentation</vt:lpstr>
      <vt:lpstr>Uneven Sidewalk</vt:lpstr>
      <vt:lpstr>Find the Hazards</vt:lpstr>
      <vt:lpstr>Find the Hazards</vt:lpstr>
      <vt:lpstr>Can we think of other hazards?</vt:lpstr>
      <vt:lpstr>Musculoskeletal Injuries</vt:lpstr>
      <vt:lpstr>Fire Safety &amp; Egress</vt:lpstr>
      <vt:lpstr>Patient/Resident Aggression</vt:lpstr>
      <vt:lpstr>Infectious Diseases</vt:lpstr>
      <vt:lpstr>Needlestick Injuries</vt:lpstr>
      <vt:lpstr>Chemical Exposure</vt:lpstr>
      <vt:lpstr>Handling of Cytotoxic Drugs</vt:lpstr>
      <vt:lpstr>Patient Handling</vt:lpstr>
      <vt:lpstr>Manual Handling</vt:lpstr>
      <vt:lpstr>Confined Space</vt:lpstr>
      <vt:lpstr>Fall Protection</vt:lpstr>
      <vt:lpstr>Hearing Conservation</vt:lpstr>
      <vt:lpstr>Ergonomics</vt:lpstr>
      <vt:lpstr>Machine Guarding</vt:lpstr>
      <vt:lpstr>Latex Allergies</vt:lpstr>
      <vt:lpstr>Tips on Workplace Inspections</vt:lpstr>
      <vt:lpstr>Tips on Workplace Inspections</vt:lpstr>
      <vt:lpstr>Workplace Inspections</vt:lpstr>
      <vt:lpstr>Assess the Risk Potential</vt:lpstr>
      <vt:lpstr>  Risk Model</vt:lpstr>
      <vt:lpstr>Determining Risk</vt:lpstr>
      <vt:lpstr>Determining Probability</vt:lpstr>
      <vt:lpstr>Determining Severity</vt:lpstr>
      <vt:lpstr>Assigning a Risk Score</vt:lpstr>
      <vt:lpstr>Assigning a Risk Score</vt:lpstr>
      <vt:lpstr>Control the Hazard</vt:lpstr>
      <vt:lpstr>Eliminate the Hazard</vt:lpstr>
      <vt:lpstr>Contain the Hazard</vt:lpstr>
      <vt:lpstr>Controlling a Hazard at the Level of the Worker</vt:lpstr>
      <vt:lpstr>Short Term / Long Term Solutions </vt:lpstr>
      <vt:lpstr>Hints on Developing Solutions</vt:lpstr>
      <vt:lpstr>Corrective Action</vt:lpstr>
      <vt:lpstr>Making Written Recommendations</vt:lpstr>
      <vt:lpstr>PowerPoint Presentation</vt:lpstr>
      <vt:lpstr>PowerPoint Presentation</vt:lpstr>
    </vt:vector>
  </TitlesOfParts>
  <Company>Manitoba eHealth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Appendix_Inspections Training Powerpoint 2024.06; </dc:title>
  <dc:creator>WRHA OESH</dc:creator>
  <cp:lastModifiedBy>Jason Gladu</cp:lastModifiedBy>
  <cp:revision>257</cp:revision>
  <cp:lastPrinted>2016-09-21T16:31:38Z</cp:lastPrinted>
  <dcterms:created xsi:type="dcterms:W3CDTF">2013-04-24T16:11:44Z</dcterms:created>
  <dcterms:modified xsi:type="dcterms:W3CDTF">2024-07-03T16:44:19Z</dcterms:modified>
</cp:coreProperties>
</file>