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7" r:id="rId6"/>
    <p:sldId id="266" r:id="rId7"/>
    <p:sldId id="268" r:id="rId8"/>
    <p:sldId id="264" r:id="rId9"/>
    <p:sldId id="265" r:id="rId10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CAE2"/>
    <a:srgbClr val="004785"/>
    <a:srgbClr val="003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83610" autoAdjust="0"/>
  </p:normalViewPr>
  <p:slideViewPr>
    <p:cSldViewPr>
      <p:cViewPr varScale="1">
        <p:scale>
          <a:sx n="126" d="100"/>
          <a:sy n="126" d="100"/>
        </p:scale>
        <p:origin x="119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371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4548"/>
    </p:cViewPr>
  </p:sorterViewPr>
  <p:notesViewPr>
    <p:cSldViewPr>
      <p:cViewPr varScale="1">
        <p:scale>
          <a:sx n="66" d="100"/>
          <a:sy n="66" d="100"/>
        </p:scale>
        <p:origin x="-3125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3867D-A5C5-43A7-A5FB-980FA02BF6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AD6A54-57C1-4EFF-8291-8C0ECA6769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D6CBAEF-6DC6-417D-9990-B57FA14918AA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AB9A8-62B5-471F-B9FF-72EDA44F96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16F284-1106-40C6-8AB4-9D427BCF52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E647C89-FBAC-449D-9E07-6233B18C13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4A8D6F-5FFD-4D70-AD9B-795A720FBC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55E013-2F35-4780-B325-651D28E345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900348F-2662-4811-94DD-8C5815947B44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894CD89-0035-4072-893F-D41A73EF900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2B9A735-EF37-45AF-A779-633FE1D8AC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C560F-6B2A-4571-8C2D-D7E9047E31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BB7BF-36A1-43B0-96AA-E9E2F39757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EF6EAB-B61F-43D1-9B9F-EEBE058938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2332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B84361AE-B59E-47AA-9B32-9562FC08F9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26A86A6C-6070-44C5-8B92-585EA43C1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EC85F2C0-5ECB-4721-A0B7-64CCDCDE82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6DFA0E-F3C4-48FE-9541-787269E0882F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718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see on the SOP the Risk is the Probability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03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see on the SOP the Risk is the Probability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390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328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3007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EF6EAB-B61F-43D1-9B9F-EEBE05893884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12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1DAB78-8EB3-47B0-AE2E-5C91195994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5850"/>
            <a:ext cx="4419600" cy="154305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7086600" cy="1314450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0047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504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FC2FDA9-1FBC-4DB5-A2E4-4B03179EB8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0047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231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4884646F-E554-48BB-830B-A4FD989735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0047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8750"/>
            <a:ext cx="4038600" cy="27432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8750"/>
            <a:ext cx="4038600" cy="27432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71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>
            <a:extLst>
              <a:ext uri="{FF2B5EF4-FFF2-40B4-BE49-F238E27FC236}">
                <a16:creationId xmlns:a16="http://schemas.microsoft.com/office/drawing/2014/main" id="{699D6C3E-05BB-44D2-A6E4-31E76B240B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 sz="3600">
                <a:solidFill>
                  <a:srgbClr val="0047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683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3109745D-5985-4EE2-B3A9-90891735F7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00478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073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57A46A5C-BD8A-4F17-B301-CC31C8E204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374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B1DF41-AD1B-4CB1-BD85-28A84C88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B552-601E-4ED5-89C0-63CA9273C782}" type="datetimeFigureOut">
              <a:rPr lang="en-US"/>
              <a:pPr>
                <a:defRPr/>
              </a:pPr>
              <a:t>11/1/2024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A31E31-F4D1-47B9-8ACF-25DE3AEB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652A96-3614-427D-B739-36B8F4AB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66C2A-A3C3-4745-BDD8-B9BCCD535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47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D24E5-5FC1-4827-8543-1FC3F2102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0050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D194AF9-8372-42F4-84F1-FB7D9DC43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28750"/>
            <a:ext cx="82296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960"/>
          </a:solidFill>
          <a:latin typeface="Gotham" pitchFamily="50" charset="0"/>
          <a:ea typeface="+mj-ea"/>
          <a:cs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960"/>
          </a:solidFill>
          <a:latin typeface="Gotham" pitchFamily="50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960"/>
          </a:solidFill>
          <a:latin typeface="Gotham" pitchFamily="50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960"/>
          </a:solidFill>
          <a:latin typeface="Gotham" pitchFamily="50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3960"/>
          </a:solidFill>
          <a:latin typeface="Gotham" pitchFamily="50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ajan Pro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ajan Pro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ajan Pro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ajan Pro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2BA36D7-6768-4396-AE0A-6C73CADF5F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1352550"/>
            <a:ext cx="8686800" cy="1543050"/>
          </a:xfrm>
        </p:spPr>
        <p:txBody>
          <a:bodyPr/>
          <a:lstStyle/>
          <a:p>
            <a:r>
              <a:rPr lang="en-US" altLang="en-US" dirty="0"/>
              <a:t>MASH Preparation – Critical Tasks &amp; Hazard Assessment (CTHA)</a:t>
            </a:r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4A8D68C9-C2E7-4CA5-B0E5-D91163C2DF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2724150"/>
            <a:ext cx="7086600" cy="1314450"/>
          </a:xfrm>
        </p:spPr>
        <p:txBody>
          <a:bodyPr/>
          <a:lstStyle/>
          <a:p>
            <a:r>
              <a:rPr lang="en-US" altLang="en-US" sz="2000" i="1" dirty="0"/>
              <a:t>Presented by: WRHA Occupational and Environmental Safety &amp; Health (OESH)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32"/>
    </mc:Choice>
    <mc:Fallback xmlns="">
      <p:transition spd="slow" advTm="23132"/>
    </mc:Fallback>
  </mc:AlternateContent>
  <p:extLst mod="1">
    <p:ext uri="{E180D4A7-C9FB-4DFB-919C-405C955672EB}">
      <p14:showEvtLst xmlns:p14="http://schemas.microsoft.com/office/powerpoint/2010/main">
        <p14:playEvt time="1719" objId="5"/>
        <p14:stopEvt time="23132" objId="5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7E9EA2B5-265B-4875-9144-B64590539D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38150"/>
            <a:ext cx="8229600" cy="857250"/>
          </a:xfrm>
        </p:spPr>
        <p:txBody>
          <a:bodyPr/>
          <a:lstStyle/>
          <a:p>
            <a:r>
              <a:rPr lang="en-US" altLang="en-US" sz="3400" dirty="0"/>
              <a:t>What is a Critical Tasks &amp; Hazard Assessment (CTHA)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8FD42-6FA1-400B-A321-ED5EC1DCC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862" y="1581150"/>
            <a:ext cx="8399938" cy="274320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US" dirty="0"/>
              <a:t>The CTHA is a proactive approach to identifying and assessing the hazards staff encounter with their tasks. This provides a roadmap based on risk for the employer on tasks that may need more attention for a higher level of protection/training than other tasks with lower risks.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75"/>
    </mc:Choice>
    <mc:Fallback xmlns="">
      <p:transition spd="slow" advTm="72975"/>
    </mc:Fallback>
  </mc:AlternateContent>
  <p:extLst mod="1">
    <p:ext uri="{E180D4A7-C9FB-4DFB-919C-405C955672EB}">
      <p14:showEvtLst xmlns:p14="http://schemas.microsoft.com/office/powerpoint/2010/main">
        <p14:playEvt time="863" objId="5"/>
        <p14:stopEvt time="72975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218D-53BB-4562-8D80-8B46CE21F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21" y="190500"/>
            <a:ext cx="8229600" cy="857250"/>
          </a:xfrm>
        </p:spPr>
        <p:txBody>
          <a:bodyPr/>
          <a:lstStyle/>
          <a:p>
            <a:r>
              <a:rPr lang="en-US" dirty="0"/>
              <a:t>What is a Hazard?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9A975-0B81-4653-A944-5C75A225C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00150"/>
            <a:ext cx="8915400" cy="327279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A hazard is a potential loss or damage, harm, or adverse health effects on something or someone under certain conditions at work.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200" dirty="0"/>
              <a:t>Types of hazards: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Biological </a:t>
            </a:r>
            <a:r>
              <a:rPr lang="en-US" sz="1800" dirty="0"/>
              <a:t>(e.g. TB, blood and bodily fluid exposure, COVID)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Physical </a:t>
            </a:r>
            <a:r>
              <a:rPr lang="en-US" sz="1800" dirty="0"/>
              <a:t>(e.g. sharp objects, slips/trip &amp; fall, noise, air quality)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Chemical </a:t>
            </a:r>
            <a:r>
              <a:rPr lang="en-US" sz="1800" dirty="0"/>
              <a:t>(e.g. gas vapor, asbestos, cleaning products)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Psychosocial </a:t>
            </a:r>
            <a:r>
              <a:rPr lang="en-US" sz="1800" dirty="0"/>
              <a:t>(e.g. violence, workload demand, bullying)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Musculoskeletal </a:t>
            </a:r>
            <a:r>
              <a:rPr lang="en-US" sz="1800" dirty="0"/>
              <a:t>(e.g. heavy lifting, </a:t>
            </a:r>
            <a:r>
              <a:rPr lang="en-US" sz="1800" dirty="0" err="1"/>
              <a:t>pt</a:t>
            </a:r>
            <a:r>
              <a:rPr lang="en-US" sz="1800" dirty="0"/>
              <a:t> repositioning, poor workstation set-up)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54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ED05-FF23-49F2-83B6-E0AAA6BC6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txBody>
          <a:bodyPr/>
          <a:lstStyle/>
          <a:p>
            <a:r>
              <a:rPr lang="en-US" dirty="0"/>
              <a:t>What is a Risk?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CD740-B175-4CFA-ACB6-8E05EC23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8323"/>
            <a:ext cx="5410200" cy="192405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possibility</a:t>
            </a:r>
            <a:r>
              <a:rPr lang="en-US" dirty="0"/>
              <a:t> that a person may be harmed or suffer adverse health effects if exposed to a hazard.</a:t>
            </a:r>
          </a:p>
        </p:txBody>
      </p:sp>
      <p:pic>
        <p:nvPicPr>
          <p:cNvPr id="1026" name="Picture 2" descr="Addressing the Full Spectrum of Risks">
            <a:extLst>
              <a:ext uri="{FF2B5EF4-FFF2-40B4-BE49-F238E27FC236}">
                <a16:creationId xmlns:a16="http://schemas.microsoft.com/office/drawing/2014/main" id="{B7C8442A-7C78-4B89-8B1B-F80896DCF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7" y="1578766"/>
            <a:ext cx="2443163" cy="244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638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4ED05-FF23-49F2-83B6-E0AAA6BC6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950"/>
            <a:ext cx="8229600" cy="857250"/>
          </a:xfrm>
        </p:spPr>
        <p:txBody>
          <a:bodyPr/>
          <a:lstStyle/>
          <a:p>
            <a:r>
              <a:rPr lang="en-US" dirty="0"/>
              <a:t>What are Controls?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CD740-B175-4CFA-ACB6-8E05EC23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2971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Controls are protective measures put in place to </a:t>
            </a:r>
            <a:r>
              <a:rPr lang="en-US" b="1" u="sng" dirty="0"/>
              <a:t>protect staff </a:t>
            </a:r>
            <a:r>
              <a:rPr lang="en-US" dirty="0"/>
              <a:t>from the hazards they may encounter while performing their duties/ tasks. This includes but is not limited to:</a:t>
            </a:r>
          </a:p>
          <a:p>
            <a:pPr lvl="1"/>
            <a:r>
              <a:rPr lang="en-US" sz="1600" dirty="0"/>
              <a:t>Isolation (Plexiglass to provide a separation between the public and staff, etc.)</a:t>
            </a:r>
          </a:p>
          <a:p>
            <a:pPr lvl="1"/>
            <a:r>
              <a:rPr lang="en-US" sz="1600" dirty="0"/>
              <a:t>Equipment used (Hoyer lifts, slings, adjustable hospital beds, etc.)</a:t>
            </a:r>
          </a:p>
          <a:p>
            <a:pPr lvl="1"/>
            <a:r>
              <a:rPr lang="en-US" sz="1600" dirty="0"/>
              <a:t>Training (VPP, Safety Orientation, Training on SOPs, Safe Client Handling, etc.)</a:t>
            </a:r>
          </a:p>
          <a:p>
            <a:pPr lvl="1"/>
            <a:r>
              <a:rPr lang="en-US" sz="1600" dirty="0"/>
              <a:t>Processes and procedures (SOPs, safe work procedures, policies, operational guidelines, etc. that include staff safety)</a:t>
            </a:r>
          </a:p>
          <a:p>
            <a:pPr lvl="1"/>
            <a:r>
              <a:rPr lang="en-US" sz="1600" dirty="0"/>
              <a:t>PPE (Gown, gloves, eye protection, etc.)</a:t>
            </a:r>
          </a:p>
        </p:txBody>
      </p:sp>
    </p:spTree>
    <p:extLst>
      <p:ext uri="{BB962C8B-B14F-4D97-AF65-F5344CB8AC3E}">
        <p14:creationId xmlns:p14="http://schemas.microsoft.com/office/powerpoint/2010/main" val="369352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D54D-D0B2-42A9-A37D-E2994A86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21" y="322580"/>
            <a:ext cx="8229600" cy="857250"/>
          </a:xfrm>
        </p:spPr>
        <p:txBody>
          <a:bodyPr/>
          <a:lstStyle/>
          <a:p>
            <a:r>
              <a:rPr lang="en-US" dirty="0"/>
              <a:t>Worker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F66B3-01F0-4726-BF35-ED0C14939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200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Worker involvement in a hazard assessment is required by the MASH standard and Workplace Safety and Health Legislation. </a:t>
            </a:r>
          </a:p>
          <a:p>
            <a:pPr lvl="1" indent="-342900">
              <a:buAutoNum type="arabicPeriod"/>
            </a:pPr>
            <a:r>
              <a:rPr lang="en-US" dirty="0"/>
              <a:t>Worker to complete Part 1 titled, “Worker Input </a:t>
            </a:r>
            <a:r>
              <a:rPr lang="en-US"/>
              <a:t>– Critical Tasks </a:t>
            </a:r>
            <a:r>
              <a:rPr lang="en-US" dirty="0"/>
              <a:t>&amp; Hazard Assessment”.</a:t>
            </a:r>
          </a:p>
          <a:p>
            <a:pPr lvl="1" indent="-342900">
              <a:buAutoNum type="arabicPeriod"/>
            </a:pPr>
            <a:endParaRPr lang="en-US" dirty="0"/>
          </a:p>
          <a:p>
            <a:pPr lvl="1" indent="-342900">
              <a:buAutoNum type="arabicPeriod"/>
            </a:pPr>
            <a:r>
              <a:rPr lang="en-US" dirty="0"/>
              <a:t>Workers are recommended to participate in Part 2 titled, “Critical Tasks &amp; Hazard Assessment” whenever possible. </a:t>
            </a:r>
          </a:p>
        </p:txBody>
      </p:sp>
    </p:spTree>
    <p:extLst>
      <p:ext uri="{BB962C8B-B14F-4D97-AF65-F5344CB8AC3E}">
        <p14:creationId xmlns:p14="http://schemas.microsoft.com/office/powerpoint/2010/main" val="21664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D54D-D0B2-42A9-A37D-E2994A863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21" y="322580"/>
            <a:ext cx="8229600" cy="857250"/>
          </a:xfrm>
        </p:spPr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F66B3-01F0-4726-BF35-ED0C14939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3200400"/>
          </a:xfrm>
        </p:spPr>
        <p:txBody>
          <a:bodyPr/>
          <a:lstStyle/>
          <a:p>
            <a:r>
              <a:rPr lang="en-US" dirty="0"/>
              <a:t>Review - “Instructions on Critical Tasks &amp; Hazard Assessment Rollout”</a:t>
            </a:r>
          </a:p>
        </p:txBody>
      </p:sp>
    </p:spTree>
    <p:extLst>
      <p:ext uri="{BB962C8B-B14F-4D97-AF65-F5344CB8AC3E}">
        <p14:creationId xmlns:p14="http://schemas.microsoft.com/office/powerpoint/2010/main" val="152309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2702-AC92-49E3-A779-FC5D4286E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857250"/>
          </a:xfrm>
        </p:spPr>
        <p:txBody>
          <a:bodyPr/>
          <a:lstStyle/>
          <a:p>
            <a:r>
              <a:rPr lang="en-US" dirty="0"/>
              <a:t>Example #1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C3FD07D-21A8-4144-8A15-D2EBF0A16F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24212" y="1428750"/>
            <a:ext cx="70955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971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AABB4-68F7-4B84-A000-D5870E5EF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857250"/>
          </a:xfrm>
        </p:spPr>
        <p:txBody>
          <a:bodyPr/>
          <a:lstStyle/>
          <a:p>
            <a:r>
              <a:rPr lang="en-US" dirty="0"/>
              <a:t>Example # 2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654E254-3862-4163-AED9-2D8790985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186712"/>
            <a:ext cx="8229600" cy="12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377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ajan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21505</TotalTime>
  <Words>443</Words>
  <Application>Microsoft Office PowerPoint</Application>
  <PresentationFormat>On-screen Show (16:9)</PresentationFormat>
  <Paragraphs>41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Gotham</vt:lpstr>
      <vt:lpstr>Myriad Pro</vt:lpstr>
      <vt:lpstr>Times New Roman</vt:lpstr>
      <vt:lpstr>Trajan Pro</vt:lpstr>
      <vt:lpstr>Default Design</vt:lpstr>
      <vt:lpstr>MASH Preparation – Critical Tasks &amp; Hazard Assessment (CTHA)</vt:lpstr>
      <vt:lpstr>What is a Critical Tasks &amp; Hazard Assessment (CTHA)</vt:lpstr>
      <vt:lpstr>What is a Hazard?</vt:lpstr>
      <vt:lpstr>What is a Risk?</vt:lpstr>
      <vt:lpstr>What are Controls?</vt:lpstr>
      <vt:lpstr>Worker Involvement</vt:lpstr>
      <vt:lpstr>Process</vt:lpstr>
      <vt:lpstr>Example #1</vt:lpstr>
      <vt:lpstr>Example # 2</vt:lpstr>
    </vt:vector>
  </TitlesOfParts>
  <Company>Manitoba eHealth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Winnipeg Regional Health Authority</dc:title>
  <dc:creator>Manitoba eHealth</dc:creator>
  <cp:lastModifiedBy>Valerius Hiebert</cp:lastModifiedBy>
  <cp:revision>475</cp:revision>
  <cp:lastPrinted>2016-09-21T16:31:38Z</cp:lastPrinted>
  <dcterms:created xsi:type="dcterms:W3CDTF">2013-04-24T16:11:44Z</dcterms:created>
  <dcterms:modified xsi:type="dcterms:W3CDTF">2024-11-01T16:13:41Z</dcterms:modified>
  <cp:contentStatus/>
</cp:coreProperties>
</file>