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Lst>
  <p:notesMasterIdLst>
    <p:notesMasterId r:id="rId26"/>
  </p:notesMasterIdLst>
  <p:sldIdLst>
    <p:sldId id="256" r:id="rId2"/>
    <p:sldId id="257" r:id="rId3"/>
    <p:sldId id="258" r:id="rId4"/>
    <p:sldId id="259" r:id="rId5"/>
    <p:sldId id="267" r:id="rId6"/>
    <p:sldId id="283" r:id="rId7"/>
    <p:sldId id="261" r:id="rId8"/>
    <p:sldId id="262" r:id="rId9"/>
    <p:sldId id="260" r:id="rId10"/>
    <p:sldId id="275" r:id="rId11"/>
    <p:sldId id="277" r:id="rId12"/>
    <p:sldId id="268" r:id="rId13"/>
    <p:sldId id="278" r:id="rId14"/>
    <p:sldId id="279" r:id="rId15"/>
    <p:sldId id="264" r:id="rId16"/>
    <p:sldId id="265" r:id="rId17"/>
    <p:sldId id="282" r:id="rId18"/>
    <p:sldId id="266" r:id="rId19"/>
    <p:sldId id="269" r:id="rId20"/>
    <p:sldId id="276" r:id="rId21"/>
    <p:sldId id="280" r:id="rId22"/>
    <p:sldId id="271" r:id="rId23"/>
    <p:sldId id="272" r:id="rId24"/>
    <p:sldId id="270" r:id="rId25"/>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03" d="100"/>
          <a:sy n="103" d="100"/>
        </p:scale>
        <p:origin x="11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B670C6-C07C-48D9-9813-6F2C9588667A}" type="doc">
      <dgm:prSet loTypeId="urn:microsoft.com/office/officeart/2018/2/layout/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81E35DF8-2D2A-4D0B-BC64-2B8614465289}">
      <dgm:prSet/>
      <dgm:spPr/>
      <dgm:t>
        <a:bodyPr/>
        <a:lstStyle/>
        <a:p>
          <a:pPr>
            <a:defRPr b="1"/>
          </a:pPr>
          <a:r>
            <a:rPr lang="fr-CA"/>
            <a:t>Significance of hiring employees into bilingual positions</a:t>
          </a:r>
          <a:endParaRPr lang="en-US"/>
        </a:p>
      </dgm:t>
    </dgm:pt>
    <dgm:pt modelId="{E9B32289-C9B0-4ECA-BEC0-D544DC33E146}" type="parTrans" cxnId="{12D13706-8D76-4561-8A9A-D24DBB064FB2}">
      <dgm:prSet/>
      <dgm:spPr/>
      <dgm:t>
        <a:bodyPr/>
        <a:lstStyle/>
        <a:p>
          <a:endParaRPr lang="en-US"/>
        </a:p>
      </dgm:t>
    </dgm:pt>
    <dgm:pt modelId="{F52599B8-149E-454B-9919-3515FE1DEA6D}" type="sibTrans" cxnId="{12D13706-8D76-4561-8A9A-D24DBB064FB2}">
      <dgm:prSet/>
      <dgm:spPr/>
      <dgm:t>
        <a:bodyPr/>
        <a:lstStyle/>
        <a:p>
          <a:endParaRPr lang="en-US"/>
        </a:p>
      </dgm:t>
    </dgm:pt>
    <dgm:pt modelId="{2208C008-2FB0-46F9-9581-000C12906273}">
      <dgm:prSet/>
      <dgm:spPr/>
      <dgm:t>
        <a:bodyPr/>
        <a:lstStyle/>
        <a:p>
          <a:r>
            <a:rPr lang="fr-CA" dirty="0"/>
            <a:t>It </a:t>
          </a:r>
          <a:r>
            <a:rPr lang="fr-CA" dirty="0" err="1"/>
            <a:t>ensures</a:t>
          </a:r>
          <a:r>
            <a:rPr lang="fr-CA" dirty="0"/>
            <a:t> effective communication </a:t>
          </a:r>
          <a:r>
            <a:rPr lang="fr-CA" dirty="0" err="1"/>
            <a:t>with</a:t>
          </a:r>
          <a:r>
            <a:rPr lang="fr-CA" dirty="0"/>
            <a:t> the patients, clients, </a:t>
          </a:r>
          <a:r>
            <a:rPr lang="fr-CA" dirty="0" err="1"/>
            <a:t>residents</a:t>
          </a:r>
          <a:r>
            <a:rPr lang="fr-CA" dirty="0"/>
            <a:t>. It </a:t>
          </a:r>
          <a:r>
            <a:rPr lang="fr-CA" dirty="0" err="1"/>
            <a:t>promotes</a:t>
          </a:r>
          <a:r>
            <a:rPr lang="fr-CA" dirty="0"/>
            <a:t> </a:t>
          </a:r>
          <a:r>
            <a:rPr lang="fr-CA" dirty="0" err="1"/>
            <a:t>inclusivity</a:t>
          </a:r>
          <a:r>
            <a:rPr lang="fr-CA" dirty="0"/>
            <a:t>, </a:t>
          </a:r>
          <a:r>
            <a:rPr lang="fr-CA" dirty="0" err="1"/>
            <a:t>diversity</a:t>
          </a:r>
          <a:r>
            <a:rPr lang="fr-CA" dirty="0"/>
            <a:t> and </a:t>
          </a:r>
          <a:r>
            <a:rPr lang="fr-CA" dirty="0" err="1"/>
            <a:t>enhances</a:t>
          </a:r>
          <a:r>
            <a:rPr lang="fr-CA" dirty="0"/>
            <a:t> </a:t>
          </a:r>
          <a:r>
            <a:rPr lang="fr-CA" dirty="0" err="1"/>
            <a:t>our</a:t>
          </a:r>
          <a:r>
            <a:rPr lang="fr-CA" dirty="0"/>
            <a:t> </a:t>
          </a:r>
          <a:r>
            <a:rPr lang="fr-CA" dirty="0" err="1"/>
            <a:t>healthcare</a:t>
          </a:r>
          <a:r>
            <a:rPr lang="fr-CA" dirty="0"/>
            <a:t> services.</a:t>
          </a:r>
          <a:endParaRPr lang="en-US" dirty="0"/>
        </a:p>
      </dgm:t>
    </dgm:pt>
    <dgm:pt modelId="{73D011E7-7CDA-453C-823D-AF1AA6FE439D}" type="parTrans" cxnId="{18F38E09-1226-4304-96BD-6463425AA177}">
      <dgm:prSet/>
      <dgm:spPr/>
      <dgm:t>
        <a:bodyPr/>
        <a:lstStyle/>
        <a:p>
          <a:endParaRPr lang="en-US"/>
        </a:p>
      </dgm:t>
    </dgm:pt>
    <dgm:pt modelId="{F2E634E8-8833-4553-92F7-435EC2BD76D8}" type="sibTrans" cxnId="{18F38E09-1226-4304-96BD-6463425AA177}">
      <dgm:prSet/>
      <dgm:spPr/>
      <dgm:t>
        <a:bodyPr/>
        <a:lstStyle/>
        <a:p>
          <a:endParaRPr lang="en-US"/>
        </a:p>
      </dgm:t>
    </dgm:pt>
    <dgm:pt modelId="{35DC253A-DC06-4EC7-94ED-C4C7914DE42D}">
      <dgm:prSet/>
      <dgm:spPr/>
      <dgm:t>
        <a:bodyPr/>
        <a:lstStyle/>
        <a:p>
          <a:pPr>
            <a:defRPr b="1"/>
          </a:pPr>
          <a:r>
            <a:rPr lang="fr-CA"/>
            <a:t>Benefits of having staff proficient in both official languages</a:t>
          </a:r>
          <a:endParaRPr lang="en-US"/>
        </a:p>
      </dgm:t>
    </dgm:pt>
    <dgm:pt modelId="{4670E5B3-63CC-4056-82C6-4BD8FC5D31B2}" type="parTrans" cxnId="{30BC7419-F37C-4D03-9F44-190283DF8743}">
      <dgm:prSet/>
      <dgm:spPr/>
      <dgm:t>
        <a:bodyPr/>
        <a:lstStyle/>
        <a:p>
          <a:endParaRPr lang="en-US"/>
        </a:p>
      </dgm:t>
    </dgm:pt>
    <dgm:pt modelId="{37BF3815-33FB-4140-9D52-8A29D86D0007}" type="sibTrans" cxnId="{30BC7419-F37C-4D03-9F44-190283DF8743}">
      <dgm:prSet/>
      <dgm:spPr/>
      <dgm:t>
        <a:bodyPr/>
        <a:lstStyle/>
        <a:p>
          <a:endParaRPr lang="en-US"/>
        </a:p>
      </dgm:t>
    </dgm:pt>
    <dgm:pt modelId="{BBF7147E-7E8A-4F0F-BC93-E4392D0A909D}">
      <dgm:prSet/>
      <dgm:spPr/>
      <dgm:t>
        <a:bodyPr/>
        <a:lstStyle/>
        <a:p>
          <a:r>
            <a:rPr lang="fr-CA" dirty="0"/>
            <a:t>Patient care: The patients, clients, </a:t>
          </a:r>
          <a:r>
            <a:rPr lang="fr-CA" dirty="0" err="1"/>
            <a:t>residents</a:t>
          </a:r>
          <a:r>
            <a:rPr lang="fr-CA" dirty="0"/>
            <a:t> </a:t>
          </a:r>
          <a:r>
            <a:rPr lang="fr-CA" dirty="0" err="1"/>
            <a:t>feel</a:t>
          </a:r>
          <a:r>
            <a:rPr lang="fr-CA" dirty="0"/>
            <a:t> more </a:t>
          </a:r>
          <a:r>
            <a:rPr lang="fr-CA" dirty="0" err="1"/>
            <a:t>comfortable</a:t>
          </a:r>
          <a:r>
            <a:rPr lang="fr-CA" dirty="0"/>
            <a:t> and </a:t>
          </a:r>
          <a:r>
            <a:rPr lang="fr-CA" dirty="0" err="1"/>
            <a:t>understood</a:t>
          </a:r>
          <a:r>
            <a:rPr lang="fr-CA" dirty="0"/>
            <a:t> </a:t>
          </a:r>
          <a:r>
            <a:rPr lang="fr-CA" dirty="0" err="1"/>
            <a:t>when</a:t>
          </a:r>
          <a:r>
            <a:rPr lang="fr-CA" dirty="0"/>
            <a:t> </a:t>
          </a:r>
          <a:r>
            <a:rPr lang="fr-CA" dirty="0" err="1"/>
            <a:t>they</a:t>
          </a:r>
          <a:r>
            <a:rPr lang="fr-CA" dirty="0"/>
            <a:t> can </a:t>
          </a:r>
          <a:r>
            <a:rPr lang="fr-CA" dirty="0" err="1"/>
            <a:t>communicate</a:t>
          </a:r>
          <a:r>
            <a:rPr lang="fr-CA" dirty="0"/>
            <a:t> in </a:t>
          </a:r>
          <a:r>
            <a:rPr lang="fr-CA" dirty="0" err="1"/>
            <a:t>their</a:t>
          </a:r>
          <a:r>
            <a:rPr lang="fr-CA" dirty="0"/>
            <a:t> </a:t>
          </a:r>
          <a:r>
            <a:rPr lang="fr-CA" dirty="0" err="1"/>
            <a:t>preferred</a:t>
          </a:r>
          <a:r>
            <a:rPr lang="fr-CA" dirty="0"/>
            <a:t> </a:t>
          </a:r>
          <a:r>
            <a:rPr lang="fr-CA" dirty="0" err="1"/>
            <a:t>language</a:t>
          </a:r>
          <a:r>
            <a:rPr lang="fr-CA" dirty="0"/>
            <a:t> and </a:t>
          </a:r>
          <a:r>
            <a:rPr lang="fr-CA" dirty="0" err="1"/>
            <a:t>there</a:t>
          </a:r>
          <a:r>
            <a:rPr lang="fr-CA" dirty="0"/>
            <a:t> are more positive </a:t>
          </a:r>
          <a:r>
            <a:rPr lang="fr-CA" dirty="0" err="1"/>
            <a:t>health</a:t>
          </a:r>
          <a:r>
            <a:rPr lang="fr-CA" dirty="0"/>
            <a:t> </a:t>
          </a:r>
          <a:r>
            <a:rPr lang="fr-CA" dirty="0" err="1"/>
            <a:t>outcomes</a:t>
          </a:r>
          <a:r>
            <a:rPr lang="fr-CA" dirty="0"/>
            <a:t>.</a:t>
          </a:r>
          <a:endParaRPr lang="en-US" dirty="0"/>
        </a:p>
      </dgm:t>
    </dgm:pt>
    <dgm:pt modelId="{072D10D2-26D5-4846-B8FE-3295761F23FE}" type="parTrans" cxnId="{9432E7B3-46EA-43F5-B2AE-49FD45E36F14}">
      <dgm:prSet/>
      <dgm:spPr/>
      <dgm:t>
        <a:bodyPr/>
        <a:lstStyle/>
        <a:p>
          <a:endParaRPr lang="en-US"/>
        </a:p>
      </dgm:t>
    </dgm:pt>
    <dgm:pt modelId="{2B9B42A9-145C-4974-8318-779AB263F3EA}" type="sibTrans" cxnId="{9432E7B3-46EA-43F5-B2AE-49FD45E36F14}">
      <dgm:prSet/>
      <dgm:spPr/>
      <dgm:t>
        <a:bodyPr/>
        <a:lstStyle/>
        <a:p>
          <a:endParaRPr lang="en-US"/>
        </a:p>
      </dgm:t>
    </dgm:pt>
    <dgm:pt modelId="{7A623A1F-71A5-4992-8FD2-370A19B7312D}" type="pres">
      <dgm:prSet presAssocID="{76B670C6-C07C-48D9-9813-6F2C9588667A}" presName="root" presStyleCnt="0">
        <dgm:presLayoutVars>
          <dgm:dir/>
          <dgm:resizeHandles val="exact"/>
        </dgm:presLayoutVars>
      </dgm:prSet>
      <dgm:spPr/>
    </dgm:pt>
    <dgm:pt modelId="{50F8BA28-5797-49D0-B1C2-2A4E1CC18892}" type="pres">
      <dgm:prSet presAssocID="{81E35DF8-2D2A-4D0B-BC64-2B8614465289}" presName="compNode" presStyleCnt="0"/>
      <dgm:spPr/>
    </dgm:pt>
    <dgm:pt modelId="{4857E45C-5BE1-4E92-A84C-E2B1934EA202}" type="pres">
      <dgm:prSet presAssocID="{81E35DF8-2D2A-4D0B-BC64-2B861446528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ard Room"/>
        </a:ext>
      </dgm:extLst>
    </dgm:pt>
    <dgm:pt modelId="{C534F0E4-CEA5-4429-9F0E-0FF832814842}" type="pres">
      <dgm:prSet presAssocID="{81E35DF8-2D2A-4D0B-BC64-2B8614465289}" presName="iconSpace" presStyleCnt="0"/>
      <dgm:spPr/>
    </dgm:pt>
    <dgm:pt modelId="{0A09B786-DA04-4DF0-9B92-FE9BF5CE92C5}" type="pres">
      <dgm:prSet presAssocID="{81E35DF8-2D2A-4D0B-BC64-2B8614465289}" presName="parTx" presStyleLbl="revTx" presStyleIdx="0" presStyleCnt="4">
        <dgm:presLayoutVars>
          <dgm:chMax val="0"/>
          <dgm:chPref val="0"/>
        </dgm:presLayoutVars>
      </dgm:prSet>
      <dgm:spPr/>
    </dgm:pt>
    <dgm:pt modelId="{2674CC66-C133-4131-92CF-AE8D144B8B9C}" type="pres">
      <dgm:prSet presAssocID="{81E35DF8-2D2A-4D0B-BC64-2B8614465289}" presName="txSpace" presStyleCnt="0"/>
      <dgm:spPr/>
    </dgm:pt>
    <dgm:pt modelId="{D7F2BFE5-D45D-45E1-AED6-5F06C2A002E9}" type="pres">
      <dgm:prSet presAssocID="{81E35DF8-2D2A-4D0B-BC64-2B8614465289}" presName="desTx" presStyleLbl="revTx" presStyleIdx="1" presStyleCnt="4">
        <dgm:presLayoutVars/>
      </dgm:prSet>
      <dgm:spPr/>
    </dgm:pt>
    <dgm:pt modelId="{8A3075B8-263D-4C2F-835B-1A6808626A78}" type="pres">
      <dgm:prSet presAssocID="{F52599B8-149E-454B-9919-3515FE1DEA6D}" presName="sibTrans" presStyleCnt="0"/>
      <dgm:spPr/>
    </dgm:pt>
    <dgm:pt modelId="{2A67911B-6843-43E2-8BF0-E98DAA7D4BA8}" type="pres">
      <dgm:prSet presAssocID="{35DC253A-DC06-4EC7-94ED-C4C7914DE42D}" presName="compNode" presStyleCnt="0"/>
      <dgm:spPr/>
    </dgm:pt>
    <dgm:pt modelId="{4F68FCF7-9E83-4A39-8E32-6E3088B61950}" type="pres">
      <dgm:prSet presAssocID="{35DC253A-DC06-4EC7-94ED-C4C7914DE42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Bubble"/>
        </a:ext>
      </dgm:extLst>
    </dgm:pt>
    <dgm:pt modelId="{3ABEBC03-D6F8-48DC-A8E9-CBA0C13745D9}" type="pres">
      <dgm:prSet presAssocID="{35DC253A-DC06-4EC7-94ED-C4C7914DE42D}" presName="iconSpace" presStyleCnt="0"/>
      <dgm:spPr/>
    </dgm:pt>
    <dgm:pt modelId="{795966E6-4677-4C11-A68C-8CB0CE49DED8}" type="pres">
      <dgm:prSet presAssocID="{35DC253A-DC06-4EC7-94ED-C4C7914DE42D}" presName="parTx" presStyleLbl="revTx" presStyleIdx="2" presStyleCnt="4">
        <dgm:presLayoutVars>
          <dgm:chMax val="0"/>
          <dgm:chPref val="0"/>
        </dgm:presLayoutVars>
      </dgm:prSet>
      <dgm:spPr/>
    </dgm:pt>
    <dgm:pt modelId="{B1052B24-36F2-42E9-B7BD-B8364FB65F71}" type="pres">
      <dgm:prSet presAssocID="{35DC253A-DC06-4EC7-94ED-C4C7914DE42D}" presName="txSpace" presStyleCnt="0"/>
      <dgm:spPr/>
    </dgm:pt>
    <dgm:pt modelId="{32E3B8F1-2F68-40B1-B118-CB32D90C65AC}" type="pres">
      <dgm:prSet presAssocID="{35DC253A-DC06-4EC7-94ED-C4C7914DE42D}" presName="desTx" presStyleLbl="revTx" presStyleIdx="3" presStyleCnt="4">
        <dgm:presLayoutVars/>
      </dgm:prSet>
      <dgm:spPr/>
    </dgm:pt>
  </dgm:ptLst>
  <dgm:cxnLst>
    <dgm:cxn modelId="{12D13706-8D76-4561-8A9A-D24DBB064FB2}" srcId="{76B670C6-C07C-48D9-9813-6F2C9588667A}" destId="{81E35DF8-2D2A-4D0B-BC64-2B8614465289}" srcOrd="0" destOrd="0" parTransId="{E9B32289-C9B0-4ECA-BEC0-D544DC33E146}" sibTransId="{F52599B8-149E-454B-9919-3515FE1DEA6D}"/>
    <dgm:cxn modelId="{18F38E09-1226-4304-96BD-6463425AA177}" srcId="{81E35DF8-2D2A-4D0B-BC64-2B8614465289}" destId="{2208C008-2FB0-46F9-9581-000C12906273}" srcOrd="0" destOrd="0" parTransId="{73D011E7-7CDA-453C-823D-AF1AA6FE439D}" sibTransId="{F2E634E8-8833-4553-92F7-435EC2BD76D8}"/>
    <dgm:cxn modelId="{A3DB5115-5683-4365-84E0-83043EEB64A6}" type="presOf" srcId="{81E35DF8-2D2A-4D0B-BC64-2B8614465289}" destId="{0A09B786-DA04-4DF0-9B92-FE9BF5CE92C5}" srcOrd="0" destOrd="0" presId="urn:microsoft.com/office/officeart/2018/2/layout/IconLabelDescriptionList"/>
    <dgm:cxn modelId="{30BC7419-F37C-4D03-9F44-190283DF8743}" srcId="{76B670C6-C07C-48D9-9813-6F2C9588667A}" destId="{35DC253A-DC06-4EC7-94ED-C4C7914DE42D}" srcOrd="1" destOrd="0" parTransId="{4670E5B3-63CC-4056-82C6-4BD8FC5D31B2}" sibTransId="{37BF3815-33FB-4140-9D52-8A29D86D0007}"/>
    <dgm:cxn modelId="{A5691B23-C091-40FA-B6AF-DA910CF8F389}" type="presOf" srcId="{2208C008-2FB0-46F9-9581-000C12906273}" destId="{D7F2BFE5-D45D-45E1-AED6-5F06C2A002E9}" srcOrd="0" destOrd="0" presId="urn:microsoft.com/office/officeart/2018/2/layout/IconLabelDescriptionList"/>
    <dgm:cxn modelId="{C8616C2B-2227-40D8-9D22-C406969CCDAB}" type="presOf" srcId="{76B670C6-C07C-48D9-9813-6F2C9588667A}" destId="{7A623A1F-71A5-4992-8FD2-370A19B7312D}" srcOrd="0" destOrd="0" presId="urn:microsoft.com/office/officeart/2018/2/layout/IconLabelDescriptionList"/>
    <dgm:cxn modelId="{30B00E73-0913-4A44-BC5C-50F6EBB97EBD}" type="presOf" srcId="{35DC253A-DC06-4EC7-94ED-C4C7914DE42D}" destId="{795966E6-4677-4C11-A68C-8CB0CE49DED8}" srcOrd="0" destOrd="0" presId="urn:microsoft.com/office/officeart/2018/2/layout/IconLabelDescriptionList"/>
    <dgm:cxn modelId="{9432E7B3-46EA-43F5-B2AE-49FD45E36F14}" srcId="{35DC253A-DC06-4EC7-94ED-C4C7914DE42D}" destId="{BBF7147E-7E8A-4F0F-BC93-E4392D0A909D}" srcOrd="0" destOrd="0" parTransId="{072D10D2-26D5-4846-B8FE-3295761F23FE}" sibTransId="{2B9B42A9-145C-4974-8318-779AB263F3EA}"/>
    <dgm:cxn modelId="{582885F8-85D5-48D6-8130-D9CA3C564B96}" type="presOf" srcId="{BBF7147E-7E8A-4F0F-BC93-E4392D0A909D}" destId="{32E3B8F1-2F68-40B1-B118-CB32D90C65AC}" srcOrd="0" destOrd="0" presId="urn:microsoft.com/office/officeart/2018/2/layout/IconLabelDescriptionList"/>
    <dgm:cxn modelId="{4AE09F84-CDD0-4932-BF29-7AC6B79EA1A8}" type="presParOf" srcId="{7A623A1F-71A5-4992-8FD2-370A19B7312D}" destId="{50F8BA28-5797-49D0-B1C2-2A4E1CC18892}" srcOrd="0" destOrd="0" presId="urn:microsoft.com/office/officeart/2018/2/layout/IconLabelDescriptionList"/>
    <dgm:cxn modelId="{20745DC8-B0F4-4D46-AFF0-80EEF4CC0BA7}" type="presParOf" srcId="{50F8BA28-5797-49D0-B1C2-2A4E1CC18892}" destId="{4857E45C-5BE1-4E92-A84C-E2B1934EA202}" srcOrd="0" destOrd="0" presId="urn:microsoft.com/office/officeart/2018/2/layout/IconLabelDescriptionList"/>
    <dgm:cxn modelId="{D5355D36-A9CF-4CF7-B19D-AE963CBDF69E}" type="presParOf" srcId="{50F8BA28-5797-49D0-B1C2-2A4E1CC18892}" destId="{C534F0E4-CEA5-4429-9F0E-0FF832814842}" srcOrd="1" destOrd="0" presId="urn:microsoft.com/office/officeart/2018/2/layout/IconLabelDescriptionList"/>
    <dgm:cxn modelId="{CDEA6146-DB0A-4081-9336-46CC98495670}" type="presParOf" srcId="{50F8BA28-5797-49D0-B1C2-2A4E1CC18892}" destId="{0A09B786-DA04-4DF0-9B92-FE9BF5CE92C5}" srcOrd="2" destOrd="0" presId="urn:microsoft.com/office/officeart/2018/2/layout/IconLabelDescriptionList"/>
    <dgm:cxn modelId="{075B1591-D12F-403C-8C2F-86F518645160}" type="presParOf" srcId="{50F8BA28-5797-49D0-B1C2-2A4E1CC18892}" destId="{2674CC66-C133-4131-92CF-AE8D144B8B9C}" srcOrd="3" destOrd="0" presId="urn:microsoft.com/office/officeart/2018/2/layout/IconLabelDescriptionList"/>
    <dgm:cxn modelId="{BD3B8A18-2F5B-4096-A0DD-EEAD7D460B7E}" type="presParOf" srcId="{50F8BA28-5797-49D0-B1C2-2A4E1CC18892}" destId="{D7F2BFE5-D45D-45E1-AED6-5F06C2A002E9}" srcOrd="4" destOrd="0" presId="urn:microsoft.com/office/officeart/2018/2/layout/IconLabelDescriptionList"/>
    <dgm:cxn modelId="{7BB661CC-AFB9-4FD1-8E19-DE8556A01E89}" type="presParOf" srcId="{7A623A1F-71A5-4992-8FD2-370A19B7312D}" destId="{8A3075B8-263D-4C2F-835B-1A6808626A78}" srcOrd="1" destOrd="0" presId="urn:microsoft.com/office/officeart/2018/2/layout/IconLabelDescriptionList"/>
    <dgm:cxn modelId="{C2CC466C-11E6-4424-B6CD-DD8760736215}" type="presParOf" srcId="{7A623A1F-71A5-4992-8FD2-370A19B7312D}" destId="{2A67911B-6843-43E2-8BF0-E98DAA7D4BA8}" srcOrd="2" destOrd="0" presId="urn:microsoft.com/office/officeart/2018/2/layout/IconLabelDescriptionList"/>
    <dgm:cxn modelId="{97F73383-862A-494A-9900-26476418FB33}" type="presParOf" srcId="{2A67911B-6843-43E2-8BF0-E98DAA7D4BA8}" destId="{4F68FCF7-9E83-4A39-8E32-6E3088B61950}" srcOrd="0" destOrd="0" presId="urn:microsoft.com/office/officeart/2018/2/layout/IconLabelDescriptionList"/>
    <dgm:cxn modelId="{6E76C457-71CC-4FFB-B19A-FB432EE41F26}" type="presParOf" srcId="{2A67911B-6843-43E2-8BF0-E98DAA7D4BA8}" destId="{3ABEBC03-D6F8-48DC-A8E9-CBA0C13745D9}" srcOrd="1" destOrd="0" presId="urn:microsoft.com/office/officeart/2018/2/layout/IconLabelDescriptionList"/>
    <dgm:cxn modelId="{7DB1428A-E9C9-4D8C-90BD-9857C2E0E0EF}" type="presParOf" srcId="{2A67911B-6843-43E2-8BF0-E98DAA7D4BA8}" destId="{795966E6-4677-4C11-A68C-8CB0CE49DED8}" srcOrd="2" destOrd="0" presId="urn:microsoft.com/office/officeart/2018/2/layout/IconLabelDescriptionList"/>
    <dgm:cxn modelId="{A0CC3F4C-4CCB-44DA-B733-9DF397F826D3}" type="presParOf" srcId="{2A67911B-6843-43E2-8BF0-E98DAA7D4BA8}" destId="{B1052B24-36F2-42E9-B7BD-B8364FB65F71}" srcOrd="3" destOrd="0" presId="urn:microsoft.com/office/officeart/2018/2/layout/IconLabelDescriptionList"/>
    <dgm:cxn modelId="{32CB0487-C307-41FE-AF6A-AFEBC27729DA}" type="presParOf" srcId="{2A67911B-6843-43E2-8BF0-E98DAA7D4BA8}" destId="{32E3B8F1-2F68-40B1-B118-CB32D90C65AC}"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E8CBAB-D952-41A0-82FE-D727F646B745}" type="doc">
      <dgm:prSet loTypeId="urn:microsoft.com/office/officeart/2005/8/layout/matrix2" loCatId="matrix" qsTypeId="urn:microsoft.com/office/officeart/2005/8/quickstyle/simple1" qsCatId="simple" csTypeId="urn:microsoft.com/office/officeart/2005/8/colors/colorful1" csCatId="colorful" phldr="1"/>
      <dgm:spPr/>
      <dgm:t>
        <a:bodyPr/>
        <a:lstStyle/>
        <a:p>
          <a:endParaRPr lang="en-US"/>
        </a:p>
      </dgm:t>
    </dgm:pt>
    <dgm:pt modelId="{1789FCE0-98B4-4D0C-BB77-313DDB8DCFC5}">
      <dgm:prSet/>
      <dgm:spPr/>
      <dgm:t>
        <a:bodyPr/>
        <a:lstStyle/>
        <a:p>
          <a:r>
            <a:rPr lang="en-US"/>
            <a:t>A separate linguistic profile exists for each position outlining whether speaking, listening, reading and/or writing are required and at which level of proficiency.</a:t>
          </a:r>
        </a:p>
      </dgm:t>
    </dgm:pt>
    <dgm:pt modelId="{024F6631-76D8-42C8-915A-895A4346CA9D}" type="parTrans" cxnId="{30C58523-C58D-4DDE-9E82-648A0ECD376A}">
      <dgm:prSet/>
      <dgm:spPr/>
      <dgm:t>
        <a:bodyPr/>
        <a:lstStyle/>
        <a:p>
          <a:endParaRPr lang="en-US"/>
        </a:p>
      </dgm:t>
    </dgm:pt>
    <dgm:pt modelId="{015E97BA-1262-4AE8-8C93-AEEDE7DF2798}" type="sibTrans" cxnId="{30C58523-C58D-4DDE-9E82-648A0ECD376A}">
      <dgm:prSet/>
      <dgm:spPr/>
      <dgm:t>
        <a:bodyPr/>
        <a:lstStyle/>
        <a:p>
          <a:endParaRPr lang="en-US"/>
        </a:p>
      </dgm:t>
    </dgm:pt>
    <dgm:pt modelId="{F4B90480-1490-4904-A21B-F7F409482E6A}">
      <dgm:prSet/>
      <dgm:spPr/>
      <dgm:t>
        <a:bodyPr/>
        <a:lstStyle/>
        <a:p>
          <a:r>
            <a:rPr lang="en-US" dirty="0"/>
            <a:t>If only oral testing is required, it can be done over the phone and takes approximately </a:t>
          </a:r>
          <a:r>
            <a:rPr lang="fr-CA" dirty="0"/>
            <a:t>10 - 15 minutes</a:t>
          </a:r>
          <a:endParaRPr lang="en-US" dirty="0"/>
        </a:p>
      </dgm:t>
    </dgm:pt>
    <dgm:pt modelId="{63C44742-7501-4E46-BEE6-85169A390F99}" type="parTrans" cxnId="{40E28BCC-C747-4BAA-93E4-A5FD83D50776}">
      <dgm:prSet/>
      <dgm:spPr/>
      <dgm:t>
        <a:bodyPr/>
        <a:lstStyle/>
        <a:p>
          <a:endParaRPr lang="en-US"/>
        </a:p>
      </dgm:t>
    </dgm:pt>
    <dgm:pt modelId="{C0DFA6DB-9F82-4418-8587-944D55F057AB}" type="sibTrans" cxnId="{40E28BCC-C747-4BAA-93E4-A5FD83D50776}">
      <dgm:prSet/>
      <dgm:spPr/>
      <dgm:t>
        <a:bodyPr/>
        <a:lstStyle/>
        <a:p>
          <a:endParaRPr lang="en-US"/>
        </a:p>
      </dgm:t>
    </dgm:pt>
    <dgm:pt modelId="{34C46C61-5536-46E6-B4A4-24D7F9935826}">
      <dgm:prSet/>
      <dgm:spPr/>
      <dgm:t>
        <a:bodyPr/>
        <a:lstStyle/>
        <a:p>
          <a:r>
            <a:rPr lang="fr-CA"/>
            <a:t>Reading Comprehension test have a time allotment of – 30 minutes</a:t>
          </a:r>
          <a:endParaRPr lang="en-US"/>
        </a:p>
      </dgm:t>
    </dgm:pt>
    <dgm:pt modelId="{9D61DD29-012C-4F87-AB64-77EA434059EB}" type="parTrans" cxnId="{7BB54F05-B752-4F2F-B507-47D503BCFEE0}">
      <dgm:prSet/>
      <dgm:spPr/>
      <dgm:t>
        <a:bodyPr/>
        <a:lstStyle/>
        <a:p>
          <a:endParaRPr lang="en-US"/>
        </a:p>
      </dgm:t>
    </dgm:pt>
    <dgm:pt modelId="{A029CDE2-F558-4661-889E-AB4D898E1725}" type="sibTrans" cxnId="{7BB54F05-B752-4F2F-B507-47D503BCFEE0}">
      <dgm:prSet/>
      <dgm:spPr/>
      <dgm:t>
        <a:bodyPr/>
        <a:lstStyle/>
        <a:p>
          <a:endParaRPr lang="en-US"/>
        </a:p>
      </dgm:t>
    </dgm:pt>
    <dgm:pt modelId="{1437DC28-D640-4B17-93B6-71305FA7BF57}">
      <dgm:prSet/>
      <dgm:spPr/>
      <dgm:t>
        <a:bodyPr/>
        <a:lstStyle/>
        <a:p>
          <a:r>
            <a:rPr lang="fr-CA"/>
            <a:t>Writing Test have a time allotment of – 60 minutes</a:t>
          </a:r>
          <a:endParaRPr lang="en-US"/>
        </a:p>
      </dgm:t>
    </dgm:pt>
    <dgm:pt modelId="{14EF49F1-9A47-4510-B581-430DF328A529}" type="parTrans" cxnId="{51CC8232-6A4D-454E-A453-ADC1F5681068}">
      <dgm:prSet/>
      <dgm:spPr/>
      <dgm:t>
        <a:bodyPr/>
        <a:lstStyle/>
        <a:p>
          <a:endParaRPr lang="en-US"/>
        </a:p>
      </dgm:t>
    </dgm:pt>
    <dgm:pt modelId="{640F2822-93B5-4FFB-9D14-C9EC214EC88D}" type="sibTrans" cxnId="{51CC8232-6A4D-454E-A453-ADC1F5681068}">
      <dgm:prSet/>
      <dgm:spPr/>
      <dgm:t>
        <a:bodyPr/>
        <a:lstStyle/>
        <a:p>
          <a:endParaRPr lang="en-US"/>
        </a:p>
      </dgm:t>
    </dgm:pt>
    <dgm:pt modelId="{409D87E8-F13F-48B8-AF87-A0A341E78C3F}" type="pres">
      <dgm:prSet presAssocID="{97E8CBAB-D952-41A0-82FE-D727F646B745}" presName="matrix" presStyleCnt="0">
        <dgm:presLayoutVars>
          <dgm:chMax val="1"/>
          <dgm:dir/>
          <dgm:resizeHandles val="exact"/>
        </dgm:presLayoutVars>
      </dgm:prSet>
      <dgm:spPr/>
    </dgm:pt>
    <dgm:pt modelId="{9605C9FC-5E34-4AC6-A513-BC0102AB71DB}" type="pres">
      <dgm:prSet presAssocID="{97E8CBAB-D952-41A0-82FE-D727F646B745}" presName="axisShape" presStyleLbl="bgShp" presStyleIdx="0" presStyleCnt="1"/>
      <dgm:spPr/>
    </dgm:pt>
    <dgm:pt modelId="{BD8FCD2A-BC1B-4F77-B7C0-8503DBD5D4BC}" type="pres">
      <dgm:prSet presAssocID="{97E8CBAB-D952-41A0-82FE-D727F646B745}" presName="rect1" presStyleLbl="node1" presStyleIdx="0" presStyleCnt="4">
        <dgm:presLayoutVars>
          <dgm:chMax val="0"/>
          <dgm:chPref val="0"/>
          <dgm:bulletEnabled val="1"/>
        </dgm:presLayoutVars>
      </dgm:prSet>
      <dgm:spPr/>
    </dgm:pt>
    <dgm:pt modelId="{0943F056-34BD-465C-87CA-03E0CE3893FB}" type="pres">
      <dgm:prSet presAssocID="{97E8CBAB-D952-41A0-82FE-D727F646B745}" presName="rect2" presStyleLbl="node1" presStyleIdx="1" presStyleCnt="4">
        <dgm:presLayoutVars>
          <dgm:chMax val="0"/>
          <dgm:chPref val="0"/>
          <dgm:bulletEnabled val="1"/>
        </dgm:presLayoutVars>
      </dgm:prSet>
      <dgm:spPr/>
    </dgm:pt>
    <dgm:pt modelId="{A7D29B9D-B1F4-4E22-8D95-AD81824C2639}" type="pres">
      <dgm:prSet presAssocID="{97E8CBAB-D952-41A0-82FE-D727F646B745}" presName="rect3" presStyleLbl="node1" presStyleIdx="2" presStyleCnt="4">
        <dgm:presLayoutVars>
          <dgm:chMax val="0"/>
          <dgm:chPref val="0"/>
          <dgm:bulletEnabled val="1"/>
        </dgm:presLayoutVars>
      </dgm:prSet>
      <dgm:spPr/>
    </dgm:pt>
    <dgm:pt modelId="{4AE34E25-0F07-4445-A2C6-36B3F5C4A218}" type="pres">
      <dgm:prSet presAssocID="{97E8CBAB-D952-41A0-82FE-D727F646B745}" presName="rect4" presStyleLbl="node1" presStyleIdx="3" presStyleCnt="4">
        <dgm:presLayoutVars>
          <dgm:chMax val="0"/>
          <dgm:chPref val="0"/>
          <dgm:bulletEnabled val="1"/>
        </dgm:presLayoutVars>
      </dgm:prSet>
      <dgm:spPr/>
    </dgm:pt>
  </dgm:ptLst>
  <dgm:cxnLst>
    <dgm:cxn modelId="{7BB54F05-B752-4F2F-B507-47D503BCFEE0}" srcId="{97E8CBAB-D952-41A0-82FE-D727F646B745}" destId="{34C46C61-5536-46E6-B4A4-24D7F9935826}" srcOrd="2" destOrd="0" parTransId="{9D61DD29-012C-4F87-AB64-77EA434059EB}" sibTransId="{A029CDE2-F558-4661-889E-AB4D898E1725}"/>
    <dgm:cxn modelId="{9971A01C-5397-4F23-9FDB-BC0781398143}" type="presOf" srcId="{1437DC28-D640-4B17-93B6-71305FA7BF57}" destId="{4AE34E25-0F07-4445-A2C6-36B3F5C4A218}" srcOrd="0" destOrd="0" presId="urn:microsoft.com/office/officeart/2005/8/layout/matrix2"/>
    <dgm:cxn modelId="{30C58523-C58D-4DDE-9E82-648A0ECD376A}" srcId="{97E8CBAB-D952-41A0-82FE-D727F646B745}" destId="{1789FCE0-98B4-4D0C-BB77-313DDB8DCFC5}" srcOrd="0" destOrd="0" parTransId="{024F6631-76D8-42C8-915A-895A4346CA9D}" sibTransId="{015E97BA-1262-4AE8-8C93-AEEDE7DF2798}"/>
    <dgm:cxn modelId="{B34C6929-3E11-409B-B999-1447CEE6670B}" type="presOf" srcId="{34C46C61-5536-46E6-B4A4-24D7F9935826}" destId="{A7D29B9D-B1F4-4E22-8D95-AD81824C2639}" srcOrd="0" destOrd="0" presId="urn:microsoft.com/office/officeart/2005/8/layout/matrix2"/>
    <dgm:cxn modelId="{DF281432-3095-4858-940B-5B76D029D2A2}" type="presOf" srcId="{97E8CBAB-D952-41A0-82FE-D727F646B745}" destId="{409D87E8-F13F-48B8-AF87-A0A341E78C3F}" srcOrd="0" destOrd="0" presId="urn:microsoft.com/office/officeart/2005/8/layout/matrix2"/>
    <dgm:cxn modelId="{51CC8232-6A4D-454E-A453-ADC1F5681068}" srcId="{97E8CBAB-D952-41A0-82FE-D727F646B745}" destId="{1437DC28-D640-4B17-93B6-71305FA7BF57}" srcOrd="3" destOrd="0" parTransId="{14EF49F1-9A47-4510-B581-430DF328A529}" sibTransId="{640F2822-93B5-4FFB-9D14-C9EC214EC88D}"/>
    <dgm:cxn modelId="{387986CA-DB25-4581-AD72-52F525FE5ED0}" type="presOf" srcId="{1789FCE0-98B4-4D0C-BB77-313DDB8DCFC5}" destId="{BD8FCD2A-BC1B-4F77-B7C0-8503DBD5D4BC}" srcOrd="0" destOrd="0" presId="urn:microsoft.com/office/officeart/2005/8/layout/matrix2"/>
    <dgm:cxn modelId="{40E28BCC-C747-4BAA-93E4-A5FD83D50776}" srcId="{97E8CBAB-D952-41A0-82FE-D727F646B745}" destId="{F4B90480-1490-4904-A21B-F7F409482E6A}" srcOrd="1" destOrd="0" parTransId="{63C44742-7501-4E46-BEE6-85169A390F99}" sibTransId="{C0DFA6DB-9F82-4418-8587-944D55F057AB}"/>
    <dgm:cxn modelId="{54F369F3-4155-4F29-8712-8087896A60F9}" type="presOf" srcId="{F4B90480-1490-4904-A21B-F7F409482E6A}" destId="{0943F056-34BD-465C-87CA-03E0CE3893FB}" srcOrd="0" destOrd="0" presId="urn:microsoft.com/office/officeart/2005/8/layout/matrix2"/>
    <dgm:cxn modelId="{66EFDD87-BD0F-4637-9A78-30CB701168F6}" type="presParOf" srcId="{409D87E8-F13F-48B8-AF87-A0A341E78C3F}" destId="{9605C9FC-5E34-4AC6-A513-BC0102AB71DB}" srcOrd="0" destOrd="0" presId="urn:microsoft.com/office/officeart/2005/8/layout/matrix2"/>
    <dgm:cxn modelId="{4CA550A1-637F-44B0-B71E-AAC753535E02}" type="presParOf" srcId="{409D87E8-F13F-48B8-AF87-A0A341E78C3F}" destId="{BD8FCD2A-BC1B-4F77-B7C0-8503DBD5D4BC}" srcOrd="1" destOrd="0" presId="urn:microsoft.com/office/officeart/2005/8/layout/matrix2"/>
    <dgm:cxn modelId="{2E5D3C0C-B965-43BB-B6B3-86ED654C218B}" type="presParOf" srcId="{409D87E8-F13F-48B8-AF87-A0A341E78C3F}" destId="{0943F056-34BD-465C-87CA-03E0CE3893FB}" srcOrd="2" destOrd="0" presId="urn:microsoft.com/office/officeart/2005/8/layout/matrix2"/>
    <dgm:cxn modelId="{1CFA01F8-E404-421C-A006-4A58F00C8F84}" type="presParOf" srcId="{409D87E8-F13F-48B8-AF87-A0A341E78C3F}" destId="{A7D29B9D-B1F4-4E22-8D95-AD81824C2639}" srcOrd="3" destOrd="0" presId="urn:microsoft.com/office/officeart/2005/8/layout/matrix2"/>
    <dgm:cxn modelId="{EB6B7F66-5A07-493D-AD7E-79B93AE29383}" type="presParOf" srcId="{409D87E8-F13F-48B8-AF87-A0A341E78C3F}" destId="{4AE34E25-0F07-4445-A2C6-36B3F5C4A218}"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F9F32C-9CF2-4B55-9B99-831527248ABB}" type="doc">
      <dgm:prSet loTypeId="urn:microsoft.com/office/officeart/2009/3/layout/HorizontalOrganizationChart" loCatId="hierarchy" qsTypeId="urn:microsoft.com/office/officeart/2005/8/quickstyle/simple1" qsCatId="simple" csTypeId="urn:microsoft.com/office/officeart/2005/8/colors/colorful1" csCatId="colorful"/>
      <dgm:spPr/>
      <dgm:t>
        <a:bodyPr/>
        <a:lstStyle/>
        <a:p>
          <a:endParaRPr lang="en-US"/>
        </a:p>
      </dgm:t>
    </dgm:pt>
    <dgm:pt modelId="{DAAFF84D-BC59-4DEF-8AB8-DB31D61394DE}">
      <dgm:prSet/>
      <dgm:spPr/>
      <dgm:t>
        <a:bodyPr/>
        <a:lstStyle/>
        <a:p>
          <a:r>
            <a:rPr lang="fr-CA"/>
            <a:t>Removing time limit for condition of employment</a:t>
          </a:r>
          <a:endParaRPr lang="en-US"/>
        </a:p>
      </dgm:t>
    </dgm:pt>
    <dgm:pt modelId="{5E976537-4362-4CAD-8BF3-E24200E33FB3}" type="parTrans" cxnId="{EC903660-8EAF-4242-8A21-04749DD40DF4}">
      <dgm:prSet/>
      <dgm:spPr/>
      <dgm:t>
        <a:bodyPr/>
        <a:lstStyle/>
        <a:p>
          <a:endParaRPr lang="en-US"/>
        </a:p>
      </dgm:t>
    </dgm:pt>
    <dgm:pt modelId="{7CB6A704-FE20-4378-B672-77F2CB878305}" type="sibTrans" cxnId="{EC903660-8EAF-4242-8A21-04749DD40DF4}">
      <dgm:prSet/>
      <dgm:spPr/>
      <dgm:t>
        <a:bodyPr/>
        <a:lstStyle/>
        <a:p>
          <a:endParaRPr lang="en-US"/>
        </a:p>
      </dgm:t>
    </dgm:pt>
    <dgm:pt modelId="{74D9BD33-D7DE-43BA-B70A-29641DFF2290}">
      <dgm:prSet/>
      <dgm:spPr/>
      <dgm:t>
        <a:bodyPr/>
        <a:lstStyle/>
        <a:p>
          <a:r>
            <a:rPr lang="fr-CA"/>
            <a:t>Improvement Plan/Follow-up Testing</a:t>
          </a:r>
          <a:endParaRPr lang="en-US"/>
        </a:p>
      </dgm:t>
    </dgm:pt>
    <dgm:pt modelId="{AEB841DF-193A-42A3-B5CE-6B6E9F1E0FED}" type="parTrans" cxnId="{82892B1E-9A7B-46C7-83CA-66A5DD529DDE}">
      <dgm:prSet/>
      <dgm:spPr/>
      <dgm:t>
        <a:bodyPr/>
        <a:lstStyle/>
        <a:p>
          <a:endParaRPr lang="en-US"/>
        </a:p>
      </dgm:t>
    </dgm:pt>
    <dgm:pt modelId="{8B641D68-F9F4-477D-B799-9C41BDDA5B67}" type="sibTrans" cxnId="{82892B1E-9A7B-46C7-83CA-66A5DD529DDE}">
      <dgm:prSet/>
      <dgm:spPr/>
      <dgm:t>
        <a:bodyPr/>
        <a:lstStyle/>
        <a:p>
          <a:endParaRPr lang="en-US"/>
        </a:p>
      </dgm:t>
    </dgm:pt>
    <dgm:pt modelId="{687DBEA8-F1BA-4A38-825C-A47742557F9F}">
      <dgm:prSet/>
      <dgm:spPr/>
      <dgm:t>
        <a:bodyPr/>
        <a:lstStyle/>
        <a:p>
          <a:r>
            <a:rPr lang="fr-CA"/>
            <a:t>Language Training recommendations</a:t>
          </a:r>
          <a:endParaRPr lang="en-US"/>
        </a:p>
      </dgm:t>
    </dgm:pt>
    <dgm:pt modelId="{6BCC3BA7-0486-4FBA-A5D8-B47096B3C8CD}" type="parTrans" cxnId="{3BCF0CC4-3109-462F-B01E-88AC57D35B7B}">
      <dgm:prSet/>
      <dgm:spPr/>
      <dgm:t>
        <a:bodyPr/>
        <a:lstStyle/>
        <a:p>
          <a:endParaRPr lang="en-US"/>
        </a:p>
      </dgm:t>
    </dgm:pt>
    <dgm:pt modelId="{E6A1CE2B-D999-4C50-A3B0-49008676AE54}" type="sibTrans" cxnId="{3BCF0CC4-3109-462F-B01E-88AC57D35B7B}">
      <dgm:prSet/>
      <dgm:spPr/>
      <dgm:t>
        <a:bodyPr/>
        <a:lstStyle/>
        <a:p>
          <a:endParaRPr lang="en-US"/>
        </a:p>
      </dgm:t>
    </dgm:pt>
    <dgm:pt modelId="{2498BD02-A4FB-4935-B564-D1BAE5F8F4BB}">
      <dgm:prSet/>
      <dgm:spPr/>
      <dgm:t>
        <a:bodyPr/>
        <a:lstStyle/>
        <a:p>
          <a:r>
            <a:rPr lang="fr-CA"/>
            <a:t>Performance conversation component</a:t>
          </a:r>
          <a:endParaRPr lang="en-US"/>
        </a:p>
      </dgm:t>
    </dgm:pt>
    <dgm:pt modelId="{E7CAA3C5-D3D9-4E72-811D-68A22F8974DC}" type="parTrans" cxnId="{F66652C8-FDA2-4C9F-8565-7AA9DDAE52F8}">
      <dgm:prSet/>
      <dgm:spPr/>
      <dgm:t>
        <a:bodyPr/>
        <a:lstStyle/>
        <a:p>
          <a:endParaRPr lang="en-US"/>
        </a:p>
      </dgm:t>
    </dgm:pt>
    <dgm:pt modelId="{0929A351-C7EB-47CE-8F0B-4E1B52F90E21}" type="sibTrans" cxnId="{F66652C8-FDA2-4C9F-8565-7AA9DDAE52F8}">
      <dgm:prSet/>
      <dgm:spPr/>
      <dgm:t>
        <a:bodyPr/>
        <a:lstStyle/>
        <a:p>
          <a:endParaRPr lang="en-US"/>
        </a:p>
      </dgm:t>
    </dgm:pt>
    <dgm:pt modelId="{327EDD52-4D16-4D3C-820B-A98377B79F2A}" type="pres">
      <dgm:prSet presAssocID="{62F9F32C-9CF2-4B55-9B99-831527248ABB}" presName="hierChild1" presStyleCnt="0">
        <dgm:presLayoutVars>
          <dgm:orgChart val="1"/>
          <dgm:chPref val="1"/>
          <dgm:dir/>
          <dgm:animOne val="branch"/>
          <dgm:animLvl val="lvl"/>
          <dgm:resizeHandles/>
        </dgm:presLayoutVars>
      </dgm:prSet>
      <dgm:spPr/>
    </dgm:pt>
    <dgm:pt modelId="{4B8C559F-2AA8-419A-A2D7-634F305EA0B4}" type="pres">
      <dgm:prSet presAssocID="{DAAFF84D-BC59-4DEF-8AB8-DB31D61394DE}" presName="hierRoot1" presStyleCnt="0">
        <dgm:presLayoutVars>
          <dgm:hierBranch val="init"/>
        </dgm:presLayoutVars>
      </dgm:prSet>
      <dgm:spPr/>
    </dgm:pt>
    <dgm:pt modelId="{12AF637A-6FD9-4EC6-9D10-4D36172ACB7F}" type="pres">
      <dgm:prSet presAssocID="{DAAFF84D-BC59-4DEF-8AB8-DB31D61394DE}" presName="rootComposite1" presStyleCnt="0"/>
      <dgm:spPr/>
    </dgm:pt>
    <dgm:pt modelId="{3E8ECBA8-E73F-4224-9D2C-56699AC8AF33}" type="pres">
      <dgm:prSet presAssocID="{DAAFF84D-BC59-4DEF-8AB8-DB31D61394DE}" presName="rootText1" presStyleLbl="node0" presStyleIdx="0" presStyleCnt="3">
        <dgm:presLayoutVars>
          <dgm:chPref val="3"/>
        </dgm:presLayoutVars>
      </dgm:prSet>
      <dgm:spPr/>
    </dgm:pt>
    <dgm:pt modelId="{0BD67E6D-C3D0-4FB6-97DE-4FBD616B1E81}" type="pres">
      <dgm:prSet presAssocID="{DAAFF84D-BC59-4DEF-8AB8-DB31D61394DE}" presName="rootConnector1" presStyleLbl="node1" presStyleIdx="0" presStyleCnt="0"/>
      <dgm:spPr/>
    </dgm:pt>
    <dgm:pt modelId="{60B533FF-C90D-4748-B662-D97E975CD835}" type="pres">
      <dgm:prSet presAssocID="{DAAFF84D-BC59-4DEF-8AB8-DB31D61394DE}" presName="hierChild2" presStyleCnt="0"/>
      <dgm:spPr/>
    </dgm:pt>
    <dgm:pt modelId="{1325C85B-29AE-4AF4-9567-9FC3CFE0E46C}" type="pres">
      <dgm:prSet presAssocID="{DAAFF84D-BC59-4DEF-8AB8-DB31D61394DE}" presName="hierChild3" presStyleCnt="0"/>
      <dgm:spPr/>
    </dgm:pt>
    <dgm:pt modelId="{D92965EA-E0BA-4564-903F-468767ABE45E}" type="pres">
      <dgm:prSet presAssocID="{74D9BD33-D7DE-43BA-B70A-29641DFF2290}" presName="hierRoot1" presStyleCnt="0">
        <dgm:presLayoutVars>
          <dgm:hierBranch val="init"/>
        </dgm:presLayoutVars>
      </dgm:prSet>
      <dgm:spPr/>
    </dgm:pt>
    <dgm:pt modelId="{448C6208-CB76-4FE4-BC71-C68B4EEF964D}" type="pres">
      <dgm:prSet presAssocID="{74D9BD33-D7DE-43BA-B70A-29641DFF2290}" presName="rootComposite1" presStyleCnt="0"/>
      <dgm:spPr/>
    </dgm:pt>
    <dgm:pt modelId="{2706AEDF-6E88-4151-8249-55DF6D29E752}" type="pres">
      <dgm:prSet presAssocID="{74D9BD33-D7DE-43BA-B70A-29641DFF2290}" presName="rootText1" presStyleLbl="node0" presStyleIdx="1" presStyleCnt="3">
        <dgm:presLayoutVars>
          <dgm:chPref val="3"/>
        </dgm:presLayoutVars>
      </dgm:prSet>
      <dgm:spPr/>
    </dgm:pt>
    <dgm:pt modelId="{FBA385E6-37AA-4879-8DCB-7D580EC4226B}" type="pres">
      <dgm:prSet presAssocID="{74D9BD33-D7DE-43BA-B70A-29641DFF2290}" presName="rootConnector1" presStyleLbl="node1" presStyleIdx="0" presStyleCnt="0"/>
      <dgm:spPr/>
    </dgm:pt>
    <dgm:pt modelId="{7208CB7E-9002-45E7-B353-257A0BFF3F41}" type="pres">
      <dgm:prSet presAssocID="{74D9BD33-D7DE-43BA-B70A-29641DFF2290}" presName="hierChild2" presStyleCnt="0"/>
      <dgm:spPr/>
    </dgm:pt>
    <dgm:pt modelId="{882F0EB3-A787-4F70-9D0B-31BCFB49A8A4}" type="pres">
      <dgm:prSet presAssocID="{6BCC3BA7-0486-4FBA-A5D8-B47096B3C8CD}" presName="Name64" presStyleLbl="parChTrans1D2" presStyleIdx="0" presStyleCnt="1"/>
      <dgm:spPr/>
    </dgm:pt>
    <dgm:pt modelId="{4CE9BE1C-0036-4237-ACF7-43D1A1D7E44F}" type="pres">
      <dgm:prSet presAssocID="{687DBEA8-F1BA-4A38-825C-A47742557F9F}" presName="hierRoot2" presStyleCnt="0">
        <dgm:presLayoutVars>
          <dgm:hierBranch val="init"/>
        </dgm:presLayoutVars>
      </dgm:prSet>
      <dgm:spPr/>
    </dgm:pt>
    <dgm:pt modelId="{9E8789E7-715D-47ED-91E2-5296D572BDA0}" type="pres">
      <dgm:prSet presAssocID="{687DBEA8-F1BA-4A38-825C-A47742557F9F}" presName="rootComposite" presStyleCnt="0"/>
      <dgm:spPr/>
    </dgm:pt>
    <dgm:pt modelId="{5643F702-31F7-4EB2-92CB-06A5564B229B}" type="pres">
      <dgm:prSet presAssocID="{687DBEA8-F1BA-4A38-825C-A47742557F9F}" presName="rootText" presStyleLbl="node2" presStyleIdx="0" presStyleCnt="1">
        <dgm:presLayoutVars>
          <dgm:chPref val="3"/>
        </dgm:presLayoutVars>
      </dgm:prSet>
      <dgm:spPr/>
    </dgm:pt>
    <dgm:pt modelId="{684EDAD0-FB6B-4F83-98E1-C49C90ED0E0D}" type="pres">
      <dgm:prSet presAssocID="{687DBEA8-F1BA-4A38-825C-A47742557F9F}" presName="rootConnector" presStyleLbl="node2" presStyleIdx="0" presStyleCnt="1"/>
      <dgm:spPr/>
    </dgm:pt>
    <dgm:pt modelId="{50764691-D617-47D3-B5ED-AC34414D4836}" type="pres">
      <dgm:prSet presAssocID="{687DBEA8-F1BA-4A38-825C-A47742557F9F}" presName="hierChild4" presStyleCnt="0"/>
      <dgm:spPr/>
    </dgm:pt>
    <dgm:pt modelId="{4578CA86-EE88-4023-9EC9-339AC6BC4B1B}" type="pres">
      <dgm:prSet presAssocID="{687DBEA8-F1BA-4A38-825C-A47742557F9F}" presName="hierChild5" presStyleCnt="0"/>
      <dgm:spPr/>
    </dgm:pt>
    <dgm:pt modelId="{7F3AC47E-9247-4D40-9D71-2A2ED7A5C6B3}" type="pres">
      <dgm:prSet presAssocID="{74D9BD33-D7DE-43BA-B70A-29641DFF2290}" presName="hierChild3" presStyleCnt="0"/>
      <dgm:spPr/>
    </dgm:pt>
    <dgm:pt modelId="{6631D5D2-F733-46FA-88BE-BC34AF9FBEDA}" type="pres">
      <dgm:prSet presAssocID="{2498BD02-A4FB-4935-B564-D1BAE5F8F4BB}" presName="hierRoot1" presStyleCnt="0">
        <dgm:presLayoutVars>
          <dgm:hierBranch val="init"/>
        </dgm:presLayoutVars>
      </dgm:prSet>
      <dgm:spPr/>
    </dgm:pt>
    <dgm:pt modelId="{C8974183-0B3A-4F54-AADC-64BE373B1E65}" type="pres">
      <dgm:prSet presAssocID="{2498BD02-A4FB-4935-B564-D1BAE5F8F4BB}" presName="rootComposite1" presStyleCnt="0"/>
      <dgm:spPr/>
    </dgm:pt>
    <dgm:pt modelId="{249B2DE9-B526-4579-A83B-DE2A2BF764B7}" type="pres">
      <dgm:prSet presAssocID="{2498BD02-A4FB-4935-B564-D1BAE5F8F4BB}" presName="rootText1" presStyleLbl="node0" presStyleIdx="2" presStyleCnt="3">
        <dgm:presLayoutVars>
          <dgm:chPref val="3"/>
        </dgm:presLayoutVars>
      </dgm:prSet>
      <dgm:spPr/>
    </dgm:pt>
    <dgm:pt modelId="{E0089BC7-6BD3-49B2-9535-817830D0ADFF}" type="pres">
      <dgm:prSet presAssocID="{2498BD02-A4FB-4935-B564-D1BAE5F8F4BB}" presName="rootConnector1" presStyleLbl="node1" presStyleIdx="0" presStyleCnt="0"/>
      <dgm:spPr/>
    </dgm:pt>
    <dgm:pt modelId="{76F479E5-B8AE-420B-81B4-29AC70C6A4F1}" type="pres">
      <dgm:prSet presAssocID="{2498BD02-A4FB-4935-B564-D1BAE5F8F4BB}" presName="hierChild2" presStyleCnt="0"/>
      <dgm:spPr/>
    </dgm:pt>
    <dgm:pt modelId="{7EBB1276-4A08-4862-85FA-F77882E09E87}" type="pres">
      <dgm:prSet presAssocID="{2498BD02-A4FB-4935-B564-D1BAE5F8F4BB}" presName="hierChild3" presStyleCnt="0"/>
      <dgm:spPr/>
    </dgm:pt>
  </dgm:ptLst>
  <dgm:cxnLst>
    <dgm:cxn modelId="{20DA3B0D-1166-4962-8CB1-A596EEF978D5}" type="presOf" srcId="{DAAFF84D-BC59-4DEF-8AB8-DB31D61394DE}" destId="{3E8ECBA8-E73F-4224-9D2C-56699AC8AF33}" srcOrd="0" destOrd="0" presId="urn:microsoft.com/office/officeart/2009/3/layout/HorizontalOrganizationChart"/>
    <dgm:cxn modelId="{C9D82E1D-4470-4A11-BAE3-C65E1A214141}" type="presOf" srcId="{687DBEA8-F1BA-4A38-825C-A47742557F9F}" destId="{684EDAD0-FB6B-4F83-98E1-C49C90ED0E0D}" srcOrd="1" destOrd="0" presId="urn:microsoft.com/office/officeart/2009/3/layout/HorizontalOrganizationChart"/>
    <dgm:cxn modelId="{82892B1E-9A7B-46C7-83CA-66A5DD529DDE}" srcId="{62F9F32C-9CF2-4B55-9B99-831527248ABB}" destId="{74D9BD33-D7DE-43BA-B70A-29641DFF2290}" srcOrd="1" destOrd="0" parTransId="{AEB841DF-193A-42A3-B5CE-6B6E9F1E0FED}" sibTransId="{8B641D68-F9F4-477D-B799-9C41BDDA5B67}"/>
    <dgm:cxn modelId="{5DC4D825-10D8-4C12-8F53-DBD27BF3C8EE}" type="presOf" srcId="{2498BD02-A4FB-4935-B564-D1BAE5F8F4BB}" destId="{E0089BC7-6BD3-49B2-9535-817830D0ADFF}" srcOrd="1" destOrd="0" presId="urn:microsoft.com/office/officeart/2009/3/layout/HorizontalOrganizationChart"/>
    <dgm:cxn modelId="{EC903660-8EAF-4242-8A21-04749DD40DF4}" srcId="{62F9F32C-9CF2-4B55-9B99-831527248ABB}" destId="{DAAFF84D-BC59-4DEF-8AB8-DB31D61394DE}" srcOrd="0" destOrd="0" parTransId="{5E976537-4362-4CAD-8BF3-E24200E33FB3}" sibTransId="{7CB6A704-FE20-4378-B672-77F2CB878305}"/>
    <dgm:cxn modelId="{DF7D0B54-9D17-4F54-8DE0-43FCB5982661}" type="presOf" srcId="{62F9F32C-9CF2-4B55-9B99-831527248ABB}" destId="{327EDD52-4D16-4D3C-820B-A98377B79F2A}" srcOrd="0" destOrd="0" presId="urn:microsoft.com/office/officeart/2009/3/layout/HorizontalOrganizationChart"/>
    <dgm:cxn modelId="{841A698D-1CDB-4872-99A7-1D262D3AEC99}" type="presOf" srcId="{2498BD02-A4FB-4935-B564-D1BAE5F8F4BB}" destId="{249B2DE9-B526-4579-A83B-DE2A2BF764B7}" srcOrd="0" destOrd="0" presId="urn:microsoft.com/office/officeart/2009/3/layout/HorizontalOrganizationChart"/>
    <dgm:cxn modelId="{7FF33B8E-053F-4534-BA69-59C408A5F332}" type="presOf" srcId="{74D9BD33-D7DE-43BA-B70A-29641DFF2290}" destId="{2706AEDF-6E88-4151-8249-55DF6D29E752}" srcOrd="0" destOrd="0" presId="urn:microsoft.com/office/officeart/2009/3/layout/HorizontalOrganizationChart"/>
    <dgm:cxn modelId="{0DAF84B1-F547-4C6F-86D4-20875F747D51}" type="presOf" srcId="{687DBEA8-F1BA-4A38-825C-A47742557F9F}" destId="{5643F702-31F7-4EB2-92CB-06A5564B229B}" srcOrd="0" destOrd="0" presId="urn:microsoft.com/office/officeart/2009/3/layout/HorizontalOrganizationChart"/>
    <dgm:cxn modelId="{EDD998B9-8C15-4FAF-B5E4-06B3B660B443}" type="presOf" srcId="{74D9BD33-D7DE-43BA-B70A-29641DFF2290}" destId="{FBA385E6-37AA-4879-8DCB-7D580EC4226B}" srcOrd="1" destOrd="0" presId="urn:microsoft.com/office/officeart/2009/3/layout/HorizontalOrganizationChart"/>
    <dgm:cxn modelId="{47B996BD-F6D2-4FD1-A75C-D5959503F0F2}" type="presOf" srcId="{DAAFF84D-BC59-4DEF-8AB8-DB31D61394DE}" destId="{0BD67E6D-C3D0-4FB6-97DE-4FBD616B1E81}" srcOrd="1" destOrd="0" presId="urn:microsoft.com/office/officeart/2009/3/layout/HorizontalOrganizationChart"/>
    <dgm:cxn modelId="{5A5D12C3-E825-488A-A358-22037A16EBB1}" type="presOf" srcId="{6BCC3BA7-0486-4FBA-A5D8-B47096B3C8CD}" destId="{882F0EB3-A787-4F70-9D0B-31BCFB49A8A4}" srcOrd="0" destOrd="0" presId="urn:microsoft.com/office/officeart/2009/3/layout/HorizontalOrganizationChart"/>
    <dgm:cxn modelId="{3BCF0CC4-3109-462F-B01E-88AC57D35B7B}" srcId="{74D9BD33-D7DE-43BA-B70A-29641DFF2290}" destId="{687DBEA8-F1BA-4A38-825C-A47742557F9F}" srcOrd="0" destOrd="0" parTransId="{6BCC3BA7-0486-4FBA-A5D8-B47096B3C8CD}" sibTransId="{E6A1CE2B-D999-4C50-A3B0-49008676AE54}"/>
    <dgm:cxn modelId="{F66652C8-FDA2-4C9F-8565-7AA9DDAE52F8}" srcId="{62F9F32C-9CF2-4B55-9B99-831527248ABB}" destId="{2498BD02-A4FB-4935-B564-D1BAE5F8F4BB}" srcOrd="2" destOrd="0" parTransId="{E7CAA3C5-D3D9-4E72-811D-68A22F8974DC}" sibTransId="{0929A351-C7EB-47CE-8F0B-4E1B52F90E21}"/>
    <dgm:cxn modelId="{D9D11FB1-75D9-4A7B-9580-30DC8A9F3603}" type="presParOf" srcId="{327EDD52-4D16-4D3C-820B-A98377B79F2A}" destId="{4B8C559F-2AA8-419A-A2D7-634F305EA0B4}" srcOrd="0" destOrd="0" presId="urn:microsoft.com/office/officeart/2009/3/layout/HorizontalOrganizationChart"/>
    <dgm:cxn modelId="{FE13FD13-CAD1-43DF-AF6B-1A73DE488797}" type="presParOf" srcId="{4B8C559F-2AA8-419A-A2D7-634F305EA0B4}" destId="{12AF637A-6FD9-4EC6-9D10-4D36172ACB7F}" srcOrd="0" destOrd="0" presId="urn:microsoft.com/office/officeart/2009/3/layout/HorizontalOrganizationChart"/>
    <dgm:cxn modelId="{C1DBBD04-6070-460A-8388-390D408F6BD2}" type="presParOf" srcId="{12AF637A-6FD9-4EC6-9D10-4D36172ACB7F}" destId="{3E8ECBA8-E73F-4224-9D2C-56699AC8AF33}" srcOrd="0" destOrd="0" presId="urn:microsoft.com/office/officeart/2009/3/layout/HorizontalOrganizationChart"/>
    <dgm:cxn modelId="{9EE87632-5BA5-42F5-808B-B7FA77AFF811}" type="presParOf" srcId="{12AF637A-6FD9-4EC6-9D10-4D36172ACB7F}" destId="{0BD67E6D-C3D0-4FB6-97DE-4FBD616B1E81}" srcOrd="1" destOrd="0" presId="urn:microsoft.com/office/officeart/2009/3/layout/HorizontalOrganizationChart"/>
    <dgm:cxn modelId="{E1B5786E-FBFB-46DA-B6FB-214BFF472F6A}" type="presParOf" srcId="{4B8C559F-2AA8-419A-A2D7-634F305EA0B4}" destId="{60B533FF-C90D-4748-B662-D97E975CD835}" srcOrd="1" destOrd="0" presId="urn:microsoft.com/office/officeart/2009/3/layout/HorizontalOrganizationChart"/>
    <dgm:cxn modelId="{DF2FF411-BF8D-4F61-BAE9-BD7129127504}" type="presParOf" srcId="{4B8C559F-2AA8-419A-A2D7-634F305EA0B4}" destId="{1325C85B-29AE-4AF4-9567-9FC3CFE0E46C}" srcOrd="2" destOrd="0" presId="urn:microsoft.com/office/officeart/2009/3/layout/HorizontalOrganizationChart"/>
    <dgm:cxn modelId="{C22AE1B9-6BAE-483E-9BDE-21EE801ACB0E}" type="presParOf" srcId="{327EDD52-4D16-4D3C-820B-A98377B79F2A}" destId="{D92965EA-E0BA-4564-903F-468767ABE45E}" srcOrd="1" destOrd="0" presId="urn:microsoft.com/office/officeart/2009/3/layout/HorizontalOrganizationChart"/>
    <dgm:cxn modelId="{7D5415A6-B1C9-4E73-856C-5082DDFE64D0}" type="presParOf" srcId="{D92965EA-E0BA-4564-903F-468767ABE45E}" destId="{448C6208-CB76-4FE4-BC71-C68B4EEF964D}" srcOrd="0" destOrd="0" presId="urn:microsoft.com/office/officeart/2009/3/layout/HorizontalOrganizationChart"/>
    <dgm:cxn modelId="{B498CA18-03D9-4E02-9729-F1833D829D45}" type="presParOf" srcId="{448C6208-CB76-4FE4-BC71-C68B4EEF964D}" destId="{2706AEDF-6E88-4151-8249-55DF6D29E752}" srcOrd="0" destOrd="0" presId="urn:microsoft.com/office/officeart/2009/3/layout/HorizontalOrganizationChart"/>
    <dgm:cxn modelId="{FCC76073-7C72-401C-B250-46DDCAAAF3A1}" type="presParOf" srcId="{448C6208-CB76-4FE4-BC71-C68B4EEF964D}" destId="{FBA385E6-37AA-4879-8DCB-7D580EC4226B}" srcOrd="1" destOrd="0" presId="urn:microsoft.com/office/officeart/2009/3/layout/HorizontalOrganizationChart"/>
    <dgm:cxn modelId="{C7595746-B01E-4F08-8C9C-5FDF2D6FB826}" type="presParOf" srcId="{D92965EA-E0BA-4564-903F-468767ABE45E}" destId="{7208CB7E-9002-45E7-B353-257A0BFF3F41}" srcOrd="1" destOrd="0" presId="urn:microsoft.com/office/officeart/2009/3/layout/HorizontalOrganizationChart"/>
    <dgm:cxn modelId="{6E389ECD-C98E-4692-A18E-7D7C7B911A8A}" type="presParOf" srcId="{7208CB7E-9002-45E7-B353-257A0BFF3F41}" destId="{882F0EB3-A787-4F70-9D0B-31BCFB49A8A4}" srcOrd="0" destOrd="0" presId="urn:microsoft.com/office/officeart/2009/3/layout/HorizontalOrganizationChart"/>
    <dgm:cxn modelId="{B1F4D026-909C-4170-AEB6-D4EA25C64A0B}" type="presParOf" srcId="{7208CB7E-9002-45E7-B353-257A0BFF3F41}" destId="{4CE9BE1C-0036-4237-ACF7-43D1A1D7E44F}" srcOrd="1" destOrd="0" presId="urn:microsoft.com/office/officeart/2009/3/layout/HorizontalOrganizationChart"/>
    <dgm:cxn modelId="{B0A0F01C-A0F4-45B2-8901-A51F552E1065}" type="presParOf" srcId="{4CE9BE1C-0036-4237-ACF7-43D1A1D7E44F}" destId="{9E8789E7-715D-47ED-91E2-5296D572BDA0}" srcOrd="0" destOrd="0" presId="urn:microsoft.com/office/officeart/2009/3/layout/HorizontalOrganizationChart"/>
    <dgm:cxn modelId="{2D68F562-5C2F-4D0A-8A1A-833B59BEBFD0}" type="presParOf" srcId="{9E8789E7-715D-47ED-91E2-5296D572BDA0}" destId="{5643F702-31F7-4EB2-92CB-06A5564B229B}" srcOrd="0" destOrd="0" presId="urn:microsoft.com/office/officeart/2009/3/layout/HorizontalOrganizationChart"/>
    <dgm:cxn modelId="{51016D56-FFC5-45F3-899B-C082DC72668B}" type="presParOf" srcId="{9E8789E7-715D-47ED-91E2-5296D572BDA0}" destId="{684EDAD0-FB6B-4F83-98E1-C49C90ED0E0D}" srcOrd="1" destOrd="0" presId="urn:microsoft.com/office/officeart/2009/3/layout/HorizontalOrganizationChart"/>
    <dgm:cxn modelId="{AE1B5861-A879-4FDE-80E8-6147748D2413}" type="presParOf" srcId="{4CE9BE1C-0036-4237-ACF7-43D1A1D7E44F}" destId="{50764691-D617-47D3-B5ED-AC34414D4836}" srcOrd="1" destOrd="0" presId="urn:microsoft.com/office/officeart/2009/3/layout/HorizontalOrganizationChart"/>
    <dgm:cxn modelId="{D5D5BA67-C88D-442C-B752-14F0CB94091A}" type="presParOf" srcId="{4CE9BE1C-0036-4237-ACF7-43D1A1D7E44F}" destId="{4578CA86-EE88-4023-9EC9-339AC6BC4B1B}" srcOrd="2" destOrd="0" presId="urn:microsoft.com/office/officeart/2009/3/layout/HorizontalOrganizationChart"/>
    <dgm:cxn modelId="{43AA8D34-1D2B-4C0C-8772-FF3F96572C7E}" type="presParOf" srcId="{D92965EA-E0BA-4564-903F-468767ABE45E}" destId="{7F3AC47E-9247-4D40-9D71-2A2ED7A5C6B3}" srcOrd="2" destOrd="0" presId="urn:microsoft.com/office/officeart/2009/3/layout/HorizontalOrganizationChart"/>
    <dgm:cxn modelId="{F7ED2BEE-CA17-45E4-9DF0-56A358EEBD11}" type="presParOf" srcId="{327EDD52-4D16-4D3C-820B-A98377B79F2A}" destId="{6631D5D2-F733-46FA-88BE-BC34AF9FBEDA}" srcOrd="2" destOrd="0" presId="urn:microsoft.com/office/officeart/2009/3/layout/HorizontalOrganizationChart"/>
    <dgm:cxn modelId="{A83841F8-F84D-49D7-9A3F-5B123CE90BD7}" type="presParOf" srcId="{6631D5D2-F733-46FA-88BE-BC34AF9FBEDA}" destId="{C8974183-0B3A-4F54-AADC-64BE373B1E65}" srcOrd="0" destOrd="0" presId="urn:microsoft.com/office/officeart/2009/3/layout/HorizontalOrganizationChart"/>
    <dgm:cxn modelId="{9C06A1DA-B0D9-4271-A3F1-F4FAF03D135D}" type="presParOf" srcId="{C8974183-0B3A-4F54-AADC-64BE373B1E65}" destId="{249B2DE9-B526-4579-A83B-DE2A2BF764B7}" srcOrd="0" destOrd="0" presId="urn:microsoft.com/office/officeart/2009/3/layout/HorizontalOrganizationChart"/>
    <dgm:cxn modelId="{FD2510D6-D9CE-4B32-9B6E-24C1C4983FD2}" type="presParOf" srcId="{C8974183-0B3A-4F54-AADC-64BE373B1E65}" destId="{E0089BC7-6BD3-49B2-9535-817830D0ADFF}" srcOrd="1" destOrd="0" presId="urn:microsoft.com/office/officeart/2009/3/layout/HorizontalOrganizationChart"/>
    <dgm:cxn modelId="{7A0D9308-1890-4359-807C-17482684D5FB}" type="presParOf" srcId="{6631D5D2-F733-46FA-88BE-BC34AF9FBEDA}" destId="{76F479E5-B8AE-420B-81B4-29AC70C6A4F1}" srcOrd="1" destOrd="0" presId="urn:microsoft.com/office/officeart/2009/3/layout/HorizontalOrganizationChart"/>
    <dgm:cxn modelId="{87263527-40F3-4703-80F0-6A782FA9A005}" type="presParOf" srcId="{6631D5D2-F733-46FA-88BE-BC34AF9FBEDA}" destId="{7EBB1276-4A08-4862-85FA-F77882E09E87}"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5B2BBF-58DE-4C42-A2CA-50CEBAF0E291}" type="doc">
      <dgm:prSet loTypeId="urn:microsoft.com/office/officeart/2009/3/layout/HorizontalOrganizationChart" loCatId="hierarchy" qsTypeId="urn:microsoft.com/office/officeart/2005/8/quickstyle/simple1" qsCatId="simple" csTypeId="urn:microsoft.com/office/officeart/2005/8/colors/accent1_2" csCatId="accent1"/>
      <dgm:spPr/>
      <dgm:t>
        <a:bodyPr/>
        <a:lstStyle/>
        <a:p>
          <a:endParaRPr lang="en-US"/>
        </a:p>
      </dgm:t>
    </dgm:pt>
    <dgm:pt modelId="{219BABAA-8B11-4154-9E5D-ADC2B13C1479}">
      <dgm:prSet/>
      <dgm:spPr/>
      <dgm:t>
        <a:bodyPr/>
        <a:lstStyle/>
        <a:p>
          <a:r>
            <a:rPr lang="fr-CA"/>
            <a:t>Translation Request Form</a:t>
          </a:r>
          <a:endParaRPr lang="en-US"/>
        </a:p>
      </dgm:t>
    </dgm:pt>
    <dgm:pt modelId="{47C188DB-7AE2-49C9-96D4-3FE6F8C0BBFE}" type="parTrans" cxnId="{4F830505-B685-48CD-ACFA-3A8A9754EA2E}">
      <dgm:prSet/>
      <dgm:spPr/>
      <dgm:t>
        <a:bodyPr/>
        <a:lstStyle/>
        <a:p>
          <a:endParaRPr lang="en-US"/>
        </a:p>
      </dgm:t>
    </dgm:pt>
    <dgm:pt modelId="{19F3670E-24E7-4AF4-8F54-E85835D9541B}" type="sibTrans" cxnId="{4F830505-B685-48CD-ACFA-3A8A9754EA2E}">
      <dgm:prSet/>
      <dgm:spPr/>
      <dgm:t>
        <a:bodyPr/>
        <a:lstStyle/>
        <a:p>
          <a:endParaRPr lang="en-US"/>
        </a:p>
      </dgm:t>
    </dgm:pt>
    <dgm:pt modelId="{F6B02C98-0753-4482-8943-2FDF0310D55D}">
      <dgm:prSet/>
      <dgm:spPr/>
      <dgm:t>
        <a:bodyPr/>
        <a:lstStyle/>
        <a:p>
          <a:r>
            <a:rPr lang="fr-CA"/>
            <a:t>Testing Request Form</a:t>
          </a:r>
          <a:endParaRPr lang="en-US"/>
        </a:p>
      </dgm:t>
    </dgm:pt>
    <dgm:pt modelId="{F736F0B8-BE70-46C2-B5C8-E4CDEE9ECA04}" type="parTrans" cxnId="{B092B3DE-91AD-41BD-9440-22A13151FDCC}">
      <dgm:prSet/>
      <dgm:spPr/>
      <dgm:t>
        <a:bodyPr/>
        <a:lstStyle/>
        <a:p>
          <a:endParaRPr lang="en-US"/>
        </a:p>
      </dgm:t>
    </dgm:pt>
    <dgm:pt modelId="{6E85A719-F6BD-4D40-B3ED-42FF8D8D4277}" type="sibTrans" cxnId="{B092B3DE-91AD-41BD-9440-22A13151FDCC}">
      <dgm:prSet/>
      <dgm:spPr/>
      <dgm:t>
        <a:bodyPr/>
        <a:lstStyle/>
        <a:p>
          <a:endParaRPr lang="en-US"/>
        </a:p>
      </dgm:t>
    </dgm:pt>
    <dgm:pt modelId="{D62E0B40-1125-4D00-9D4E-CFDA468CDC4C}">
      <dgm:prSet/>
      <dgm:spPr/>
      <dgm:t>
        <a:bodyPr/>
        <a:lstStyle/>
        <a:p>
          <a:r>
            <a:rPr lang="fr-CA"/>
            <a:t>Recruitment Results Form</a:t>
          </a:r>
          <a:endParaRPr lang="en-US"/>
        </a:p>
      </dgm:t>
    </dgm:pt>
    <dgm:pt modelId="{DB084ECC-54D1-417B-9D30-CBE0D18474F1}" type="parTrans" cxnId="{15EF40DB-5C12-4E6A-BB72-40CEA7977C39}">
      <dgm:prSet/>
      <dgm:spPr/>
      <dgm:t>
        <a:bodyPr/>
        <a:lstStyle/>
        <a:p>
          <a:endParaRPr lang="en-US"/>
        </a:p>
      </dgm:t>
    </dgm:pt>
    <dgm:pt modelId="{1DD69B56-4FED-4C8D-91FD-7373DEE8D9A4}" type="sibTrans" cxnId="{15EF40DB-5C12-4E6A-BB72-40CEA7977C39}">
      <dgm:prSet/>
      <dgm:spPr/>
      <dgm:t>
        <a:bodyPr/>
        <a:lstStyle/>
        <a:p>
          <a:endParaRPr lang="en-US"/>
        </a:p>
      </dgm:t>
    </dgm:pt>
    <dgm:pt modelId="{268EAC5B-613F-4F64-8FEF-CDB68A5F9753}">
      <dgm:prSet/>
      <dgm:spPr/>
      <dgm:t>
        <a:bodyPr/>
        <a:lstStyle/>
        <a:p>
          <a:r>
            <a:rPr lang="fr-CA"/>
            <a:t>Maximize your French document</a:t>
          </a:r>
          <a:endParaRPr lang="en-US"/>
        </a:p>
      </dgm:t>
    </dgm:pt>
    <dgm:pt modelId="{525D2A2D-11BA-490E-8517-8AE817D768CF}" type="parTrans" cxnId="{F69B6595-E759-472A-90CC-9BA3E4B10BEB}">
      <dgm:prSet/>
      <dgm:spPr/>
      <dgm:t>
        <a:bodyPr/>
        <a:lstStyle/>
        <a:p>
          <a:endParaRPr lang="en-US"/>
        </a:p>
      </dgm:t>
    </dgm:pt>
    <dgm:pt modelId="{44FBA106-E85B-4A3C-93B2-CCD6B01A3DB3}" type="sibTrans" cxnId="{F69B6595-E759-472A-90CC-9BA3E4B10BEB}">
      <dgm:prSet/>
      <dgm:spPr/>
      <dgm:t>
        <a:bodyPr/>
        <a:lstStyle/>
        <a:p>
          <a:endParaRPr lang="en-US"/>
        </a:p>
      </dgm:t>
    </dgm:pt>
    <dgm:pt modelId="{86F319EC-4594-4D95-8972-CA694304E9A1}">
      <dgm:prSet/>
      <dgm:spPr/>
      <dgm:t>
        <a:bodyPr/>
        <a:lstStyle/>
        <a:p>
          <a:r>
            <a:rPr lang="fr-CA"/>
            <a:t>Maximize your English document</a:t>
          </a:r>
          <a:endParaRPr lang="en-US"/>
        </a:p>
      </dgm:t>
    </dgm:pt>
    <dgm:pt modelId="{79ECF19E-D882-4012-90D2-ACCEEEE7FACB}" type="parTrans" cxnId="{E48622ED-D709-4666-A01B-DB7503D0FD9F}">
      <dgm:prSet/>
      <dgm:spPr/>
      <dgm:t>
        <a:bodyPr/>
        <a:lstStyle/>
        <a:p>
          <a:endParaRPr lang="en-US"/>
        </a:p>
      </dgm:t>
    </dgm:pt>
    <dgm:pt modelId="{EC2933C8-4B2D-47F6-8C7E-83A639C5C207}" type="sibTrans" cxnId="{E48622ED-D709-4666-A01B-DB7503D0FD9F}">
      <dgm:prSet/>
      <dgm:spPr/>
      <dgm:t>
        <a:bodyPr/>
        <a:lstStyle/>
        <a:p>
          <a:endParaRPr lang="en-US"/>
        </a:p>
      </dgm:t>
    </dgm:pt>
    <dgm:pt modelId="{62790751-77F2-4D49-89FD-99815B5D8AB9}" type="pres">
      <dgm:prSet presAssocID="{705B2BBF-58DE-4C42-A2CA-50CEBAF0E291}" presName="hierChild1" presStyleCnt="0">
        <dgm:presLayoutVars>
          <dgm:orgChart val="1"/>
          <dgm:chPref val="1"/>
          <dgm:dir/>
          <dgm:animOne val="branch"/>
          <dgm:animLvl val="lvl"/>
          <dgm:resizeHandles/>
        </dgm:presLayoutVars>
      </dgm:prSet>
      <dgm:spPr/>
    </dgm:pt>
    <dgm:pt modelId="{EAB2A53B-9959-4BF2-9C59-2983AD4FFFFC}" type="pres">
      <dgm:prSet presAssocID="{219BABAA-8B11-4154-9E5D-ADC2B13C1479}" presName="hierRoot1" presStyleCnt="0">
        <dgm:presLayoutVars>
          <dgm:hierBranch val="init"/>
        </dgm:presLayoutVars>
      </dgm:prSet>
      <dgm:spPr/>
    </dgm:pt>
    <dgm:pt modelId="{4AD62C4C-4B72-40D4-9AE6-819CE84B1936}" type="pres">
      <dgm:prSet presAssocID="{219BABAA-8B11-4154-9E5D-ADC2B13C1479}" presName="rootComposite1" presStyleCnt="0"/>
      <dgm:spPr/>
    </dgm:pt>
    <dgm:pt modelId="{0D59F39F-E3EF-4A9B-A7CC-4D511644618F}" type="pres">
      <dgm:prSet presAssocID="{219BABAA-8B11-4154-9E5D-ADC2B13C1479}" presName="rootText1" presStyleLbl="node0" presStyleIdx="0" presStyleCnt="5">
        <dgm:presLayoutVars>
          <dgm:chPref val="3"/>
        </dgm:presLayoutVars>
      </dgm:prSet>
      <dgm:spPr/>
    </dgm:pt>
    <dgm:pt modelId="{8D7EBBDC-3FA0-465D-ADE6-4BAC3EFFD5F5}" type="pres">
      <dgm:prSet presAssocID="{219BABAA-8B11-4154-9E5D-ADC2B13C1479}" presName="rootConnector1" presStyleLbl="node1" presStyleIdx="0" presStyleCnt="0"/>
      <dgm:spPr/>
    </dgm:pt>
    <dgm:pt modelId="{7ECA3006-8170-43B4-AB38-B38A0CBDE97E}" type="pres">
      <dgm:prSet presAssocID="{219BABAA-8B11-4154-9E5D-ADC2B13C1479}" presName="hierChild2" presStyleCnt="0"/>
      <dgm:spPr/>
    </dgm:pt>
    <dgm:pt modelId="{54A489D1-3E6A-4FC2-BB00-1D5E10218C00}" type="pres">
      <dgm:prSet presAssocID="{219BABAA-8B11-4154-9E5D-ADC2B13C1479}" presName="hierChild3" presStyleCnt="0"/>
      <dgm:spPr/>
    </dgm:pt>
    <dgm:pt modelId="{A3071142-FA80-4836-8D38-B3C7EE92F8D2}" type="pres">
      <dgm:prSet presAssocID="{F6B02C98-0753-4482-8943-2FDF0310D55D}" presName="hierRoot1" presStyleCnt="0">
        <dgm:presLayoutVars>
          <dgm:hierBranch val="init"/>
        </dgm:presLayoutVars>
      </dgm:prSet>
      <dgm:spPr/>
    </dgm:pt>
    <dgm:pt modelId="{F325A913-B41D-45D4-BA85-9F0F62F41C5D}" type="pres">
      <dgm:prSet presAssocID="{F6B02C98-0753-4482-8943-2FDF0310D55D}" presName="rootComposite1" presStyleCnt="0"/>
      <dgm:spPr/>
    </dgm:pt>
    <dgm:pt modelId="{16AAA26F-FCE2-4A0F-93D9-30EBF939C8CF}" type="pres">
      <dgm:prSet presAssocID="{F6B02C98-0753-4482-8943-2FDF0310D55D}" presName="rootText1" presStyleLbl="node0" presStyleIdx="1" presStyleCnt="5">
        <dgm:presLayoutVars>
          <dgm:chPref val="3"/>
        </dgm:presLayoutVars>
      </dgm:prSet>
      <dgm:spPr/>
    </dgm:pt>
    <dgm:pt modelId="{A93CEA8C-DCA5-44DC-BC0D-ECC632483925}" type="pres">
      <dgm:prSet presAssocID="{F6B02C98-0753-4482-8943-2FDF0310D55D}" presName="rootConnector1" presStyleLbl="node1" presStyleIdx="0" presStyleCnt="0"/>
      <dgm:spPr/>
    </dgm:pt>
    <dgm:pt modelId="{D15F9668-092C-4F69-B7CD-6302841C6902}" type="pres">
      <dgm:prSet presAssocID="{F6B02C98-0753-4482-8943-2FDF0310D55D}" presName="hierChild2" presStyleCnt="0"/>
      <dgm:spPr/>
    </dgm:pt>
    <dgm:pt modelId="{652492C1-18FE-4853-8760-3B6F62A6D86D}" type="pres">
      <dgm:prSet presAssocID="{F6B02C98-0753-4482-8943-2FDF0310D55D}" presName="hierChild3" presStyleCnt="0"/>
      <dgm:spPr/>
    </dgm:pt>
    <dgm:pt modelId="{2EA19215-52A3-4516-ADEE-4BC206FEB3FB}" type="pres">
      <dgm:prSet presAssocID="{D62E0B40-1125-4D00-9D4E-CFDA468CDC4C}" presName="hierRoot1" presStyleCnt="0">
        <dgm:presLayoutVars>
          <dgm:hierBranch val="init"/>
        </dgm:presLayoutVars>
      </dgm:prSet>
      <dgm:spPr/>
    </dgm:pt>
    <dgm:pt modelId="{8688403B-FA35-43DB-A332-231F9308E45A}" type="pres">
      <dgm:prSet presAssocID="{D62E0B40-1125-4D00-9D4E-CFDA468CDC4C}" presName="rootComposite1" presStyleCnt="0"/>
      <dgm:spPr/>
    </dgm:pt>
    <dgm:pt modelId="{049F25C3-C662-4BDC-B71E-23AF6B24951D}" type="pres">
      <dgm:prSet presAssocID="{D62E0B40-1125-4D00-9D4E-CFDA468CDC4C}" presName="rootText1" presStyleLbl="node0" presStyleIdx="2" presStyleCnt="5">
        <dgm:presLayoutVars>
          <dgm:chPref val="3"/>
        </dgm:presLayoutVars>
      </dgm:prSet>
      <dgm:spPr/>
    </dgm:pt>
    <dgm:pt modelId="{413137E6-91DF-48EA-989F-1A767106128A}" type="pres">
      <dgm:prSet presAssocID="{D62E0B40-1125-4D00-9D4E-CFDA468CDC4C}" presName="rootConnector1" presStyleLbl="node1" presStyleIdx="0" presStyleCnt="0"/>
      <dgm:spPr/>
    </dgm:pt>
    <dgm:pt modelId="{41FB2CC3-7E3B-4F39-BBA1-7B9974B697DA}" type="pres">
      <dgm:prSet presAssocID="{D62E0B40-1125-4D00-9D4E-CFDA468CDC4C}" presName="hierChild2" presStyleCnt="0"/>
      <dgm:spPr/>
    </dgm:pt>
    <dgm:pt modelId="{D76F3799-953A-4D51-956C-D90165EC6A1F}" type="pres">
      <dgm:prSet presAssocID="{D62E0B40-1125-4D00-9D4E-CFDA468CDC4C}" presName="hierChild3" presStyleCnt="0"/>
      <dgm:spPr/>
    </dgm:pt>
    <dgm:pt modelId="{C6040FAA-9F7D-4F0F-96CB-1CC50190E049}" type="pres">
      <dgm:prSet presAssocID="{268EAC5B-613F-4F64-8FEF-CDB68A5F9753}" presName="hierRoot1" presStyleCnt="0">
        <dgm:presLayoutVars>
          <dgm:hierBranch val="init"/>
        </dgm:presLayoutVars>
      </dgm:prSet>
      <dgm:spPr/>
    </dgm:pt>
    <dgm:pt modelId="{722B3E13-13BF-4DF4-A79E-072B9045E9C7}" type="pres">
      <dgm:prSet presAssocID="{268EAC5B-613F-4F64-8FEF-CDB68A5F9753}" presName="rootComposite1" presStyleCnt="0"/>
      <dgm:spPr/>
    </dgm:pt>
    <dgm:pt modelId="{E21BED3A-F610-475C-B8B9-C67179F47781}" type="pres">
      <dgm:prSet presAssocID="{268EAC5B-613F-4F64-8FEF-CDB68A5F9753}" presName="rootText1" presStyleLbl="node0" presStyleIdx="3" presStyleCnt="5">
        <dgm:presLayoutVars>
          <dgm:chPref val="3"/>
        </dgm:presLayoutVars>
      </dgm:prSet>
      <dgm:spPr/>
    </dgm:pt>
    <dgm:pt modelId="{1DCA127E-F346-4FAC-9B7A-D72F3B0EC548}" type="pres">
      <dgm:prSet presAssocID="{268EAC5B-613F-4F64-8FEF-CDB68A5F9753}" presName="rootConnector1" presStyleLbl="node1" presStyleIdx="0" presStyleCnt="0"/>
      <dgm:spPr/>
    </dgm:pt>
    <dgm:pt modelId="{E249F5CF-8E8A-411D-9B3A-8B95AE940AAA}" type="pres">
      <dgm:prSet presAssocID="{268EAC5B-613F-4F64-8FEF-CDB68A5F9753}" presName="hierChild2" presStyleCnt="0"/>
      <dgm:spPr/>
    </dgm:pt>
    <dgm:pt modelId="{E3C88D64-CF81-442E-A8D4-92097A897D36}" type="pres">
      <dgm:prSet presAssocID="{268EAC5B-613F-4F64-8FEF-CDB68A5F9753}" presName="hierChild3" presStyleCnt="0"/>
      <dgm:spPr/>
    </dgm:pt>
    <dgm:pt modelId="{01AF55D0-2C6C-4E33-B58E-D8788576F4BA}" type="pres">
      <dgm:prSet presAssocID="{86F319EC-4594-4D95-8972-CA694304E9A1}" presName="hierRoot1" presStyleCnt="0">
        <dgm:presLayoutVars>
          <dgm:hierBranch val="init"/>
        </dgm:presLayoutVars>
      </dgm:prSet>
      <dgm:spPr/>
    </dgm:pt>
    <dgm:pt modelId="{E7C5BB87-1490-4D1F-97DA-C9043219E74C}" type="pres">
      <dgm:prSet presAssocID="{86F319EC-4594-4D95-8972-CA694304E9A1}" presName="rootComposite1" presStyleCnt="0"/>
      <dgm:spPr/>
    </dgm:pt>
    <dgm:pt modelId="{504626E6-AB77-4161-B01C-A5862A060482}" type="pres">
      <dgm:prSet presAssocID="{86F319EC-4594-4D95-8972-CA694304E9A1}" presName="rootText1" presStyleLbl="node0" presStyleIdx="4" presStyleCnt="5">
        <dgm:presLayoutVars>
          <dgm:chPref val="3"/>
        </dgm:presLayoutVars>
      </dgm:prSet>
      <dgm:spPr/>
    </dgm:pt>
    <dgm:pt modelId="{8F9F94BF-9651-40ED-8ED5-B3833D81BA8E}" type="pres">
      <dgm:prSet presAssocID="{86F319EC-4594-4D95-8972-CA694304E9A1}" presName="rootConnector1" presStyleLbl="node1" presStyleIdx="0" presStyleCnt="0"/>
      <dgm:spPr/>
    </dgm:pt>
    <dgm:pt modelId="{1CA4CD92-0EBF-4635-8CB5-BD8F79D14E13}" type="pres">
      <dgm:prSet presAssocID="{86F319EC-4594-4D95-8972-CA694304E9A1}" presName="hierChild2" presStyleCnt="0"/>
      <dgm:spPr/>
    </dgm:pt>
    <dgm:pt modelId="{B82660D7-3484-4EEE-B3A7-19664D0555FE}" type="pres">
      <dgm:prSet presAssocID="{86F319EC-4594-4D95-8972-CA694304E9A1}" presName="hierChild3" presStyleCnt="0"/>
      <dgm:spPr/>
    </dgm:pt>
  </dgm:ptLst>
  <dgm:cxnLst>
    <dgm:cxn modelId="{4F830505-B685-48CD-ACFA-3A8A9754EA2E}" srcId="{705B2BBF-58DE-4C42-A2CA-50CEBAF0E291}" destId="{219BABAA-8B11-4154-9E5D-ADC2B13C1479}" srcOrd="0" destOrd="0" parTransId="{47C188DB-7AE2-49C9-96D4-3FE6F8C0BBFE}" sibTransId="{19F3670E-24E7-4AF4-8F54-E85835D9541B}"/>
    <dgm:cxn modelId="{42E04A14-78E2-4879-A14D-7D9963FA2504}" type="presOf" srcId="{D62E0B40-1125-4D00-9D4E-CFDA468CDC4C}" destId="{049F25C3-C662-4BDC-B71E-23AF6B24951D}" srcOrd="0" destOrd="0" presId="urn:microsoft.com/office/officeart/2009/3/layout/HorizontalOrganizationChart"/>
    <dgm:cxn modelId="{84EE7E21-657A-4FC6-BA72-68B2089D4924}" type="presOf" srcId="{86F319EC-4594-4D95-8972-CA694304E9A1}" destId="{8F9F94BF-9651-40ED-8ED5-B3833D81BA8E}" srcOrd="1" destOrd="0" presId="urn:microsoft.com/office/officeart/2009/3/layout/HorizontalOrganizationChart"/>
    <dgm:cxn modelId="{05E8EF67-D058-4002-AB1A-ECD84C3678DE}" type="presOf" srcId="{F6B02C98-0753-4482-8943-2FDF0310D55D}" destId="{16AAA26F-FCE2-4A0F-93D9-30EBF939C8CF}" srcOrd="0" destOrd="0" presId="urn:microsoft.com/office/officeart/2009/3/layout/HorizontalOrganizationChart"/>
    <dgm:cxn modelId="{2FF53B6A-0E15-4477-88DC-3F0DE5572F13}" type="presOf" srcId="{268EAC5B-613F-4F64-8FEF-CDB68A5F9753}" destId="{1DCA127E-F346-4FAC-9B7A-D72F3B0EC548}" srcOrd="1" destOrd="0" presId="urn:microsoft.com/office/officeart/2009/3/layout/HorizontalOrganizationChart"/>
    <dgm:cxn modelId="{1AE0CF5A-451F-41F8-92A8-5CA45D25B8F6}" type="presOf" srcId="{705B2BBF-58DE-4C42-A2CA-50CEBAF0E291}" destId="{62790751-77F2-4D49-89FD-99815B5D8AB9}" srcOrd="0" destOrd="0" presId="urn:microsoft.com/office/officeart/2009/3/layout/HorizontalOrganizationChart"/>
    <dgm:cxn modelId="{F69B6595-E759-472A-90CC-9BA3E4B10BEB}" srcId="{705B2BBF-58DE-4C42-A2CA-50CEBAF0E291}" destId="{268EAC5B-613F-4F64-8FEF-CDB68A5F9753}" srcOrd="3" destOrd="0" parTransId="{525D2A2D-11BA-490E-8517-8AE817D768CF}" sibTransId="{44FBA106-E85B-4A3C-93B2-CCD6B01A3DB3}"/>
    <dgm:cxn modelId="{3E6B1A9A-3F22-4CDC-8B24-E6BC5C1957B6}" type="presOf" srcId="{D62E0B40-1125-4D00-9D4E-CFDA468CDC4C}" destId="{413137E6-91DF-48EA-989F-1A767106128A}" srcOrd="1" destOrd="0" presId="urn:microsoft.com/office/officeart/2009/3/layout/HorizontalOrganizationChart"/>
    <dgm:cxn modelId="{2A0E83A6-E208-4EA3-B78B-5A388ED986E0}" type="presOf" srcId="{F6B02C98-0753-4482-8943-2FDF0310D55D}" destId="{A93CEA8C-DCA5-44DC-BC0D-ECC632483925}" srcOrd="1" destOrd="0" presId="urn:microsoft.com/office/officeart/2009/3/layout/HorizontalOrganizationChart"/>
    <dgm:cxn modelId="{9C4C6FCC-B81F-4273-9C4F-9B041410349D}" type="presOf" srcId="{268EAC5B-613F-4F64-8FEF-CDB68A5F9753}" destId="{E21BED3A-F610-475C-B8B9-C67179F47781}" srcOrd="0" destOrd="0" presId="urn:microsoft.com/office/officeart/2009/3/layout/HorizontalOrganizationChart"/>
    <dgm:cxn modelId="{9815F8CD-C3E1-4D79-ACBC-04CEB6A7CA00}" type="presOf" srcId="{86F319EC-4594-4D95-8972-CA694304E9A1}" destId="{504626E6-AB77-4161-B01C-A5862A060482}" srcOrd="0" destOrd="0" presId="urn:microsoft.com/office/officeart/2009/3/layout/HorizontalOrganizationChart"/>
    <dgm:cxn modelId="{21FA7ADA-231B-45E3-83D1-30F8780E2E77}" type="presOf" srcId="{219BABAA-8B11-4154-9E5D-ADC2B13C1479}" destId="{0D59F39F-E3EF-4A9B-A7CC-4D511644618F}" srcOrd="0" destOrd="0" presId="urn:microsoft.com/office/officeart/2009/3/layout/HorizontalOrganizationChart"/>
    <dgm:cxn modelId="{15EF40DB-5C12-4E6A-BB72-40CEA7977C39}" srcId="{705B2BBF-58DE-4C42-A2CA-50CEBAF0E291}" destId="{D62E0B40-1125-4D00-9D4E-CFDA468CDC4C}" srcOrd="2" destOrd="0" parTransId="{DB084ECC-54D1-417B-9D30-CBE0D18474F1}" sibTransId="{1DD69B56-4FED-4C8D-91FD-7373DEE8D9A4}"/>
    <dgm:cxn modelId="{B092B3DE-91AD-41BD-9440-22A13151FDCC}" srcId="{705B2BBF-58DE-4C42-A2CA-50CEBAF0E291}" destId="{F6B02C98-0753-4482-8943-2FDF0310D55D}" srcOrd="1" destOrd="0" parTransId="{F736F0B8-BE70-46C2-B5C8-E4CDEE9ECA04}" sibTransId="{6E85A719-F6BD-4D40-B3ED-42FF8D8D4277}"/>
    <dgm:cxn modelId="{E48622ED-D709-4666-A01B-DB7503D0FD9F}" srcId="{705B2BBF-58DE-4C42-A2CA-50CEBAF0E291}" destId="{86F319EC-4594-4D95-8972-CA694304E9A1}" srcOrd="4" destOrd="0" parTransId="{79ECF19E-D882-4012-90D2-ACCEEEE7FACB}" sibTransId="{EC2933C8-4B2D-47F6-8C7E-83A639C5C207}"/>
    <dgm:cxn modelId="{DCB19BFB-0BA3-468B-A1BC-AD9B15739128}" type="presOf" srcId="{219BABAA-8B11-4154-9E5D-ADC2B13C1479}" destId="{8D7EBBDC-3FA0-465D-ADE6-4BAC3EFFD5F5}" srcOrd="1" destOrd="0" presId="urn:microsoft.com/office/officeart/2009/3/layout/HorizontalOrganizationChart"/>
    <dgm:cxn modelId="{546FC9D1-2A9F-4235-8FDE-1D4B5F4E39B6}" type="presParOf" srcId="{62790751-77F2-4D49-89FD-99815B5D8AB9}" destId="{EAB2A53B-9959-4BF2-9C59-2983AD4FFFFC}" srcOrd="0" destOrd="0" presId="urn:microsoft.com/office/officeart/2009/3/layout/HorizontalOrganizationChart"/>
    <dgm:cxn modelId="{9F69C0B3-43B5-4C46-9C14-543F208D1F90}" type="presParOf" srcId="{EAB2A53B-9959-4BF2-9C59-2983AD4FFFFC}" destId="{4AD62C4C-4B72-40D4-9AE6-819CE84B1936}" srcOrd="0" destOrd="0" presId="urn:microsoft.com/office/officeart/2009/3/layout/HorizontalOrganizationChart"/>
    <dgm:cxn modelId="{854567A0-56D8-49C1-822B-4D39CFE88EAC}" type="presParOf" srcId="{4AD62C4C-4B72-40D4-9AE6-819CE84B1936}" destId="{0D59F39F-E3EF-4A9B-A7CC-4D511644618F}" srcOrd="0" destOrd="0" presId="urn:microsoft.com/office/officeart/2009/3/layout/HorizontalOrganizationChart"/>
    <dgm:cxn modelId="{244FA272-A0CD-4E76-8BC0-0F07627036BA}" type="presParOf" srcId="{4AD62C4C-4B72-40D4-9AE6-819CE84B1936}" destId="{8D7EBBDC-3FA0-465D-ADE6-4BAC3EFFD5F5}" srcOrd="1" destOrd="0" presId="urn:microsoft.com/office/officeart/2009/3/layout/HorizontalOrganizationChart"/>
    <dgm:cxn modelId="{1D6DCA18-0F90-40FA-BFBC-F6E5A5C92574}" type="presParOf" srcId="{EAB2A53B-9959-4BF2-9C59-2983AD4FFFFC}" destId="{7ECA3006-8170-43B4-AB38-B38A0CBDE97E}" srcOrd="1" destOrd="0" presId="urn:microsoft.com/office/officeart/2009/3/layout/HorizontalOrganizationChart"/>
    <dgm:cxn modelId="{D83B764D-D318-460D-A6E1-E82BAB614675}" type="presParOf" srcId="{EAB2A53B-9959-4BF2-9C59-2983AD4FFFFC}" destId="{54A489D1-3E6A-4FC2-BB00-1D5E10218C00}" srcOrd="2" destOrd="0" presId="urn:microsoft.com/office/officeart/2009/3/layout/HorizontalOrganizationChart"/>
    <dgm:cxn modelId="{E6A5FA05-BF8B-46E3-927A-63FC980ACB7F}" type="presParOf" srcId="{62790751-77F2-4D49-89FD-99815B5D8AB9}" destId="{A3071142-FA80-4836-8D38-B3C7EE92F8D2}" srcOrd="1" destOrd="0" presId="urn:microsoft.com/office/officeart/2009/3/layout/HorizontalOrganizationChart"/>
    <dgm:cxn modelId="{C6E83427-629E-4B0F-81BF-4CDEC87037A5}" type="presParOf" srcId="{A3071142-FA80-4836-8D38-B3C7EE92F8D2}" destId="{F325A913-B41D-45D4-BA85-9F0F62F41C5D}" srcOrd="0" destOrd="0" presId="urn:microsoft.com/office/officeart/2009/3/layout/HorizontalOrganizationChart"/>
    <dgm:cxn modelId="{78AEA5D3-5D6C-4A2A-A8DF-2785FD1EDC33}" type="presParOf" srcId="{F325A913-B41D-45D4-BA85-9F0F62F41C5D}" destId="{16AAA26F-FCE2-4A0F-93D9-30EBF939C8CF}" srcOrd="0" destOrd="0" presId="urn:microsoft.com/office/officeart/2009/3/layout/HorizontalOrganizationChart"/>
    <dgm:cxn modelId="{E0C96783-F02B-439F-B63E-24306E6FA0F7}" type="presParOf" srcId="{F325A913-B41D-45D4-BA85-9F0F62F41C5D}" destId="{A93CEA8C-DCA5-44DC-BC0D-ECC632483925}" srcOrd="1" destOrd="0" presId="urn:microsoft.com/office/officeart/2009/3/layout/HorizontalOrganizationChart"/>
    <dgm:cxn modelId="{9F3880AF-4689-425A-852E-7F660C549AD6}" type="presParOf" srcId="{A3071142-FA80-4836-8D38-B3C7EE92F8D2}" destId="{D15F9668-092C-4F69-B7CD-6302841C6902}" srcOrd="1" destOrd="0" presId="urn:microsoft.com/office/officeart/2009/3/layout/HorizontalOrganizationChart"/>
    <dgm:cxn modelId="{B7D0B761-FD09-4273-8EB6-0BE8BC729EE7}" type="presParOf" srcId="{A3071142-FA80-4836-8D38-B3C7EE92F8D2}" destId="{652492C1-18FE-4853-8760-3B6F62A6D86D}" srcOrd="2" destOrd="0" presId="urn:microsoft.com/office/officeart/2009/3/layout/HorizontalOrganizationChart"/>
    <dgm:cxn modelId="{0FF954C7-3DD4-46E2-8375-A13A217E11A3}" type="presParOf" srcId="{62790751-77F2-4D49-89FD-99815B5D8AB9}" destId="{2EA19215-52A3-4516-ADEE-4BC206FEB3FB}" srcOrd="2" destOrd="0" presId="urn:microsoft.com/office/officeart/2009/3/layout/HorizontalOrganizationChart"/>
    <dgm:cxn modelId="{6686298A-DDBE-4D75-B671-1C5FB4A7BA9D}" type="presParOf" srcId="{2EA19215-52A3-4516-ADEE-4BC206FEB3FB}" destId="{8688403B-FA35-43DB-A332-231F9308E45A}" srcOrd="0" destOrd="0" presId="urn:microsoft.com/office/officeart/2009/3/layout/HorizontalOrganizationChart"/>
    <dgm:cxn modelId="{0336CCD3-1BF8-410E-BF91-13FFB54DA9BE}" type="presParOf" srcId="{8688403B-FA35-43DB-A332-231F9308E45A}" destId="{049F25C3-C662-4BDC-B71E-23AF6B24951D}" srcOrd="0" destOrd="0" presId="urn:microsoft.com/office/officeart/2009/3/layout/HorizontalOrganizationChart"/>
    <dgm:cxn modelId="{D8D22600-AD88-4BCE-BF30-8FF2CA1D7EEE}" type="presParOf" srcId="{8688403B-FA35-43DB-A332-231F9308E45A}" destId="{413137E6-91DF-48EA-989F-1A767106128A}" srcOrd="1" destOrd="0" presId="urn:microsoft.com/office/officeart/2009/3/layout/HorizontalOrganizationChart"/>
    <dgm:cxn modelId="{122EA430-26A0-411A-BD20-577BD05B8209}" type="presParOf" srcId="{2EA19215-52A3-4516-ADEE-4BC206FEB3FB}" destId="{41FB2CC3-7E3B-4F39-BBA1-7B9974B697DA}" srcOrd="1" destOrd="0" presId="urn:microsoft.com/office/officeart/2009/3/layout/HorizontalOrganizationChart"/>
    <dgm:cxn modelId="{EB22EC35-0DE6-4940-AC77-E79ECD7B3BB4}" type="presParOf" srcId="{2EA19215-52A3-4516-ADEE-4BC206FEB3FB}" destId="{D76F3799-953A-4D51-956C-D90165EC6A1F}" srcOrd="2" destOrd="0" presId="urn:microsoft.com/office/officeart/2009/3/layout/HorizontalOrganizationChart"/>
    <dgm:cxn modelId="{E11A6440-0FD3-431F-89D9-1045B2777C4B}" type="presParOf" srcId="{62790751-77F2-4D49-89FD-99815B5D8AB9}" destId="{C6040FAA-9F7D-4F0F-96CB-1CC50190E049}" srcOrd="3" destOrd="0" presId="urn:microsoft.com/office/officeart/2009/3/layout/HorizontalOrganizationChart"/>
    <dgm:cxn modelId="{9F5BDC1A-1716-4906-A258-4C99A852FE2D}" type="presParOf" srcId="{C6040FAA-9F7D-4F0F-96CB-1CC50190E049}" destId="{722B3E13-13BF-4DF4-A79E-072B9045E9C7}" srcOrd="0" destOrd="0" presId="urn:microsoft.com/office/officeart/2009/3/layout/HorizontalOrganizationChart"/>
    <dgm:cxn modelId="{774486AB-6233-4449-82C6-439C963C96FE}" type="presParOf" srcId="{722B3E13-13BF-4DF4-A79E-072B9045E9C7}" destId="{E21BED3A-F610-475C-B8B9-C67179F47781}" srcOrd="0" destOrd="0" presId="urn:microsoft.com/office/officeart/2009/3/layout/HorizontalOrganizationChart"/>
    <dgm:cxn modelId="{CDE840DE-6FDE-4B21-A590-B18C08423D0C}" type="presParOf" srcId="{722B3E13-13BF-4DF4-A79E-072B9045E9C7}" destId="{1DCA127E-F346-4FAC-9B7A-D72F3B0EC548}" srcOrd="1" destOrd="0" presId="urn:microsoft.com/office/officeart/2009/3/layout/HorizontalOrganizationChart"/>
    <dgm:cxn modelId="{CCE81868-E7E9-4176-856D-116CE0B56222}" type="presParOf" srcId="{C6040FAA-9F7D-4F0F-96CB-1CC50190E049}" destId="{E249F5CF-8E8A-411D-9B3A-8B95AE940AAA}" srcOrd="1" destOrd="0" presId="urn:microsoft.com/office/officeart/2009/3/layout/HorizontalOrganizationChart"/>
    <dgm:cxn modelId="{90428CD3-7FA2-4C3F-81C1-4C7723BB2B0C}" type="presParOf" srcId="{C6040FAA-9F7D-4F0F-96CB-1CC50190E049}" destId="{E3C88D64-CF81-442E-A8D4-92097A897D36}" srcOrd="2" destOrd="0" presId="urn:microsoft.com/office/officeart/2009/3/layout/HorizontalOrganizationChart"/>
    <dgm:cxn modelId="{3FD1A000-EED4-4532-B4F1-21E5AE6C62BA}" type="presParOf" srcId="{62790751-77F2-4D49-89FD-99815B5D8AB9}" destId="{01AF55D0-2C6C-4E33-B58E-D8788576F4BA}" srcOrd="4" destOrd="0" presId="urn:microsoft.com/office/officeart/2009/3/layout/HorizontalOrganizationChart"/>
    <dgm:cxn modelId="{38282F9E-2C4C-4D93-9DDB-7C6771769087}" type="presParOf" srcId="{01AF55D0-2C6C-4E33-B58E-D8788576F4BA}" destId="{E7C5BB87-1490-4D1F-97DA-C9043219E74C}" srcOrd="0" destOrd="0" presId="urn:microsoft.com/office/officeart/2009/3/layout/HorizontalOrganizationChart"/>
    <dgm:cxn modelId="{FB891645-4AFC-4367-9836-5985398BA724}" type="presParOf" srcId="{E7C5BB87-1490-4D1F-97DA-C9043219E74C}" destId="{504626E6-AB77-4161-B01C-A5862A060482}" srcOrd="0" destOrd="0" presId="urn:microsoft.com/office/officeart/2009/3/layout/HorizontalOrganizationChart"/>
    <dgm:cxn modelId="{9979E8F4-30A7-4CB0-ADF9-53A0751C41EC}" type="presParOf" srcId="{E7C5BB87-1490-4D1F-97DA-C9043219E74C}" destId="{8F9F94BF-9651-40ED-8ED5-B3833D81BA8E}" srcOrd="1" destOrd="0" presId="urn:microsoft.com/office/officeart/2009/3/layout/HorizontalOrganizationChart"/>
    <dgm:cxn modelId="{DF582885-2A4A-4746-8894-E842285E74E7}" type="presParOf" srcId="{01AF55D0-2C6C-4E33-B58E-D8788576F4BA}" destId="{1CA4CD92-0EBF-4635-8CB5-BD8F79D14E13}" srcOrd="1" destOrd="0" presId="urn:microsoft.com/office/officeart/2009/3/layout/HorizontalOrganizationChart"/>
    <dgm:cxn modelId="{7A2CCB94-0C17-4B2C-B547-2BC3607426C8}" type="presParOf" srcId="{01AF55D0-2C6C-4E33-B58E-D8788576F4BA}" destId="{B82660D7-3484-4EEE-B3A7-19664D0555FE}"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57E45C-5BE1-4E92-A84C-E2B1934EA202}">
      <dsp:nvSpPr>
        <dsp:cNvPr id="0" name=""/>
        <dsp:cNvSpPr/>
      </dsp:nvSpPr>
      <dsp:spPr>
        <a:xfrm>
          <a:off x="2660" y="1429433"/>
          <a:ext cx="1085273" cy="108527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A09B786-DA04-4DF0-9B92-FE9BF5CE92C5}">
      <dsp:nvSpPr>
        <dsp:cNvPr id="0" name=""/>
        <dsp:cNvSpPr/>
      </dsp:nvSpPr>
      <dsp:spPr>
        <a:xfrm>
          <a:off x="2660" y="2617087"/>
          <a:ext cx="3100781" cy="465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defRPr b="1"/>
          </a:pPr>
          <a:r>
            <a:rPr lang="fr-CA" sz="1600" kern="1200"/>
            <a:t>Significance of hiring employees into bilingual positions</a:t>
          </a:r>
          <a:endParaRPr lang="en-US" sz="1600" kern="1200"/>
        </a:p>
      </dsp:txBody>
      <dsp:txXfrm>
        <a:off x="2660" y="2617087"/>
        <a:ext cx="3100781" cy="465117"/>
      </dsp:txXfrm>
    </dsp:sp>
    <dsp:sp modelId="{D7F2BFE5-D45D-45E1-AED6-5F06C2A002E9}">
      <dsp:nvSpPr>
        <dsp:cNvPr id="0" name=""/>
        <dsp:cNvSpPr/>
      </dsp:nvSpPr>
      <dsp:spPr>
        <a:xfrm>
          <a:off x="2660" y="3129823"/>
          <a:ext cx="3100781" cy="680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90000"/>
            </a:lnSpc>
            <a:spcBef>
              <a:spcPct val="0"/>
            </a:spcBef>
            <a:spcAft>
              <a:spcPct val="35000"/>
            </a:spcAft>
            <a:buNone/>
          </a:pPr>
          <a:r>
            <a:rPr lang="fr-CA" sz="1200" kern="1200" dirty="0"/>
            <a:t>It </a:t>
          </a:r>
          <a:r>
            <a:rPr lang="fr-CA" sz="1200" kern="1200" dirty="0" err="1"/>
            <a:t>ensures</a:t>
          </a:r>
          <a:r>
            <a:rPr lang="fr-CA" sz="1200" kern="1200" dirty="0"/>
            <a:t> effective communication </a:t>
          </a:r>
          <a:r>
            <a:rPr lang="fr-CA" sz="1200" kern="1200" dirty="0" err="1"/>
            <a:t>with</a:t>
          </a:r>
          <a:r>
            <a:rPr lang="fr-CA" sz="1200" kern="1200" dirty="0"/>
            <a:t> the patients, clients, </a:t>
          </a:r>
          <a:r>
            <a:rPr lang="fr-CA" sz="1200" kern="1200" dirty="0" err="1"/>
            <a:t>residents</a:t>
          </a:r>
          <a:r>
            <a:rPr lang="fr-CA" sz="1200" kern="1200" dirty="0"/>
            <a:t>. It </a:t>
          </a:r>
          <a:r>
            <a:rPr lang="fr-CA" sz="1200" kern="1200" dirty="0" err="1"/>
            <a:t>promotes</a:t>
          </a:r>
          <a:r>
            <a:rPr lang="fr-CA" sz="1200" kern="1200" dirty="0"/>
            <a:t> </a:t>
          </a:r>
          <a:r>
            <a:rPr lang="fr-CA" sz="1200" kern="1200" dirty="0" err="1"/>
            <a:t>inclusivity</a:t>
          </a:r>
          <a:r>
            <a:rPr lang="fr-CA" sz="1200" kern="1200" dirty="0"/>
            <a:t>, </a:t>
          </a:r>
          <a:r>
            <a:rPr lang="fr-CA" sz="1200" kern="1200" dirty="0" err="1"/>
            <a:t>diversity</a:t>
          </a:r>
          <a:r>
            <a:rPr lang="fr-CA" sz="1200" kern="1200" dirty="0"/>
            <a:t> and </a:t>
          </a:r>
          <a:r>
            <a:rPr lang="fr-CA" sz="1200" kern="1200" dirty="0" err="1"/>
            <a:t>enhances</a:t>
          </a:r>
          <a:r>
            <a:rPr lang="fr-CA" sz="1200" kern="1200" dirty="0"/>
            <a:t> </a:t>
          </a:r>
          <a:r>
            <a:rPr lang="fr-CA" sz="1200" kern="1200" dirty="0" err="1"/>
            <a:t>our</a:t>
          </a:r>
          <a:r>
            <a:rPr lang="fr-CA" sz="1200" kern="1200" dirty="0"/>
            <a:t> </a:t>
          </a:r>
          <a:r>
            <a:rPr lang="fr-CA" sz="1200" kern="1200" dirty="0" err="1"/>
            <a:t>healthcare</a:t>
          </a:r>
          <a:r>
            <a:rPr lang="fr-CA" sz="1200" kern="1200" dirty="0"/>
            <a:t> services.</a:t>
          </a:r>
          <a:endParaRPr lang="en-US" sz="1200" kern="1200" dirty="0"/>
        </a:p>
      </dsp:txBody>
      <dsp:txXfrm>
        <a:off x="2660" y="3129823"/>
        <a:ext cx="3100781" cy="680550"/>
      </dsp:txXfrm>
    </dsp:sp>
    <dsp:sp modelId="{4F68FCF7-9E83-4A39-8E32-6E3088B61950}">
      <dsp:nvSpPr>
        <dsp:cNvPr id="0" name=""/>
        <dsp:cNvSpPr/>
      </dsp:nvSpPr>
      <dsp:spPr>
        <a:xfrm>
          <a:off x="3646078" y="1429433"/>
          <a:ext cx="1085273" cy="108527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95966E6-4677-4C11-A68C-8CB0CE49DED8}">
      <dsp:nvSpPr>
        <dsp:cNvPr id="0" name=""/>
        <dsp:cNvSpPr/>
      </dsp:nvSpPr>
      <dsp:spPr>
        <a:xfrm>
          <a:off x="3646078" y="2617087"/>
          <a:ext cx="3100781" cy="465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defRPr b="1"/>
          </a:pPr>
          <a:r>
            <a:rPr lang="fr-CA" sz="1600" kern="1200"/>
            <a:t>Benefits of having staff proficient in both official languages</a:t>
          </a:r>
          <a:endParaRPr lang="en-US" sz="1600" kern="1200"/>
        </a:p>
      </dsp:txBody>
      <dsp:txXfrm>
        <a:off x="3646078" y="2617087"/>
        <a:ext cx="3100781" cy="465117"/>
      </dsp:txXfrm>
    </dsp:sp>
    <dsp:sp modelId="{32E3B8F1-2F68-40B1-B118-CB32D90C65AC}">
      <dsp:nvSpPr>
        <dsp:cNvPr id="0" name=""/>
        <dsp:cNvSpPr/>
      </dsp:nvSpPr>
      <dsp:spPr>
        <a:xfrm>
          <a:off x="3646078" y="3129823"/>
          <a:ext cx="3100781" cy="680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90000"/>
            </a:lnSpc>
            <a:spcBef>
              <a:spcPct val="0"/>
            </a:spcBef>
            <a:spcAft>
              <a:spcPct val="35000"/>
            </a:spcAft>
            <a:buNone/>
          </a:pPr>
          <a:r>
            <a:rPr lang="fr-CA" sz="1200" kern="1200" dirty="0"/>
            <a:t>Patient care: The patients, clients, </a:t>
          </a:r>
          <a:r>
            <a:rPr lang="fr-CA" sz="1200" kern="1200" dirty="0" err="1"/>
            <a:t>residents</a:t>
          </a:r>
          <a:r>
            <a:rPr lang="fr-CA" sz="1200" kern="1200" dirty="0"/>
            <a:t> </a:t>
          </a:r>
          <a:r>
            <a:rPr lang="fr-CA" sz="1200" kern="1200" dirty="0" err="1"/>
            <a:t>feel</a:t>
          </a:r>
          <a:r>
            <a:rPr lang="fr-CA" sz="1200" kern="1200" dirty="0"/>
            <a:t> more </a:t>
          </a:r>
          <a:r>
            <a:rPr lang="fr-CA" sz="1200" kern="1200" dirty="0" err="1"/>
            <a:t>comfortable</a:t>
          </a:r>
          <a:r>
            <a:rPr lang="fr-CA" sz="1200" kern="1200" dirty="0"/>
            <a:t> and </a:t>
          </a:r>
          <a:r>
            <a:rPr lang="fr-CA" sz="1200" kern="1200" dirty="0" err="1"/>
            <a:t>understood</a:t>
          </a:r>
          <a:r>
            <a:rPr lang="fr-CA" sz="1200" kern="1200" dirty="0"/>
            <a:t> </a:t>
          </a:r>
          <a:r>
            <a:rPr lang="fr-CA" sz="1200" kern="1200" dirty="0" err="1"/>
            <a:t>when</a:t>
          </a:r>
          <a:r>
            <a:rPr lang="fr-CA" sz="1200" kern="1200" dirty="0"/>
            <a:t> </a:t>
          </a:r>
          <a:r>
            <a:rPr lang="fr-CA" sz="1200" kern="1200" dirty="0" err="1"/>
            <a:t>they</a:t>
          </a:r>
          <a:r>
            <a:rPr lang="fr-CA" sz="1200" kern="1200" dirty="0"/>
            <a:t> can </a:t>
          </a:r>
          <a:r>
            <a:rPr lang="fr-CA" sz="1200" kern="1200" dirty="0" err="1"/>
            <a:t>communicate</a:t>
          </a:r>
          <a:r>
            <a:rPr lang="fr-CA" sz="1200" kern="1200" dirty="0"/>
            <a:t> in </a:t>
          </a:r>
          <a:r>
            <a:rPr lang="fr-CA" sz="1200" kern="1200" dirty="0" err="1"/>
            <a:t>their</a:t>
          </a:r>
          <a:r>
            <a:rPr lang="fr-CA" sz="1200" kern="1200" dirty="0"/>
            <a:t> </a:t>
          </a:r>
          <a:r>
            <a:rPr lang="fr-CA" sz="1200" kern="1200" dirty="0" err="1"/>
            <a:t>preferred</a:t>
          </a:r>
          <a:r>
            <a:rPr lang="fr-CA" sz="1200" kern="1200" dirty="0"/>
            <a:t> </a:t>
          </a:r>
          <a:r>
            <a:rPr lang="fr-CA" sz="1200" kern="1200" dirty="0" err="1"/>
            <a:t>language</a:t>
          </a:r>
          <a:r>
            <a:rPr lang="fr-CA" sz="1200" kern="1200" dirty="0"/>
            <a:t> and </a:t>
          </a:r>
          <a:r>
            <a:rPr lang="fr-CA" sz="1200" kern="1200" dirty="0" err="1"/>
            <a:t>there</a:t>
          </a:r>
          <a:r>
            <a:rPr lang="fr-CA" sz="1200" kern="1200" dirty="0"/>
            <a:t> are more positive </a:t>
          </a:r>
          <a:r>
            <a:rPr lang="fr-CA" sz="1200" kern="1200" dirty="0" err="1"/>
            <a:t>health</a:t>
          </a:r>
          <a:r>
            <a:rPr lang="fr-CA" sz="1200" kern="1200" dirty="0"/>
            <a:t> </a:t>
          </a:r>
          <a:r>
            <a:rPr lang="fr-CA" sz="1200" kern="1200" dirty="0" err="1"/>
            <a:t>outcomes</a:t>
          </a:r>
          <a:r>
            <a:rPr lang="fr-CA" sz="1200" kern="1200" dirty="0"/>
            <a:t>.</a:t>
          </a:r>
          <a:endParaRPr lang="en-US" sz="1200" kern="1200" dirty="0"/>
        </a:p>
      </dsp:txBody>
      <dsp:txXfrm>
        <a:off x="3646078" y="3129823"/>
        <a:ext cx="3100781" cy="6805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05C9FC-5E34-4AC6-A513-BC0102AB71DB}">
      <dsp:nvSpPr>
        <dsp:cNvPr id="0" name=""/>
        <dsp:cNvSpPr/>
      </dsp:nvSpPr>
      <dsp:spPr>
        <a:xfrm>
          <a:off x="835534" y="0"/>
          <a:ext cx="4566291" cy="4566291"/>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8FCD2A-BC1B-4F77-B7C0-8503DBD5D4BC}">
      <dsp:nvSpPr>
        <dsp:cNvPr id="0" name=""/>
        <dsp:cNvSpPr/>
      </dsp:nvSpPr>
      <dsp:spPr>
        <a:xfrm>
          <a:off x="1132342" y="296808"/>
          <a:ext cx="1826516" cy="1826516"/>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A separate linguistic profile exists for each position outlining whether speaking, listening, reading and/or writing are required and at which level of proficiency.</a:t>
          </a:r>
        </a:p>
      </dsp:txBody>
      <dsp:txXfrm>
        <a:off x="1221505" y="385971"/>
        <a:ext cx="1648190" cy="1648190"/>
      </dsp:txXfrm>
    </dsp:sp>
    <dsp:sp modelId="{0943F056-34BD-465C-87CA-03E0CE3893FB}">
      <dsp:nvSpPr>
        <dsp:cNvPr id="0" name=""/>
        <dsp:cNvSpPr/>
      </dsp:nvSpPr>
      <dsp:spPr>
        <a:xfrm>
          <a:off x="3278499" y="296808"/>
          <a:ext cx="1826516" cy="1826516"/>
        </a:xfrm>
        <a:prstGeom prst="round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If only oral testing is required, it can be done over the phone and takes approximately </a:t>
          </a:r>
          <a:r>
            <a:rPr lang="fr-CA" sz="1300" kern="1200" dirty="0"/>
            <a:t>10 - 15 minutes</a:t>
          </a:r>
          <a:endParaRPr lang="en-US" sz="1300" kern="1200" dirty="0"/>
        </a:p>
      </dsp:txBody>
      <dsp:txXfrm>
        <a:off x="3367662" y="385971"/>
        <a:ext cx="1648190" cy="1648190"/>
      </dsp:txXfrm>
    </dsp:sp>
    <dsp:sp modelId="{A7D29B9D-B1F4-4E22-8D95-AD81824C2639}">
      <dsp:nvSpPr>
        <dsp:cNvPr id="0" name=""/>
        <dsp:cNvSpPr/>
      </dsp:nvSpPr>
      <dsp:spPr>
        <a:xfrm>
          <a:off x="1132342" y="2442965"/>
          <a:ext cx="1826516" cy="1826516"/>
        </a:xfrm>
        <a:prstGeom prst="round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CA" sz="1300" kern="1200"/>
            <a:t>Reading Comprehension test have a time allotment of – 30 minutes</a:t>
          </a:r>
          <a:endParaRPr lang="en-US" sz="1300" kern="1200"/>
        </a:p>
      </dsp:txBody>
      <dsp:txXfrm>
        <a:off x="1221505" y="2532128"/>
        <a:ext cx="1648190" cy="1648190"/>
      </dsp:txXfrm>
    </dsp:sp>
    <dsp:sp modelId="{4AE34E25-0F07-4445-A2C6-36B3F5C4A218}">
      <dsp:nvSpPr>
        <dsp:cNvPr id="0" name=""/>
        <dsp:cNvSpPr/>
      </dsp:nvSpPr>
      <dsp:spPr>
        <a:xfrm>
          <a:off x="3278499" y="2442965"/>
          <a:ext cx="1826516" cy="1826516"/>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CA" sz="1300" kern="1200"/>
            <a:t>Writing Test have a time allotment of – 60 minutes</a:t>
          </a:r>
          <a:endParaRPr lang="en-US" sz="1300" kern="1200"/>
        </a:p>
      </dsp:txBody>
      <dsp:txXfrm>
        <a:off x="3367662" y="2532128"/>
        <a:ext cx="1648190" cy="16481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2F0EB3-A787-4F70-9D0B-31BCFB49A8A4}">
      <dsp:nvSpPr>
        <dsp:cNvPr id="0" name=""/>
        <dsp:cNvSpPr/>
      </dsp:nvSpPr>
      <dsp:spPr>
        <a:xfrm>
          <a:off x="2835440" y="2237425"/>
          <a:ext cx="566478" cy="91440"/>
        </a:xfrm>
        <a:custGeom>
          <a:avLst/>
          <a:gdLst/>
          <a:ahLst/>
          <a:cxnLst/>
          <a:rect l="0" t="0" r="0" b="0"/>
          <a:pathLst>
            <a:path>
              <a:moveTo>
                <a:pt x="0" y="45720"/>
              </a:moveTo>
              <a:lnTo>
                <a:pt x="566478" y="45720"/>
              </a:lnTo>
            </a:path>
          </a:pathLst>
        </a:custGeom>
        <a:noFill/>
        <a:ln w="1587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8ECBA8-E73F-4224-9D2C-56699AC8AF33}">
      <dsp:nvSpPr>
        <dsp:cNvPr id="0" name=""/>
        <dsp:cNvSpPr/>
      </dsp:nvSpPr>
      <dsp:spPr>
        <a:xfrm>
          <a:off x="3045" y="633275"/>
          <a:ext cx="2832394" cy="86388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fr-CA" sz="2100" kern="1200"/>
            <a:t>Removing time limit for condition of employment</a:t>
          </a:r>
          <a:endParaRPr lang="en-US" sz="2100" kern="1200"/>
        </a:p>
      </dsp:txBody>
      <dsp:txXfrm>
        <a:off x="3045" y="633275"/>
        <a:ext cx="2832394" cy="863880"/>
      </dsp:txXfrm>
    </dsp:sp>
    <dsp:sp modelId="{2706AEDF-6E88-4151-8249-55DF6D29E752}">
      <dsp:nvSpPr>
        <dsp:cNvPr id="0" name=""/>
        <dsp:cNvSpPr/>
      </dsp:nvSpPr>
      <dsp:spPr>
        <a:xfrm>
          <a:off x="3045" y="1851205"/>
          <a:ext cx="2832394" cy="86388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fr-CA" sz="2100" kern="1200"/>
            <a:t>Improvement Plan/Follow-up Testing</a:t>
          </a:r>
          <a:endParaRPr lang="en-US" sz="2100" kern="1200"/>
        </a:p>
      </dsp:txBody>
      <dsp:txXfrm>
        <a:off x="3045" y="1851205"/>
        <a:ext cx="2832394" cy="863880"/>
      </dsp:txXfrm>
    </dsp:sp>
    <dsp:sp modelId="{5643F702-31F7-4EB2-92CB-06A5564B229B}">
      <dsp:nvSpPr>
        <dsp:cNvPr id="0" name=""/>
        <dsp:cNvSpPr/>
      </dsp:nvSpPr>
      <dsp:spPr>
        <a:xfrm>
          <a:off x="3401918" y="1851205"/>
          <a:ext cx="2832394" cy="863880"/>
        </a:xfrm>
        <a:prstGeom prst="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fr-CA" sz="2100" kern="1200"/>
            <a:t>Language Training recommendations</a:t>
          </a:r>
          <a:endParaRPr lang="en-US" sz="2100" kern="1200"/>
        </a:p>
      </dsp:txBody>
      <dsp:txXfrm>
        <a:off x="3401918" y="1851205"/>
        <a:ext cx="2832394" cy="863880"/>
      </dsp:txXfrm>
    </dsp:sp>
    <dsp:sp modelId="{249B2DE9-B526-4579-A83B-DE2A2BF764B7}">
      <dsp:nvSpPr>
        <dsp:cNvPr id="0" name=""/>
        <dsp:cNvSpPr/>
      </dsp:nvSpPr>
      <dsp:spPr>
        <a:xfrm>
          <a:off x="3045" y="3069134"/>
          <a:ext cx="2832394" cy="86388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fr-CA" sz="2100" kern="1200"/>
            <a:t>Performance conversation component</a:t>
          </a:r>
          <a:endParaRPr lang="en-US" sz="2100" kern="1200"/>
        </a:p>
      </dsp:txBody>
      <dsp:txXfrm>
        <a:off x="3045" y="3069134"/>
        <a:ext cx="2832394" cy="8638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59F39F-E3EF-4A9B-A7CC-4D511644618F}">
      <dsp:nvSpPr>
        <dsp:cNvPr id="0" name=""/>
        <dsp:cNvSpPr/>
      </dsp:nvSpPr>
      <dsp:spPr>
        <a:xfrm>
          <a:off x="1991812" y="1240"/>
          <a:ext cx="2253733" cy="687388"/>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fr-CA" sz="2300" kern="1200"/>
            <a:t>Translation Request Form</a:t>
          </a:r>
          <a:endParaRPr lang="en-US" sz="2300" kern="1200"/>
        </a:p>
      </dsp:txBody>
      <dsp:txXfrm>
        <a:off x="1991812" y="1240"/>
        <a:ext cx="2253733" cy="687388"/>
      </dsp:txXfrm>
    </dsp:sp>
    <dsp:sp modelId="{16AAA26F-FCE2-4A0F-93D9-30EBF939C8CF}">
      <dsp:nvSpPr>
        <dsp:cNvPr id="0" name=""/>
        <dsp:cNvSpPr/>
      </dsp:nvSpPr>
      <dsp:spPr>
        <a:xfrm>
          <a:off x="1991812" y="970345"/>
          <a:ext cx="2253733" cy="687388"/>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fr-CA" sz="2300" kern="1200"/>
            <a:t>Testing Request Form</a:t>
          </a:r>
          <a:endParaRPr lang="en-US" sz="2300" kern="1200"/>
        </a:p>
      </dsp:txBody>
      <dsp:txXfrm>
        <a:off x="1991812" y="970345"/>
        <a:ext cx="2253733" cy="687388"/>
      </dsp:txXfrm>
    </dsp:sp>
    <dsp:sp modelId="{049F25C3-C662-4BDC-B71E-23AF6B24951D}">
      <dsp:nvSpPr>
        <dsp:cNvPr id="0" name=""/>
        <dsp:cNvSpPr/>
      </dsp:nvSpPr>
      <dsp:spPr>
        <a:xfrm>
          <a:off x="1991812" y="1939451"/>
          <a:ext cx="2253733" cy="687388"/>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fr-CA" sz="2300" kern="1200"/>
            <a:t>Recruitment Results Form</a:t>
          </a:r>
          <a:endParaRPr lang="en-US" sz="2300" kern="1200"/>
        </a:p>
      </dsp:txBody>
      <dsp:txXfrm>
        <a:off x="1991812" y="1939451"/>
        <a:ext cx="2253733" cy="687388"/>
      </dsp:txXfrm>
    </dsp:sp>
    <dsp:sp modelId="{E21BED3A-F610-475C-B8B9-C67179F47781}">
      <dsp:nvSpPr>
        <dsp:cNvPr id="0" name=""/>
        <dsp:cNvSpPr/>
      </dsp:nvSpPr>
      <dsp:spPr>
        <a:xfrm>
          <a:off x="1991812" y="2908556"/>
          <a:ext cx="2253733" cy="687388"/>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fr-CA" sz="2300" kern="1200"/>
            <a:t>Maximize your French document</a:t>
          </a:r>
          <a:endParaRPr lang="en-US" sz="2300" kern="1200"/>
        </a:p>
      </dsp:txBody>
      <dsp:txXfrm>
        <a:off x="1991812" y="2908556"/>
        <a:ext cx="2253733" cy="687388"/>
      </dsp:txXfrm>
    </dsp:sp>
    <dsp:sp modelId="{504626E6-AB77-4161-B01C-A5862A060482}">
      <dsp:nvSpPr>
        <dsp:cNvPr id="0" name=""/>
        <dsp:cNvSpPr/>
      </dsp:nvSpPr>
      <dsp:spPr>
        <a:xfrm>
          <a:off x="1991812" y="3877661"/>
          <a:ext cx="2253733" cy="687388"/>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fr-CA" sz="2300" kern="1200"/>
            <a:t>Maximize your English document</a:t>
          </a:r>
          <a:endParaRPr lang="en-US" sz="2300" kern="1200"/>
        </a:p>
      </dsp:txBody>
      <dsp:txXfrm>
        <a:off x="1991812" y="3877661"/>
        <a:ext cx="2253733" cy="687388"/>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00664058-3EFC-4988-AC51-9E3CC9871F45}" type="datetimeFigureOut">
              <a:rPr lang="en-US" smtClean="0"/>
              <a:t>3/20/2024</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9C56551E-FEAC-44C8-8372-FEB233C82804}" type="slidenum">
              <a:rPr lang="en-US" smtClean="0"/>
              <a:t>‹#›</a:t>
            </a:fld>
            <a:endParaRPr lang="en-US"/>
          </a:p>
        </p:txBody>
      </p:sp>
    </p:spTree>
    <p:extLst>
      <p:ext uri="{BB962C8B-B14F-4D97-AF65-F5344CB8AC3E}">
        <p14:creationId xmlns:p14="http://schemas.microsoft.com/office/powerpoint/2010/main" val="2457443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56551E-FEAC-44C8-8372-FEB233C82804}" type="slidenum">
              <a:rPr lang="en-US" smtClean="0"/>
              <a:t>1</a:t>
            </a:fld>
            <a:endParaRPr lang="en-US"/>
          </a:p>
        </p:txBody>
      </p:sp>
    </p:spTree>
    <p:extLst>
      <p:ext uri="{BB962C8B-B14F-4D97-AF65-F5344CB8AC3E}">
        <p14:creationId xmlns:p14="http://schemas.microsoft.com/office/powerpoint/2010/main" val="4079259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3/20/2024</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03758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66092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84490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297598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81249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404147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911211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830656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9840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00038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6256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54090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3/20/2024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27483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3/20/2024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07673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3/20/2024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00135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0761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09406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3/20/2024</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853754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mailto:FLS@wrha.mb.ca"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mailto:FLS@wrha.mb.ca"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s://wrha.mb.ca/files/les-soins-voulus-en-francais.pdf" TargetMode="External"/><Relationship Id="rId4" Type="http://schemas.openxmlformats.org/officeDocument/2006/relationships/hyperlink" Target="https://wrha.mb.ca/"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s://healthproviders.sharedhealthmb.ca/difference-en-francais/" TargetMode="External"/><Relationship Id="rId4" Type="http://schemas.openxmlformats.org/officeDocument/2006/relationships/hyperlink" Target="https://professionals.wrha.mb.ca/francophone-health/"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15655827-B42D-4180-88D3-D83F25E4B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a:effectLst/>
        </p:spPr>
        <p:txBody>
          <a:bodyPr rtlCol="0" anchor="ctr"/>
          <a:lstStyle/>
          <a:p>
            <a:pPr algn="ctr"/>
            <a:endParaRPr lang="en-US"/>
          </a:p>
        </p:txBody>
      </p:sp>
      <p:sp>
        <p:nvSpPr>
          <p:cNvPr id="29" name="Freeform: Shape 28">
            <a:extLst>
              <a:ext uri="{FF2B5EF4-FFF2-40B4-BE49-F238E27FC236}">
                <a16:creationId xmlns:a16="http://schemas.microsoft.com/office/drawing/2014/main" id="{24ACCB06-563C-4ADE-B4D6-1FE9F723C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955594"/>
            <a:ext cx="1828958" cy="2902407"/>
          </a:xfrm>
          <a:custGeom>
            <a:avLst/>
            <a:gdLst>
              <a:gd name="connsiteX0" fmla="*/ 0 w 1828958"/>
              <a:gd name="connsiteY0" fmla="*/ 0 h 2902407"/>
              <a:gd name="connsiteX1" fmla="*/ 1828958 w 1828958"/>
              <a:gd name="connsiteY1" fmla="*/ 2902407 h 2902407"/>
              <a:gd name="connsiteX2" fmla="*/ 1709896 w 1828958"/>
              <a:gd name="connsiteY2" fmla="*/ 2902407 h 2902407"/>
              <a:gd name="connsiteX3" fmla="*/ 0 w 1828958"/>
              <a:gd name="connsiteY3" fmla="*/ 63474 h 2902407"/>
            </a:gdLst>
            <a:ahLst/>
            <a:cxnLst>
              <a:cxn ang="0">
                <a:pos x="connsiteX0" y="connsiteY0"/>
              </a:cxn>
              <a:cxn ang="0">
                <a:pos x="connsiteX1" y="connsiteY1"/>
              </a:cxn>
              <a:cxn ang="0">
                <a:pos x="connsiteX2" y="connsiteY2"/>
              </a:cxn>
              <a:cxn ang="0">
                <a:pos x="connsiteX3" y="connsiteY3"/>
              </a:cxn>
            </a:cxnLst>
            <a:rect l="l" t="t" r="r" b="b"/>
            <a:pathLst>
              <a:path w="1828958" h="2902407">
                <a:moveTo>
                  <a:pt x="0" y="0"/>
                </a:moveTo>
                <a:lnTo>
                  <a:pt x="1828958" y="2902407"/>
                </a:lnTo>
                <a:lnTo>
                  <a:pt x="1709896" y="2902407"/>
                </a:lnTo>
                <a:lnTo>
                  <a:pt x="0" y="63474"/>
                </a:lnTo>
                <a:close/>
              </a:path>
            </a:pathLst>
          </a:custGeom>
          <a:solidFill>
            <a:srgbClr val="262626"/>
          </a:solidFill>
          <a:ln>
            <a:noFill/>
          </a:ln>
        </p:spPr>
        <p:txBody>
          <a:bodyPr/>
          <a:lstStyle/>
          <a:p>
            <a:endParaRPr lang="en-CA"/>
          </a:p>
        </p:txBody>
      </p:sp>
      <p:sp>
        <p:nvSpPr>
          <p:cNvPr id="30" name="Freeform: Shape 29">
            <a:extLst>
              <a:ext uri="{FF2B5EF4-FFF2-40B4-BE49-F238E27FC236}">
                <a16:creationId xmlns:a16="http://schemas.microsoft.com/office/drawing/2014/main" id="{40761ECD-D92B-46AE-82CA-640023D28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3220098"/>
            <a:ext cx="2910045" cy="3637903"/>
          </a:xfrm>
          <a:custGeom>
            <a:avLst/>
            <a:gdLst>
              <a:gd name="connsiteX0" fmla="*/ 0 w 2910045"/>
              <a:gd name="connsiteY0" fmla="*/ 0 h 3637903"/>
              <a:gd name="connsiteX1" fmla="*/ 2910045 w 2910045"/>
              <a:gd name="connsiteY1" fmla="*/ 3637903 h 3637903"/>
              <a:gd name="connsiteX2" fmla="*/ 2786220 w 2910045"/>
              <a:gd name="connsiteY2" fmla="*/ 3637903 h 3637903"/>
              <a:gd name="connsiteX3" fmla="*/ 0 w 2910045"/>
              <a:gd name="connsiteY3" fmla="*/ 20366 h 3637903"/>
            </a:gdLst>
            <a:ahLst/>
            <a:cxnLst>
              <a:cxn ang="0">
                <a:pos x="connsiteX0" y="connsiteY0"/>
              </a:cxn>
              <a:cxn ang="0">
                <a:pos x="connsiteX1" y="connsiteY1"/>
              </a:cxn>
              <a:cxn ang="0">
                <a:pos x="connsiteX2" y="connsiteY2"/>
              </a:cxn>
              <a:cxn ang="0">
                <a:pos x="connsiteX3" y="connsiteY3"/>
              </a:cxn>
            </a:cxnLst>
            <a:rect l="l" t="t" r="r" b="b"/>
            <a:pathLst>
              <a:path w="2910045" h="3637903">
                <a:moveTo>
                  <a:pt x="0" y="0"/>
                </a:moveTo>
                <a:lnTo>
                  <a:pt x="2910045" y="3637903"/>
                </a:lnTo>
                <a:lnTo>
                  <a:pt x="2786220" y="3637903"/>
                </a:lnTo>
                <a:lnTo>
                  <a:pt x="0" y="20366"/>
                </a:lnTo>
                <a:close/>
              </a:path>
            </a:pathLst>
          </a:custGeom>
          <a:solidFill>
            <a:schemeClr val="accent1">
              <a:lumMod val="50000"/>
            </a:schemeClr>
          </a:solidFill>
          <a:ln>
            <a:noFill/>
          </a:ln>
        </p:spPr>
        <p:txBody>
          <a:bodyPr/>
          <a:lstStyle/>
          <a:p>
            <a:endParaRPr lang="en-CA"/>
          </a:p>
        </p:txBody>
      </p:sp>
      <p:sp>
        <p:nvSpPr>
          <p:cNvPr id="14" name="Freeform: Shape 13">
            <a:extLst>
              <a:ext uri="{FF2B5EF4-FFF2-40B4-BE49-F238E27FC236}">
                <a16:creationId xmlns:a16="http://schemas.microsoft.com/office/drawing/2014/main" id="{9A928607-C55C-40FD-B2DF-6CD6A7226A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2845509"/>
            <a:ext cx="4149883" cy="4012491"/>
          </a:xfrm>
          <a:custGeom>
            <a:avLst/>
            <a:gdLst>
              <a:gd name="connsiteX0" fmla="*/ 0 w 4149883"/>
              <a:gd name="connsiteY0" fmla="*/ 0 h 4012491"/>
              <a:gd name="connsiteX1" fmla="*/ 4149883 w 4149883"/>
              <a:gd name="connsiteY1" fmla="*/ 4012491 h 4012491"/>
              <a:gd name="connsiteX2" fmla="*/ 2910046 w 4149883"/>
              <a:gd name="connsiteY2" fmla="*/ 4012491 h 4012491"/>
              <a:gd name="connsiteX3" fmla="*/ 0 w 4149883"/>
              <a:gd name="connsiteY3" fmla="*/ 374587 h 4012491"/>
            </a:gdLst>
            <a:ahLst/>
            <a:cxnLst>
              <a:cxn ang="0">
                <a:pos x="connsiteX0" y="connsiteY0"/>
              </a:cxn>
              <a:cxn ang="0">
                <a:pos x="connsiteX1" y="connsiteY1"/>
              </a:cxn>
              <a:cxn ang="0">
                <a:pos x="connsiteX2" y="connsiteY2"/>
              </a:cxn>
              <a:cxn ang="0">
                <a:pos x="connsiteX3" y="connsiteY3"/>
              </a:cxn>
            </a:cxnLst>
            <a:rect l="l" t="t" r="r" b="b"/>
            <a:pathLst>
              <a:path w="4149883" h="4012491">
                <a:moveTo>
                  <a:pt x="0" y="0"/>
                </a:moveTo>
                <a:lnTo>
                  <a:pt x="4149883" y="4012491"/>
                </a:lnTo>
                <a:lnTo>
                  <a:pt x="2910046" y="4012491"/>
                </a:lnTo>
                <a:lnTo>
                  <a:pt x="0" y="374587"/>
                </a:lnTo>
                <a:close/>
              </a:path>
            </a:pathLst>
          </a:custGeom>
          <a:solidFill>
            <a:schemeClr val="accent1">
              <a:lumMod val="75000"/>
            </a:schemeClr>
          </a:solidFill>
          <a:ln>
            <a:noFill/>
          </a:ln>
        </p:spPr>
        <p:txBody>
          <a:bodyPr/>
          <a:lstStyle/>
          <a:p>
            <a:endParaRPr lang="en-CA"/>
          </a:p>
        </p:txBody>
      </p:sp>
      <p:sp>
        <p:nvSpPr>
          <p:cNvPr id="16" name="Freeform: Shape 15">
            <a:extLst>
              <a:ext uri="{FF2B5EF4-FFF2-40B4-BE49-F238E27FC236}">
                <a16:creationId xmlns:a16="http://schemas.microsoft.com/office/drawing/2014/main" id="{400A20C1-29A4-43E0-AB15-7931F76F8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332410"/>
            <a:ext cx="2719546" cy="3525590"/>
          </a:xfrm>
          <a:custGeom>
            <a:avLst/>
            <a:gdLst>
              <a:gd name="connsiteX0" fmla="*/ 0 w 2719546"/>
              <a:gd name="connsiteY0" fmla="*/ 0 h 3525590"/>
              <a:gd name="connsiteX1" fmla="*/ 2719546 w 2719546"/>
              <a:gd name="connsiteY1" fmla="*/ 3525590 h 3525590"/>
              <a:gd name="connsiteX2" fmla="*/ 1828959 w 2719546"/>
              <a:gd name="connsiteY2" fmla="*/ 3525590 h 3525590"/>
              <a:gd name="connsiteX3" fmla="*/ 0 w 2719546"/>
              <a:gd name="connsiteY3" fmla="*/ 623183 h 3525590"/>
            </a:gdLst>
            <a:ahLst/>
            <a:cxnLst>
              <a:cxn ang="0">
                <a:pos x="connsiteX0" y="connsiteY0"/>
              </a:cxn>
              <a:cxn ang="0">
                <a:pos x="connsiteX1" y="connsiteY1"/>
              </a:cxn>
              <a:cxn ang="0">
                <a:pos x="connsiteX2" y="connsiteY2"/>
              </a:cxn>
              <a:cxn ang="0">
                <a:pos x="connsiteX3" y="connsiteY3"/>
              </a:cxn>
            </a:cxnLst>
            <a:rect l="l" t="t" r="r" b="b"/>
            <a:pathLst>
              <a:path w="2719546" h="3525590">
                <a:moveTo>
                  <a:pt x="0" y="0"/>
                </a:moveTo>
                <a:lnTo>
                  <a:pt x="2719546" y="3525590"/>
                </a:lnTo>
                <a:lnTo>
                  <a:pt x="1828959" y="3525590"/>
                </a:lnTo>
                <a:lnTo>
                  <a:pt x="0" y="623183"/>
                </a:lnTo>
                <a:close/>
              </a:path>
            </a:pathLst>
          </a:custGeom>
          <a:solidFill>
            <a:srgbClr val="404040"/>
          </a:solidFill>
          <a:ln>
            <a:noFill/>
          </a:ln>
        </p:spPr>
        <p:txBody>
          <a:bodyPr/>
          <a:lstStyle/>
          <a:p>
            <a:endParaRPr lang="en-CA"/>
          </a:p>
        </p:txBody>
      </p:sp>
      <p:sp>
        <p:nvSpPr>
          <p:cNvPr id="2" name="Title 1">
            <a:extLst>
              <a:ext uri="{FF2B5EF4-FFF2-40B4-BE49-F238E27FC236}">
                <a16:creationId xmlns:a16="http://schemas.microsoft.com/office/drawing/2014/main" id="{3FCC5DB2-2F34-40D5-A3F1-85406B63F534}"/>
              </a:ext>
            </a:extLst>
          </p:cNvPr>
          <p:cNvSpPr>
            <a:spLocks noGrp="1"/>
          </p:cNvSpPr>
          <p:nvPr>
            <p:ph type="ctrTitle"/>
          </p:nvPr>
        </p:nvSpPr>
        <p:spPr>
          <a:xfrm>
            <a:off x="1524000" y="643468"/>
            <a:ext cx="9144000" cy="3618898"/>
          </a:xfrm>
        </p:spPr>
        <p:txBody>
          <a:bodyPr anchor="b">
            <a:normAutofit/>
          </a:bodyPr>
          <a:lstStyle/>
          <a:p>
            <a:pPr algn="ctr"/>
            <a:r>
              <a:rPr lang="fr-CA" sz="7200" dirty="0" err="1"/>
              <a:t>Manager’s</a:t>
            </a:r>
            <a:r>
              <a:rPr lang="fr-CA" sz="7200" dirty="0"/>
              <a:t> toolkit for </a:t>
            </a:r>
            <a:r>
              <a:rPr lang="fr-CA" sz="7200" dirty="0" err="1"/>
              <a:t>Success</a:t>
            </a:r>
            <a:endParaRPr lang="en-US" sz="7200" dirty="0"/>
          </a:p>
        </p:txBody>
      </p:sp>
      <p:sp>
        <p:nvSpPr>
          <p:cNvPr id="3" name="Subtitle 2">
            <a:extLst>
              <a:ext uri="{FF2B5EF4-FFF2-40B4-BE49-F238E27FC236}">
                <a16:creationId xmlns:a16="http://schemas.microsoft.com/office/drawing/2014/main" id="{F9D6F904-6CB4-4C04-83D5-27845BBDB818}"/>
              </a:ext>
            </a:extLst>
          </p:cNvPr>
          <p:cNvSpPr>
            <a:spLocks noGrp="1"/>
          </p:cNvSpPr>
          <p:nvPr>
            <p:ph type="subTitle" idx="1"/>
          </p:nvPr>
        </p:nvSpPr>
        <p:spPr>
          <a:xfrm>
            <a:off x="2719546" y="4552335"/>
            <a:ext cx="6752908" cy="1091381"/>
          </a:xfrm>
        </p:spPr>
        <p:txBody>
          <a:bodyPr>
            <a:normAutofit/>
          </a:bodyPr>
          <a:lstStyle/>
          <a:p>
            <a:pPr algn="ctr"/>
            <a:r>
              <a:rPr lang="fr-CA" sz="2400"/>
              <a:t>WRHA Francophone Health</a:t>
            </a:r>
            <a:endParaRPr lang="en-US" sz="2400"/>
          </a:p>
        </p:txBody>
      </p:sp>
    </p:spTree>
    <p:extLst>
      <p:ext uri="{BB962C8B-B14F-4D97-AF65-F5344CB8AC3E}">
        <p14:creationId xmlns:p14="http://schemas.microsoft.com/office/powerpoint/2010/main" val="3747234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031" name="Group 1030">
            <a:extLst>
              <a:ext uri="{FF2B5EF4-FFF2-40B4-BE49-F238E27FC236}">
                <a16:creationId xmlns:a16="http://schemas.microsoft.com/office/drawing/2014/main" id="{C616B3DC-C165-433D-9187-62DCC0E317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1032" name="Freeform 6">
              <a:extLst>
                <a:ext uri="{FF2B5EF4-FFF2-40B4-BE49-F238E27FC236}">
                  <a16:creationId xmlns:a16="http://schemas.microsoft.com/office/drawing/2014/main" id="{97E1BF84-9824-4B0E-98DF-F0F7181DD0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CA"/>
            </a:p>
          </p:txBody>
        </p:sp>
        <p:sp>
          <p:nvSpPr>
            <p:cNvPr id="1033" name="Freeform 7">
              <a:extLst>
                <a:ext uri="{FF2B5EF4-FFF2-40B4-BE49-F238E27FC236}">
                  <a16:creationId xmlns:a16="http://schemas.microsoft.com/office/drawing/2014/main" id="{A85FA340-7392-4303-9707-A12F45A46F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endParaRPr lang="en-CA"/>
            </a:p>
          </p:txBody>
        </p:sp>
        <p:sp>
          <p:nvSpPr>
            <p:cNvPr id="1034" name="Freeform 9">
              <a:extLst>
                <a:ext uri="{FF2B5EF4-FFF2-40B4-BE49-F238E27FC236}">
                  <a16:creationId xmlns:a16="http://schemas.microsoft.com/office/drawing/2014/main" id="{758A9051-2BD9-4868-8B84-344752FA2F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endParaRPr lang="en-CA"/>
            </a:p>
          </p:txBody>
        </p:sp>
        <p:sp>
          <p:nvSpPr>
            <p:cNvPr id="1035" name="Freeform 10">
              <a:extLst>
                <a:ext uri="{FF2B5EF4-FFF2-40B4-BE49-F238E27FC236}">
                  <a16:creationId xmlns:a16="http://schemas.microsoft.com/office/drawing/2014/main" id="{58264C49-3539-4CBD-8F11-1106C8B878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CA"/>
            </a:p>
          </p:txBody>
        </p:sp>
        <p:sp>
          <p:nvSpPr>
            <p:cNvPr id="1036" name="Freeform 11">
              <a:extLst>
                <a:ext uri="{FF2B5EF4-FFF2-40B4-BE49-F238E27FC236}">
                  <a16:creationId xmlns:a16="http://schemas.microsoft.com/office/drawing/2014/main" id="{DE862133-5C7E-4B32-9786-0B33BC51A7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CA"/>
            </a:p>
          </p:txBody>
        </p:sp>
        <p:sp>
          <p:nvSpPr>
            <p:cNvPr id="1037" name="Freeform 12">
              <a:extLst>
                <a:ext uri="{FF2B5EF4-FFF2-40B4-BE49-F238E27FC236}">
                  <a16:creationId xmlns:a16="http://schemas.microsoft.com/office/drawing/2014/main" id="{90925F6C-DF03-4707-9176-6049F049B5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endParaRPr lang="en-CA"/>
            </a:p>
          </p:txBody>
        </p:sp>
      </p:grpSp>
      <p:sp useBgFill="1">
        <p:nvSpPr>
          <p:cNvPr id="1039" name="Rectangle 1038">
            <a:extLst>
              <a:ext uri="{FF2B5EF4-FFF2-40B4-BE49-F238E27FC236}">
                <a16:creationId xmlns:a16="http://schemas.microsoft.com/office/drawing/2014/main" id="{A6073935-E043-4801-AF06-06093A9145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BE1592-7A35-4D13-8E4F-A7721964A251}"/>
              </a:ext>
            </a:extLst>
          </p:cNvPr>
          <p:cNvSpPr>
            <a:spLocks noGrp="1"/>
          </p:cNvSpPr>
          <p:nvPr>
            <p:ph type="title"/>
          </p:nvPr>
        </p:nvSpPr>
        <p:spPr>
          <a:xfrm>
            <a:off x="8041742" y="648930"/>
            <a:ext cx="3461281" cy="3347337"/>
          </a:xfrm>
        </p:spPr>
        <p:txBody>
          <a:bodyPr vert="horz" lIns="91440" tIns="45720" rIns="91440" bIns="45720" rtlCol="0" anchor="b">
            <a:normAutofit/>
          </a:bodyPr>
          <a:lstStyle/>
          <a:p>
            <a:pPr algn="r"/>
            <a:r>
              <a:rPr lang="en-US" sz="4800" dirty="0"/>
              <a:t>Job Postings</a:t>
            </a:r>
          </a:p>
        </p:txBody>
      </p:sp>
      <p:sp>
        <p:nvSpPr>
          <p:cNvPr id="3" name="TextBox 2">
            <a:extLst>
              <a:ext uri="{FF2B5EF4-FFF2-40B4-BE49-F238E27FC236}">
                <a16:creationId xmlns:a16="http://schemas.microsoft.com/office/drawing/2014/main" id="{85467527-78B9-6907-DEBA-6E0C2863807F}"/>
              </a:ext>
            </a:extLst>
          </p:cNvPr>
          <p:cNvSpPr txBox="1"/>
          <p:nvPr/>
        </p:nvSpPr>
        <p:spPr>
          <a:xfrm>
            <a:off x="8041742" y="3996267"/>
            <a:ext cx="3729452" cy="405136"/>
          </a:xfrm>
          <a:prstGeom prst="rect">
            <a:avLst/>
          </a:prstGeom>
        </p:spPr>
        <p:txBody>
          <a:bodyPr vert="horz" lIns="91440" tIns="45720" rIns="91440" bIns="45720" rtlCol="0" anchor="t">
            <a:normAutofit/>
          </a:bodyPr>
          <a:lstStyle/>
          <a:p>
            <a:pPr algn="r">
              <a:spcBef>
                <a:spcPct val="20000"/>
              </a:spcBef>
              <a:spcAft>
                <a:spcPts val="600"/>
              </a:spcAft>
              <a:buClr>
                <a:schemeClr val="accent1">
                  <a:lumMod val="75000"/>
                </a:schemeClr>
              </a:buClr>
              <a:buSzPct val="145000"/>
            </a:pPr>
            <a:r>
              <a:rPr lang="en-US" sz="1000" b="1" dirty="0"/>
              <a:t>Forms.sharedhealthmb.ca/forms/</a:t>
            </a:r>
            <a:r>
              <a:rPr lang="en-US" sz="1000" b="1" dirty="0" err="1"/>
              <a:t>phrss</a:t>
            </a:r>
            <a:r>
              <a:rPr lang="en-US" sz="1000" b="1" dirty="0"/>
              <a:t>/</a:t>
            </a:r>
            <a:r>
              <a:rPr lang="en-US" sz="1000" b="1" dirty="0" err="1"/>
              <a:t>successfactors</a:t>
            </a:r>
            <a:r>
              <a:rPr lang="en-US" sz="1000" b="1" dirty="0"/>
              <a:t>-request</a:t>
            </a:r>
            <a:r>
              <a:rPr lang="en-US" sz="1400" b="1" dirty="0"/>
              <a:t>/</a:t>
            </a:r>
          </a:p>
        </p:txBody>
      </p:sp>
      <p:grpSp>
        <p:nvGrpSpPr>
          <p:cNvPr id="1041" name="Group 1040">
            <a:extLst>
              <a:ext uri="{FF2B5EF4-FFF2-40B4-BE49-F238E27FC236}">
                <a16:creationId xmlns:a16="http://schemas.microsoft.com/office/drawing/2014/main" id="{8AC26FF4-D6F9-4A94-A837-D051A101ED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86714" y="-4763"/>
            <a:ext cx="5014912" cy="6862763"/>
            <a:chOff x="2928938" y="-4763"/>
            <a:chExt cx="5014912" cy="6862763"/>
          </a:xfrm>
        </p:grpSpPr>
        <p:sp>
          <p:nvSpPr>
            <p:cNvPr id="1042" name="Freeform 6">
              <a:extLst>
                <a:ext uri="{FF2B5EF4-FFF2-40B4-BE49-F238E27FC236}">
                  <a16:creationId xmlns:a16="http://schemas.microsoft.com/office/drawing/2014/main" id="{EFFE501B-F9EC-4229-99D6-F39E38A71B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CA"/>
            </a:p>
          </p:txBody>
        </p:sp>
        <p:sp>
          <p:nvSpPr>
            <p:cNvPr id="1043" name="Freeform 7">
              <a:extLst>
                <a:ext uri="{FF2B5EF4-FFF2-40B4-BE49-F238E27FC236}">
                  <a16:creationId xmlns:a16="http://schemas.microsoft.com/office/drawing/2014/main" id="{B064C6A0-3DE4-4F4A-B650-78A628163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endParaRPr lang="en-CA"/>
            </a:p>
          </p:txBody>
        </p:sp>
        <p:sp>
          <p:nvSpPr>
            <p:cNvPr id="1044" name="Freeform 25">
              <a:extLst>
                <a:ext uri="{FF2B5EF4-FFF2-40B4-BE49-F238E27FC236}">
                  <a16:creationId xmlns:a16="http://schemas.microsoft.com/office/drawing/2014/main" id="{43CD3E83-3D0D-40EE-B1A2-9C989EBF2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endParaRPr lang="en-CA"/>
            </a:p>
          </p:txBody>
        </p:sp>
        <p:sp>
          <p:nvSpPr>
            <p:cNvPr id="1045" name="Freeform 26">
              <a:extLst>
                <a:ext uri="{FF2B5EF4-FFF2-40B4-BE49-F238E27FC236}">
                  <a16:creationId xmlns:a16="http://schemas.microsoft.com/office/drawing/2014/main" id="{71553909-760D-4B98-96A4-F9F48339AF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CA"/>
            </a:p>
          </p:txBody>
        </p:sp>
        <p:sp>
          <p:nvSpPr>
            <p:cNvPr id="1046" name="Freeform 27">
              <a:extLst>
                <a:ext uri="{FF2B5EF4-FFF2-40B4-BE49-F238E27FC236}">
                  <a16:creationId xmlns:a16="http://schemas.microsoft.com/office/drawing/2014/main" id="{1F006A6C-F843-49BC-AC84-89BD2AF586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CA"/>
            </a:p>
          </p:txBody>
        </p:sp>
        <p:sp>
          <p:nvSpPr>
            <p:cNvPr id="1047" name="Freeform 28">
              <a:extLst>
                <a:ext uri="{FF2B5EF4-FFF2-40B4-BE49-F238E27FC236}">
                  <a16:creationId xmlns:a16="http://schemas.microsoft.com/office/drawing/2014/main" id="{62AEE6F3-16F4-4944-8459-4D5EEA341D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endParaRPr lang="en-CA"/>
            </a:p>
          </p:txBody>
        </p:sp>
      </p:grpSp>
      <p:sp>
        <p:nvSpPr>
          <p:cNvPr id="1049" name="Rounded Rectangle 16">
            <a:extLst>
              <a:ext uri="{FF2B5EF4-FFF2-40B4-BE49-F238E27FC236}">
                <a16:creationId xmlns:a16="http://schemas.microsoft.com/office/drawing/2014/main" id="{8D6B9972-4A81-4223-9901-0E559A1D5E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693" y="648931"/>
            <a:ext cx="6854433"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4" descr="image001">
            <a:extLst>
              <a:ext uri="{FF2B5EF4-FFF2-40B4-BE49-F238E27FC236}">
                <a16:creationId xmlns:a16="http://schemas.microsoft.com/office/drawing/2014/main" id="{9387130F-6B20-44D3-8BEC-BB96BADE51B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096" t="3636" r="9188"/>
          <a:stretch/>
        </p:blipFill>
        <p:spPr bwMode="auto">
          <a:xfrm>
            <a:off x="977550" y="1082331"/>
            <a:ext cx="6202778" cy="440557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6146263"/>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D1B64B-251E-446A-A285-6626C4EC01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CD02B5D1-60D4-4D5B-AFD9-C986E22743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3" name="Freeform 6">
              <a:extLst>
                <a:ext uri="{FF2B5EF4-FFF2-40B4-BE49-F238E27FC236}">
                  <a16:creationId xmlns:a16="http://schemas.microsoft.com/office/drawing/2014/main" id="{54E16489-5A93-4D86-AAAD-52DB55A814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CA"/>
            </a:p>
          </p:txBody>
        </p:sp>
        <p:sp>
          <p:nvSpPr>
            <p:cNvPr id="9" name="Freeform 7">
              <a:extLst>
                <a:ext uri="{FF2B5EF4-FFF2-40B4-BE49-F238E27FC236}">
                  <a16:creationId xmlns:a16="http://schemas.microsoft.com/office/drawing/2014/main" id="{BC99456E-7EAD-49F1-B2FE-C2C561C0BE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CA"/>
            </a:p>
          </p:txBody>
        </p:sp>
        <p:sp>
          <p:nvSpPr>
            <p:cNvPr id="15" name="Freeform 8">
              <a:extLst>
                <a:ext uri="{FF2B5EF4-FFF2-40B4-BE49-F238E27FC236}">
                  <a16:creationId xmlns:a16="http://schemas.microsoft.com/office/drawing/2014/main" id="{922702DF-10E7-4320-B99B-75D2EE97FC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CA"/>
            </a:p>
          </p:txBody>
        </p:sp>
        <p:sp>
          <p:nvSpPr>
            <p:cNvPr id="16" name="Freeform 9">
              <a:extLst>
                <a:ext uri="{FF2B5EF4-FFF2-40B4-BE49-F238E27FC236}">
                  <a16:creationId xmlns:a16="http://schemas.microsoft.com/office/drawing/2014/main" id="{1EFA49A8-FE55-4D51-B1C9-11F13FFB71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CA"/>
            </a:p>
          </p:txBody>
        </p:sp>
        <p:sp>
          <p:nvSpPr>
            <p:cNvPr id="17" name="Freeform 10">
              <a:extLst>
                <a:ext uri="{FF2B5EF4-FFF2-40B4-BE49-F238E27FC236}">
                  <a16:creationId xmlns:a16="http://schemas.microsoft.com/office/drawing/2014/main" id="{4C63B37C-8CEE-4A72-AFD8-3C2DBD3725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CA"/>
            </a:p>
          </p:txBody>
        </p:sp>
        <p:sp>
          <p:nvSpPr>
            <p:cNvPr id="18" name="Freeform 11">
              <a:extLst>
                <a:ext uri="{FF2B5EF4-FFF2-40B4-BE49-F238E27FC236}">
                  <a16:creationId xmlns:a16="http://schemas.microsoft.com/office/drawing/2014/main" id="{31245F86-6106-4758-A825-71AC9D6F9E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CA"/>
            </a:p>
          </p:txBody>
        </p:sp>
      </p:grpSp>
      <p:sp>
        <p:nvSpPr>
          <p:cNvPr id="2" name="Title 1">
            <a:extLst>
              <a:ext uri="{FF2B5EF4-FFF2-40B4-BE49-F238E27FC236}">
                <a16:creationId xmlns:a16="http://schemas.microsoft.com/office/drawing/2014/main" id="{97DCB63B-E23A-4CAB-B868-65FEB5C65EF7}"/>
              </a:ext>
            </a:extLst>
          </p:cNvPr>
          <p:cNvSpPr>
            <a:spLocks noGrp="1"/>
          </p:cNvSpPr>
          <p:nvPr>
            <p:ph type="title"/>
          </p:nvPr>
        </p:nvSpPr>
        <p:spPr>
          <a:xfrm>
            <a:off x="1484312" y="1284051"/>
            <a:ext cx="2812385" cy="3723836"/>
          </a:xfrm>
        </p:spPr>
        <p:txBody>
          <a:bodyPr>
            <a:normAutofit/>
          </a:bodyPr>
          <a:lstStyle/>
          <a:p>
            <a:r>
              <a:rPr lang="fr-CA" sz="3600">
                <a:solidFill>
                  <a:srgbClr val="000000"/>
                </a:solidFill>
              </a:rPr>
              <a:t>Language Testing</a:t>
            </a:r>
            <a:endParaRPr lang="en-US" sz="3600">
              <a:solidFill>
                <a:srgbClr val="000000"/>
              </a:solidFill>
            </a:endParaRPr>
          </a:p>
        </p:txBody>
      </p:sp>
      <p:sp useBgFill="1">
        <p:nvSpPr>
          <p:cNvPr id="11" name="Rounded Rectangle 16">
            <a:extLst>
              <a:ext uri="{FF2B5EF4-FFF2-40B4-BE49-F238E27FC236}">
                <a16:creationId xmlns:a16="http://schemas.microsoft.com/office/drawing/2014/main" id="{A27AE693-58E8-48BC-8ED0-568ABFEAB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1162" y="648931"/>
            <a:ext cx="6881862" cy="5231964"/>
          </a:xfrm>
          <a:prstGeom prst="roundRect">
            <a:avLst>
              <a:gd name="adj" fmla="val 4834"/>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3441E79C-27FD-FA88-4EE1-31250531A267}"/>
              </a:ext>
            </a:extLst>
          </p:cNvPr>
          <p:cNvGraphicFramePr>
            <a:graphicFrameLocks noGrp="1"/>
          </p:cNvGraphicFramePr>
          <p:nvPr>
            <p:ph idx="1"/>
            <p:extLst>
              <p:ext uri="{D42A27DB-BD31-4B8C-83A1-F6EECF244321}">
                <p14:modId xmlns:p14="http://schemas.microsoft.com/office/powerpoint/2010/main" val="1913569521"/>
              </p:ext>
            </p:extLst>
          </p:nvPr>
        </p:nvGraphicFramePr>
        <p:xfrm>
          <a:off x="4941201" y="992181"/>
          <a:ext cx="6237359" cy="4566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0628117"/>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BED1B64B-251E-446A-A285-6626C4EC01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D02B5D1-60D4-4D5B-AFD9-C986E22743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2" name="Freeform 6">
              <a:extLst>
                <a:ext uri="{FF2B5EF4-FFF2-40B4-BE49-F238E27FC236}">
                  <a16:creationId xmlns:a16="http://schemas.microsoft.com/office/drawing/2014/main" id="{54E16489-5A93-4D86-AAAD-52DB55A814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CA"/>
            </a:p>
          </p:txBody>
        </p:sp>
        <p:sp>
          <p:nvSpPr>
            <p:cNvPr id="13" name="Freeform 7">
              <a:extLst>
                <a:ext uri="{FF2B5EF4-FFF2-40B4-BE49-F238E27FC236}">
                  <a16:creationId xmlns:a16="http://schemas.microsoft.com/office/drawing/2014/main" id="{BC99456E-7EAD-49F1-B2FE-C2C561C0BE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CA"/>
            </a:p>
          </p:txBody>
        </p:sp>
        <p:sp>
          <p:nvSpPr>
            <p:cNvPr id="34" name="Freeform 8">
              <a:extLst>
                <a:ext uri="{FF2B5EF4-FFF2-40B4-BE49-F238E27FC236}">
                  <a16:creationId xmlns:a16="http://schemas.microsoft.com/office/drawing/2014/main" id="{922702DF-10E7-4320-B99B-75D2EE97FC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CA"/>
            </a:p>
          </p:txBody>
        </p:sp>
        <p:sp>
          <p:nvSpPr>
            <p:cNvPr id="35" name="Freeform 9">
              <a:extLst>
                <a:ext uri="{FF2B5EF4-FFF2-40B4-BE49-F238E27FC236}">
                  <a16:creationId xmlns:a16="http://schemas.microsoft.com/office/drawing/2014/main" id="{1EFA49A8-FE55-4D51-B1C9-11F13FFB71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CA"/>
            </a:p>
          </p:txBody>
        </p:sp>
        <p:sp>
          <p:nvSpPr>
            <p:cNvPr id="16" name="Freeform 10">
              <a:extLst>
                <a:ext uri="{FF2B5EF4-FFF2-40B4-BE49-F238E27FC236}">
                  <a16:creationId xmlns:a16="http://schemas.microsoft.com/office/drawing/2014/main" id="{4C63B37C-8CEE-4A72-AFD8-3C2DBD3725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CA"/>
            </a:p>
          </p:txBody>
        </p:sp>
        <p:sp>
          <p:nvSpPr>
            <p:cNvPr id="17" name="Freeform 11">
              <a:extLst>
                <a:ext uri="{FF2B5EF4-FFF2-40B4-BE49-F238E27FC236}">
                  <a16:creationId xmlns:a16="http://schemas.microsoft.com/office/drawing/2014/main" id="{31245F86-6106-4758-A825-71AC9D6F9E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CA"/>
            </a:p>
          </p:txBody>
        </p:sp>
      </p:grpSp>
      <p:sp>
        <p:nvSpPr>
          <p:cNvPr id="2" name="Title 1">
            <a:extLst>
              <a:ext uri="{FF2B5EF4-FFF2-40B4-BE49-F238E27FC236}">
                <a16:creationId xmlns:a16="http://schemas.microsoft.com/office/drawing/2014/main" id="{41F334C1-BE2C-48DD-930B-538317D4EBB6}"/>
              </a:ext>
            </a:extLst>
          </p:cNvPr>
          <p:cNvSpPr>
            <a:spLocks noGrp="1"/>
          </p:cNvSpPr>
          <p:nvPr>
            <p:ph type="title"/>
          </p:nvPr>
        </p:nvSpPr>
        <p:spPr>
          <a:xfrm>
            <a:off x="1484312" y="1284051"/>
            <a:ext cx="2812385" cy="3723836"/>
          </a:xfrm>
        </p:spPr>
        <p:txBody>
          <a:bodyPr>
            <a:normAutofit/>
          </a:bodyPr>
          <a:lstStyle/>
          <a:p>
            <a:r>
              <a:rPr lang="fr-CA" sz="3600">
                <a:solidFill>
                  <a:srgbClr val="000000"/>
                </a:solidFill>
              </a:rPr>
              <a:t>Condition of employment</a:t>
            </a:r>
            <a:endParaRPr lang="en-US" sz="3600">
              <a:solidFill>
                <a:srgbClr val="000000"/>
              </a:solidFill>
            </a:endParaRPr>
          </a:p>
        </p:txBody>
      </p:sp>
      <p:sp useBgFill="1">
        <p:nvSpPr>
          <p:cNvPr id="19" name="Rounded Rectangle 16">
            <a:extLst>
              <a:ext uri="{FF2B5EF4-FFF2-40B4-BE49-F238E27FC236}">
                <a16:creationId xmlns:a16="http://schemas.microsoft.com/office/drawing/2014/main" id="{A27AE693-58E8-48BC-8ED0-568ABFEAB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1162" y="648931"/>
            <a:ext cx="6881862" cy="5231964"/>
          </a:xfrm>
          <a:prstGeom prst="roundRect">
            <a:avLst>
              <a:gd name="adj" fmla="val 4834"/>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6" name="Content Placeholder 2">
            <a:extLst>
              <a:ext uri="{FF2B5EF4-FFF2-40B4-BE49-F238E27FC236}">
                <a16:creationId xmlns:a16="http://schemas.microsoft.com/office/drawing/2014/main" id="{D188886B-3C4D-AE34-25B3-94D55B999D12}"/>
              </a:ext>
            </a:extLst>
          </p:cNvPr>
          <p:cNvGraphicFramePr>
            <a:graphicFrameLocks noGrp="1"/>
          </p:cNvGraphicFramePr>
          <p:nvPr>
            <p:ph idx="1"/>
            <p:extLst>
              <p:ext uri="{D42A27DB-BD31-4B8C-83A1-F6EECF244321}">
                <p14:modId xmlns:p14="http://schemas.microsoft.com/office/powerpoint/2010/main" val="523068801"/>
              </p:ext>
            </p:extLst>
          </p:nvPr>
        </p:nvGraphicFramePr>
        <p:xfrm>
          <a:off x="4941201" y="992181"/>
          <a:ext cx="6237359" cy="4566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9891318"/>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D0E26035-ED6A-46AB-B9D6-B2FC88777D30}"/>
              </a:ext>
            </a:extLst>
          </p:cNvPr>
          <p:cNvSpPr>
            <a:spLocks noGrp="1"/>
          </p:cNvSpPr>
          <p:nvPr>
            <p:ph type="title"/>
          </p:nvPr>
        </p:nvSpPr>
        <p:spPr>
          <a:xfrm>
            <a:off x="496112" y="685801"/>
            <a:ext cx="2743200" cy="5105400"/>
          </a:xfrm>
        </p:spPr>
        <p:txBody>
          <a:bodyPr>
            <a:normAutofit/>
          </a:bodyPr>
          <a:lstStyle/>
          <a:p>
            <a:pPr algn="l"/>
            <a:r>
              <a:rPr lang="fr-CA" sz="3200">
                <a:solidFill>
                  <a:srgbClr val="FFFFFF"/>
                </a:solidFill>
              </a:rPr>
              <a:t>Language Training</a:t>
            </a:r>
            <a:endParaRPr lang="en-US" sz="3200">
              <a:solidFill>
                <a:srgbClr val="FFFFFF"/>
              </a:solidFill>
            </a:endParaRPr>
          </a:p>
        </p:txBody>
      </p:sp>
      <p:grpSp>
        <p:nvGrpSpPr>
          <p:cNvPr id="12"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CA"/>
            </a:p>
          </p:txBody>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CA"/>
            </a:p>
          </p:txBody>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CA"/>
            </a:p>
          </p:txBody>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CA"/>
            </a:p>
          </p:txBody>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CA"/>
            </a:p>
          </p:txBody>
        </p:sp>
        <p:sp>
          <p:nvSpPr>
            <p:cNvPr id="31"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CA"/>
            </a:p>
          </p:txBody>
        </p:sp>
      </p:grpSp>
      <p:sp>
        <p:nvSpPr>
          <p:cNvPr id="32" name="Content Placeholder 2">
            <a:extLst>
              <a:ext uri="{FF2B5EF4-FFF2-40B4-BE49-F238E27FC236}">
                <a16:creationId xmlns:a16="http://schemas.microsoft.com/office/drawing/2014/main" id="{B54CE98A-8DFD-44D6-910C-A48F98B8D115}"/>
              </a:ext>
            </a:extLst>
          </p:cNvPr>
          <p:cNvSpPr>
            <a:spLocks noGrp="1"/>
          </p:cNvSpPr>
          <p:nvPr>
            <p:ph idx="1"/>
          </p:nvPr>
        </p:nvSpPr>
        <p:spPr>
          <a:xfrm>
            <a:off x="5117106" y="685800"/>
            <a:ext cx="6385918" cy="5831005"/>
          </a:xfrm>
        </p:spPr>
        <p:txBody>
          <a:bodyPr>
            <a:normAutofit lnSpcReduction="10000"/>
          </a:bodyPr>
          <a:lstStyle/>
          <a:p>
            <a:pPr>
              <a:lnSpc>
                <a:spcPct val="90000"/>
              </a:lnSpc>
            </a:pPr>
            <a:r>
              <a:rPr lang="fr-CA" sz="1600" dirty="0" err="1"/>
              <a:t>Language</a:t>
            </a:r>
            <a:r>
              <a:rPr lang="fr-CA" sz="1600" dirty="0"/>
              <a:t> training </a:t>
            </a:r>
            <a:r>
              <a:rPr lang="fr-CA" sz="1600" dirty="0" err="1"/>
              <a:t>is</a:t>
            </a:r>
            <a:r>
              <a:rPr lang="fr-CA" sz="1600" dirty="0"/>
              <a:t> </a:t>
            </a:r>
            <a:r>
              <a:rPr lang="fr-CA" sz="1600" dirty="0" err="1"/>
              <a:t>offered</a:t>
            </a:r>
            <a:r>
              <a:rPr lang="fr-CA" sz="1600" dirty="0"/>
              <a:t> 3 times a </a:t>
            </a:r>
            <a:r>
              <a:rPr lang="fr-CA" sz="1600" dirty="0" err="1"/>
              <a:t>year</a:t>
            </a:r>
            <a:r>
              <a:rPr lang="fr-CA" sz="1600" dirty="0"/>
              <a:t> </a:t>
            </a:r>
            <a:r>
              <a:rPr lang="fr-CA" sz="1600" dirty="0" err="1"/>
              <a:t>sponsored</a:t>
            </a:r>
            <a:r>
              <a:rPr lang="fr-CA" sz="1600" dirty="0"/>
              <a:t> by Santé en français.</a:t>
            </a:r>
          </a:p>
          <a:p>
            <a:pPr lvl="1">
              <a:lnSpc>
                <a:spcPct val="90000"/>
              </a:lnSpc>
            </a:pPr>
            <a:r>
              <a:rPr lang="fr-CA" sz="1600" dirty="0" err="1"/>
              <a:t>September</a:t>
            </a:r>
            <a:r>
              <a:rPr lang="fr-CA" sz="1600" dirty="0"/>
              <a:t> to </a:t>
            </a:r>
            <a:r>
              <a:rPr lang="fr-CA" sz="1600" dirty="0" err="1"/>
              <a:t>December</a:t>
            </a:r>
            <a:endParaRPr lang="fr-CA" sz="1600" dirty="0"/>
          </a:p>
          <a:p>
            <a:pPr lvl="1">
              <a:lnSpc>
                <a:spcPct val="90000"/>
              </a:lnSpc>
            </a:pPr>
            <a:r>
              <a:rPr lang="fr-CA" sz="1600" dirty="0" err="1"/>
              <a:t>January</a:t>
            </a:r>
            <a:r>
              <a:rPr lang="fr-CA" sz="1600" dirty="0"/>
              <a:t> to March</a:t>
            </a:r>
          </a:p>
          <a:p>
            <a:pPr lvl="1">
              <a:lnSpc>
                <a:spcPct val="90000"/>
              </a:lnSpc>
            </a:pPr>
            <a:r>
              <a:rPr lang="fr-CA" sz="1600" dirty="0"/>
              <a:t>April to June</a:t>
            </a:r>
          </a:p>
          <a:p>
            <a:pPr>
              <a:lnSpc>
                <a:spcPct val="90000"/>
              </a:lnSpc>
            </a:pPr>
            <a:r>
              <a:rPr lang="fr-CA" sz="1600" dirty="0"/>
              <a:t>Classes are </a:t>
            </a:r>
            <a:r>
              <a:rPr lang="fr-CA" sz="1600" dirty="0" err="1"/>
              <a:t>instructor</a:t>
            </a:r>
            <a:r>
              <a:rPr lang="fr-CA" sz="1600" dirty="0"/>
              <a:t> </a:t>
            </a:r>
            <a:r>
              <a:rPr lang="fr-CA" sz="1600" dirty="0" err="1"/>
              <a:t>led</a:t>
            </a:r>
            <a:r>
              <a:rPr lang="fr-CA" sz="1600" dirty="0"/>
              <a:t> and </a:t>
            </a:r>
            <a:r>
              <a:rPr lang="fr-CA" sz="1600" dirty="0" err="1"/>
              <a:t>offered</a:t>
            </a:r>
            <a:r>
              <a:rPr lang="fr-CA" sz="1600" dirty="0"/>
              <a:t> </a:t>
            </a:r>
            <a:r>
              <a:rPr lang="fr-CA" sz="1600" dirty="0" err="1"/>
              <a:t>through</a:t>
            </a:r>
            <a:r>
              <a:rPr lang="fr-CA" sz="1600" dirty="0"/>
              <a:t> the St. Boniface </a:t>
            </a:r>
            <a:r>
              <a:rPr lang="fr-CA" sz="1600" dirty="0" err="1"/>
              <a:t>University</a:t>
            </a:r>
            <a:r>
              <a:rPr lang="fr-CA" sz="1600" dirty="0"/>
              <a:t>.</a:t>
            </a:r>
          </a:p>
          <a:p>
            <a:pPr>
              <a:lnSpc>
                <a:spcPct val="90000"/>
              </a:lnSpc>
            </a:pPr>
            <a:r>
              <a:rPr lang="fr-CA" sz="1600" dirty="0"/>
              <a:t>Classes are </a:t>
            </a:r>
            <a:r>
              <a:rPr lang="fr-CA" sz="1600" dirty="0" err="1"/>
              <a:t>mostly</a:t>
            </a:r>
            <a:r>
              <a:rPr lang="fr-CA" sz="1600" dirty="0"/>
              <a:t> </a:t>
            </a:r>
            <a:r>
              <a:rPr lang="fr-CA" sz="1600" dirty="0" err="1"/>
              <a:t>virtual</a:t>
            </a:r>
            <a:r>
              <a:rPr lang="fr-CA" sz="1600" dirty="0"/>
              <a:t> </a:t>
            </a:r>
            <a:r>
              <a:rPr lang="fr-CA" sz="1600" dirty="0" err="1"/>
              <a:t>with</a:t>
            </a:r>
            <a:r>
              <a:rPr lang="fr-CA" sz="1600" dirty="0"/>
              <a:t> </a:t>
            </a:r>
            <a:r>
              <a:rPr lang="fr-CA" sz="1600" dirty="0" err="1"/>
              <a:t>some</a:t>
            </a:r>
            <a:r>
              <a:rPr lang="fr-CA" sz="1600" dirty="0"/>
              <a:t> </a:t>
            </a:r>
            <a:r>
              <a:rPr lang="fr-CA" sz="1600" dirty="0" err="1"/>
              <a:t>levels</a:t>
            </a:r>
            <a:r>
              <a:rPr lang="fr-CA" sz="1600" dirty="0"/>
              <a:t> </a:t>
            </a:r>
            <a:r>
              <a:rPr lang="fr-CA" sz="1600" dirty="0" err="1"/>
              <a:t>held</a:t>
            </a:r>
            <a:r>
              <a:rPr lang="fr-CA" sz="1600" dirty="0"/>
              <a:t> in </a:t>
            </a:r>
            <a:r>
              <a:rPr lang="fr-CA" sz="1600" dirty="0" err="1"/>
              <a:t>person</a:t>
            </a:r>
            <a:endParaRPr lang="fr-CA" sz="1600" dirty="0"/>
          </a:p>
          <a:p>
            <a:pPr>
              <a:lnSpc>
                <a:spcPct val="90000"/>
              </a:lnSpc>
            </a:pPr>
            <a:r>
              <a:rPr lang="fr-CA" sz="1600" dirty="0" err="1"/>
              <a:t>Employees</a:t>
            </a:r>
            <a:r>
              <a:rPr lang="fr-CA" sz="1600" dirty="0"/>
              <a:t> </a:t>
            </a:r>
            <a:r>
              <a:rPr lang="fr-CA" sz="1600" dirty="0" err="1"/>
              <a:t>pay</a:t>
            </a:r>
            <a:r>
              <a:rPr lang="fr-CA" sz="1600" dirty="0"/>
              <a:t> $50 </a:t>
            </a:r>
            <a:r>
              <a:rPr lang="fr-CA" sz="1600" dirty="0" err="1"/>
              <a:t>towards</a:t>
            </a:r>
            <a:r>
              <a:rPr lang="fr-CA" sz="1600" dirty="0"/>
              <a:t> the </a:t>
            </a:r>
            <a:r>
              <a:rPr lang="fr-CA" sz="1600" dirty="0" err="1"/>
              <a:t>cost</a:t>
            </a:r>
            <a:r>
              <a:rPr lang="fr-CA" sz="1600" dirty="0"/>
              <a:t> of the course and Santé en français pays the </a:t>
            </a:r>
            <a:r>
              <a:rPr lang="fr-CA" sz="1600" dirty="0" err="1"/>
              <a:t>remainder</a:t>
            </a:r>
            <a:r>
              <a:rPr lang="fr-CA" sz="1600" dirty="0"/>
              <a:t> of the </a:t>
            </a:r>
            <a:r>
              <a:rPr lang="fr-CA" sz="1600" dirty="0" err="1"/>
              <a:t>fees</a:t>
            </a:r>
            <a:r>
              <a:rPr lang="fr-CA" sz="1600" dirty="0"/>
              <a:t>. The $50 </a:t>
            </a:r>
            <a:r>
              <a:rPr lang="fr-CA" sz="1600" dirty="0" err="1"/>
              <a:t>fee</a:t>
            </a:r>
            <a:r>
              <a:rPr lang="fr-CA" sz="1600" dirty="0"/>
              <a:t> </a:t>
            </a:r>
            <a:r>
              <a:rPr lang="fr-CA" sz="1600" dirty="0" err="1"/>
              <a:t>may</a:t>
            </a:r>
            <a:r>
              <a:rPr lang="fr-CA" sz="1600" dirty="0"/>
              <a:t> </a:t>
            </a:r>
            <a:r>
              <a:rPr lang="fr-CA" sz="1600" dirty="0" err="1"/>
              <a:t>be</a:t>
            </a:r>
            <a:r>
              <a:rPr lang="fr-CA" sz="1600" dirty="0"/>
              <a:t> </a:t>
            </a:r>
            <a:r>
              <a:rPr lang="fr-CA" sz="1600" dirty="0" err="1"/>
              <a:t>refunded</a:t>
            </a:r>
            <a:r>
              <a:rPr lang="fr-CA" sz="1600" dirty="0"/>
              <a:t> to the </a:t>
            </a:r>
            <a:r>
              <a:rPr lang="fr-CA" sz="1600" dirty="0" err="1"/>
              <a:t>employee</a:t>
            </a:r>
            <a:r>
              <a:rPr lang="fr-CA" sz="1600" dirty="0"/>
              <a:t> </a:t>
            </a:r>
            <a:r>
              <a:rPr lang="fr-CA" sz="1600" dirty="0" err="1"/>
              <a:t>from</a:t>
            </a:r>
            <a:r>
              <a:rPr lang="fr-CA" sz="1600" dirty="0"/>
              <a:t> </a:t>
            </a:r>
            <a:r>
              <a:rPr lang="fr-CA" sz="1600" dirty="0" err="1"/>
              <a:t>your</a:t>
            </a:r>
            <a:r>
              <a:rPr lang="fr-CA" sz="1600" dirty="0"/>
              <a:t> </a:t>
            </a:r>
            <a:r>
              <a:rPr lang="fr-CA" sz="1600" dirty="0" err="1"/>
              <a:t>Employee</a:t>
            </a:r>
            <a:r>
              <a:rPr lang="fr-CA" sz="1600" dirty="0"/>
              <a:t> Professional </a:t>
            </a:r>
            <a:r>
              <a:rPr lang="fr-CA" sz="1600" dirty="0" err="1"/>
              <a:t>Development</a:t>
            </a:r>
            <a:r>
              <a:rPr lang="fr-CA" sz="1600" dirty="0"/>
              <a:t> </a:t>
            </a:r>
            <a:r>
              <a:rPr lang="fr-CA" sz="1600" dirty="0" err="1"/>
              <a:t>fund</a:t>
            </a:r>
            <a:r>
              <a:rPr lang="fr-CA" sz="1600" dirty="0"/>
              <a:t>.  A </a:t>
            </a:r>
            <a:r>
              <a:rPr lang="fr-CA" sz="1600" dirty="0" err="1"/>
              <a:t>receipt</a:t>
            </a:r>
            <a:r>
              <a:rPr lang="fr-CA" sz="1600" dirty="0"/>
              <a:t> </a:t>
            </a:r>
            <a:r>
              <a:rPr lang="fr-CA" sz="1600" dirty="0" err="1"/>
              <a:t>will</a:t>
            </a:r>
            <a:r>
              <a:rPr lang="fr-CA" sz="1600" dirty="0"/>
              <a:t> </a:t>
            </a:r>
            <a:r>
              <a:rPr lang="fr-CA" sz="1600" dirty="0" err="1"/>
              <a:t>only</a:t>
            </a:r>
            <a:r>
              <a:rPr lang="fr-CA" sz="1600" dirty="0"/>
              <a:t> </a:t>
            </a:r>
            <a:r>
              <a:rPr lang="fr-CA" sz="1600" dirty="0" err="1"/>
              <a:t>be</a:t>
            </a:r>
            <a:r>
              <a:rPr lang="fr-CA" sz="1600" dirty="0"/>
              <a:t> </a:t>
            </a:r>
            <a:r>
              <a:rPr lang="fr-CA" sz="1600" dirty="0" err="1"/>
              <a:t>issued</a:t>
            </a:r>
            <a:r>
              <a:rPr lang="fr-CA" sz="1600" dirty="0"/>
              <a:t> if the </a:t>
            </a:r>
            <a:r>
              <a:rPr lang="fr-CA" sz="1600" dirty="0" err="1"/>
              <a:t>employee</a:t>
            </a:r>
            <a:r>
              <a:rPr lang="fr-CA" sz="1600" dirty="0"/>
              <a:t> has </a:t>
            </a:r>
            <a:r>
              <a:rPr lang="fr-CA" sz="1600" dirty="0" err="1"/>
              <a:t>attended</a:t>
            </a:r>
            <a:r>
              <a:rPr lang="fr-CA" sz="1600" dirty="0"/>
              <a:t> the minimum </a:t>
            </a:r>
            <a:r>
              <a:rPr lang="fr-CA" sz="1600" dirty="0" err="1"/>
              <a:t>required</a:t>
            </a:r>
            <a:r>
              <a:rPr lang="fr-CA" sz="1600" dirty="0"/>
              <a:t> </a:t>
            </a:r>
            <a:r>
              <a:rPr lang="fr-CA" sz="1600" dirty="0" err="1"/>
              <a:t>hours</a:t>
            </a:r>
            <a:r>
              <a:rPr lang="fr-CA" sz="1600" dirty="0"/>
              <a:t>. </a:t>
            </a:r>
          </a:p>
          <a:p>
            <a:pPr>
              <a:lnSpc>
                <a:spcPct val="90000"/>
              </a:lnSpc>
            </a:pPr>
            <a:r>
              <a:rPr lang="fr-CA" sz="1600" dirty="0" err="1"/>
              <a:t>Employees</a:t>
            </a:r>
            <a:r>
              <a:rPr lang="fr-CA" sz="1600" dirty="0"/>
              <a:t> must </a:t>
            </a:r>
            <a:r>
              <a:rPr lang="fr-CA" sz="1600" dirty="0" err="1"/>
              <a:t>be</a:t>
            </a:r>
            <a:r>
              <a:rPr lang="fr-CA" sz="1600" dirty="0"/>
              <a:t> </a:t>
            </a:r>
            <a:r>
              <a:rPr lang="fr-CA" sz="1600" dirty="0" err="1"/>
              <a:t>employed</a:t>
            </a:r>
            <a:r>
              <a:rPr lang="fr-CA" sz="1600" dirty="0"/>
              <a:t> in a </a:t>
            </a:r>
            <a:r>
              <a:rPr lang="fr-CA" sz="1600" dirty="0" err="1"/>
              <a:t>designated</a:t>
            </a:r>
            <a:r>
              <a:rPr lang="fr-CA" sz="1600" dirty="0"/>
              <a:t> </a:t>
            </a:r>
            <a:r>
              <a:rPr lang="fr-CA" sz="1600" dirty="0" err="1"/>
              <a:t>bilingual</a:t>
            </a:r>
            <a:r>
              <a:rPr lang="fr-CA" sz="1600" dirty="0"/>
              <a:t> position, or by a </a:t>
            </a:r>
            <a:r>
              <a:rPr lang="fr-CA" sz="1600" dirty="0" err="1"/>
              <a:t>designated</a:t>
            </a:r>
            <a:r>
              <a:rPr lang="fr-CA" sz="1600" dirty="0"/>
              <a:t> </a:t>
            </a:r>
            <a:r>
              <a:rPr lang="fr-CA" sz="1600" dirty="0" err="1"/>
              <a:t>bilingual</a:t>
            </a:r>
            <a:r>
              <a:rPr lang="fr-CA" sz="1600" dirty="0"/>
              <a:t> </a:t>
            </a:r>
            <a:r>
              <a:rPr lang="fr-CA" sz="1600" dirty="0" err="1"/>
              <a:t>facility</a:t>
            </a:r>
            <a:r>
              <a:rPr lang="fr-CA" sz="1600" dirty="0"/>
              <a:t>, program, service or </a:t>
            </a:r>
            <a:r>
              <a:rPr lang="fr-CA" sz="1600" dirty="0" err="1"/>
              <a:t>agency</a:t>
            </a:r>
            <a:r>
              <a:rPr lang="fr-CA" sz="1600" dirty="0"/>
              <a:t>.</a:t>
            </a:r>
          </a:p>
          <a:p>
            <a:pPr>
              <a:lnSpc>
                <a:spcPct val="90000"/>
              </a:lnSpc>
            </a:pPr>
            <a:r>
              <a:rPr lang="fr-CA" sz="1600" dirty="0" err="1"/>
              <a:t>Employees</a:t>
            </a:r>
            <a:r>
              <a:rPr lang="fr-CA" sz="1600" dirty="0"/>
              <a:t> must have direct contact </a:t>
            </a:r>
            <a:r>
              <a:rPr lang="fr-CA" sz="1600" dirty="0" err="1"/>
              <a:t>with</a:t>
            </a:r>
            <a:r>
              <a:rPr lang="fr-CA" sz="1600" dirty="0"/>
              <a:t> patients, </a:t>
            </a:r>
            <a:r>
              <a:rPr lang="fr-CA" sz="1600" dirty="0" err="1"/>
              <a:t>residents</a:t>
            </a:r>
            <a:r>
              <a:rPr lang="fr-CA" sz="1600" dirty="0"/>
              <a:t>, clients or the public.</a:t>
            </a:r>
          </a:p>
          <a:p>
            <a:pPr>
              <a:lnSpc>
                <a:spcPct val="90000"/>
              </a:lnSpc>
            </a:pPr>
            <a:r>
              <a:rPr lang="fr-CA" sz="1600" dirty="0" err="1"/>
              <a:t>Employees</a:t>
            </a:r>
            <a:r>
              <a:rPr lang="fr-CA" sz="1600" dirty="0"/>
              <a:t> must </a:t>
            </a:r>
            <a:r>
              <a:rPr lang="fr-CA" sz="1600" dirty="0" err="1"/>
              <a:t>be</a:t>
            </a:r>
            <a:r>
              <a:rPr lang="fr-CA" sz="1600" dirty="0"/>
              <a:t> </a:t>
            </a:r>
            <a:r>
              <a:rPr lang="fr-CA" sz="1600" dirty="0" err="1"/>
              <a:t>committed</a:t>
            </a:r>
            <a:r>
              <a:rPr lang="fr-CA" sz="1600" dirty="0"/>
              <a:t> to </a:t>
            </a:r>
            <a:r>
              <a:rPr lang="fr-CA" sz="1600" dirty="0" err="1"/>
              <a:t>actively</a:t>
            </a:r>
            <a:r>
              <a:rPr lang="fr-CA" sz="1600" dirty="0"/>
              <a:t> </a:t>
            </a:r>
            <a:r>
              <a:rPr lang="fr-CA" sz="1600" dirty="0" err="1"/>
              <a:t>participate</a:t>
            </a:r>
            <a:r>
              <a:rPr lang="fr-CA" sz="1600" dirty="0"/>
              <a:t> in a minimum of 24 of the 33 </a:t>
            </a:r>
            <a:r>
              <a:rPr lang="fr-CA" sz="1600" dirty="0" err="1"/>
              <a:t>hours</a:t>
            </a:r>
            <a:r>
              <a:rPr lang="fr-CA" sz="1600" dirty="0"/>
              <a:t> </a:t>
            </a:r>
            <a:r>
              <a:rPr lang="fr-CA" sz="1600" dirty="0" err="1"/>
              <a:t>required</a:t>
            </a:r>
            <a:r>
              <a:rPr lang="fr-CA" sz="1600" dirty="0"/>
              <a:t> per session</a:t>
            </a:r>
          </a:p>
          <a:p>
            <a:pPr>
              <a:lnSpc>
                <a:spcPct val="90000"/>
              </a:lnSpc>
            </a:pPr>
            <a:r>
              <a:rPr lang="fr-CA" sz="1600" dirty="0" err="1"/>
              <a:t>Parallel</a:t>
            </a:r>
            <a:r>
              <a:rPr lang="fr-CA" sz="1600" dirty="0"/>
              <a:t> program </a:t>
            </a:r>
            <a:r>
              <a:rPr lang="fr-CA" sz="1600" dirty="0" err="1"/>
              <a:t>funded</a:t>
            </a:r>
            <a:r>
              <a:rPr lang="fr-CA" sz="1600" dirty="0"/>
              <a:t> by Francophone </a:t>
            </a:r>
            <a:r>
              <a:rPr lang="fr-CA" sz="1600" dirty="0" err="1"/>
              <a:t>Health</a:t>
            </a:r>
            <a:r>
              <a:rPr lang="fr-CA" sz="1600" dirty="0"/>
              <a:t> for </a:t>
            </a:r>
            <a:r>
              <a:rPr lang="fr-CA" sz="1600" dirty="0" err="1"/>
              <a:t>employees</a:t>
            </a:r>
            <a:r>
              <a:rPr lang="fr-CA" sz="1600" dirty="0"/>
              <a:t> in non-</a:t>
            </a:r>
            <a:r>
              <a:rPr lang="fr-CA" sz="1600" dirty="0" err="1"/>
              <a:t>designated</a:t>
            </a:r>
            <a:r>
              <a:rPr lang="fr-CA" sz="1600" dirty="0"/>
              <a:t> </a:t>
            </a:r>
            <a:r>
              <a:rPr lang="fr-CA" sz="1600" dirty="0" err="1"/>
              <a:t>facilities</a:t>
            </a:r>
            <a:r>
              <a:rPr lang="fr-CA" sz="1600" dirty="0"/>
              <a:t>.</a:t>
            </a:r>
            <a:endParaRPr lang="en-US" sz="1400" dirty="0"/>
          </a:p>
        </p:txBody>
      </p:sp>
    </p:spTree>
    <p:extLst>
      <p:ext uri="{BB962C8B-B14F-4D97-AF65-F5344CB8AC3E}">
        <p14:creationId xmlns:p14="http://schemas.microsoft.com/office/powerpoint/2010/main" val="7095814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 calcmode="lin" valueType="num">
                                      <p:cBhvr additive="base">
                                        <p:cTn id="7"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2">
                                            <p:txEl>
                                              <p:pRg st="1" end="1"/>
                                            </p:txEl>
                                          </p:spTgt>
                                        </p:tgtEl>
                                        <p:attrNameLst>
                                          <p:attrName>style.visibility</p:attrName>
                                        </p:attrNameLst>
                                      </p:cBhvr>
                                      <p:to>
                                        <p:strVal val="visible"/>
                                      </p:to>
                                    </p:set>
                                    <p:anim calcmode="lin" valueType="num">
                                      <p:cBhvr additive="base">
                                        <p:cTn id="11" dur="500" fill="hold"/>
                                        <p:tgtEl>
                                          <p:spTgt spid="3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2">
                                            <p:txEl>
                                              <p:pRg st="2" end="2"/>
                                            </p:txEl>
                                          </p:spTgt>
                                        </p:tgtEl>
                                        <p:attrNameLst>
                                          <p:attrName>style.visibility</p:attrName>
                                        </p:attrNameLst>
                                      </p:cBhvr>
                                      <p:to>
                                        <p:strVal val="visible"/>
                                      </p:to>
                                    </p:set>
                                    <p:anim calcmode="lin" valueType="num">
                                      <p:cBhvr additive="base">
                                        <p:cTn id="15" dur="500" fill="hold"/>
                                        <p:tgtEl>
                                          <p:spTgt spid="3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2">
                                            <p:txEl>
                                              <p:pRg st="3" end="3"/>
                                            </p:txEl>
                                          </p:spTgt>
                                        </p:tgtEl>
                                        <p:attrNameLst>
                                          <p:attrName>style.visibility</p:attrName>
                                        </p:attrNameLst>
                                      </p:cBhvr>
                                      <p:to>
                                        <p:strVal val="visible"/>
                                      </p:to>
                                    </p:set>
                                    <p:anim calcmode="lin" valueType="num">
                                      <p:cBhvr additive="base">
                                        <p:cTn id="19" dur="500" fill="hold"/>
                                        <p:tgtEl>
                                          <p:spTgt spid="3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2">
                                            <p:txEl>
                                              <p:pRg st="4" end="4"/>
                                            </p:txEl>
                                          </p:spTgt>
                                        </p:tgtEl>
                                        <p:attrNameLst>
                                          <p:attrName>style.visibility</p:attrName>
                                        </p:attrNameLst>
                                      </p:cBhvr>
                                      <p:to>
                                        <p:strVal val="visible"/>
                                      </p:to>
                                    </p:set>
                                    <p:anim calcmode="lin" valueType="num">
                                      <p:cBhvr additive="base">
                                        <p:cTn id="25" dur="500" fill="hold"/>
                                        <p:tgtEl>
                                          <p:spTgt spid="3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2">
                                            <p:txEl>
                                              <p:pRg st="5" end="5"/>
                                            </p:txEl>
                                          </p:spTgt>
                                        </p:tgtEl>
                                        <p:attrNameLst>
                                          <p:attrName>style.visibility</p:attrName>
                                        </p:attrNameLst>
                                      </p:cBhvr>
                                      <p:to>
                                        <p:strVal val="visible"/>
                                      </p:to>
                                    </p:set>
                                    <p:anim calcmode="lin" valueType="num">
                                      <p:cBhvr additive="base">
                                        <p:cTn id="31" dur="500" fill="hold"/>
                                        <p:tgtEl>
                                          <p:spTgt spid="3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2">
                                            <p:txEl>
                                              <p:pRg st="6" end="6"/>
                                            </p:txEl>
                                          </p:spTgt>
                                        </p:tgtEl>
                                        <p:attrNameLst>
                                          <p:attrName>style.visibility</p:attrName>
                                        </p:attrNameLst>
                                      </p:cBhvr>
                                      <p:to>
                                        <p:strVal val="visible"/>
                                      </p:to>
                                    </p:set>
                                    <p:anim calcmode="lin" valueType="num">
                                      <p:cBhvr additive="base">
                                        <p:cTn id="37" dur="500" fill="hold"/>
                                        <p:tgtEl>
                                          <p:spTgt spid="3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2">
                                            <p:txEl>
                                              <p:pRg st="7" end="7"/>
                                            </p:txEl>
                                          </p:spTgt>
                                        </p:tgtEl>
                                        <p:attrNameLst>
                                          <p:attrName>style.visibility</p:attrName>
                                        </p:attrNameLst>
                                      </p:cBhvr>
                                      <p:to>
                                        <p:strVal val="visible"/>
                                      </p:to>
                                    </p:set>
                                    <p:anim calcmode="lin" valueType="num">
                                      <p:cBhvr additive="base">
                                        <p:cTn id="43" dur="500" fill="hold"/>
                                        <p:tgtEl>
                                          <p:spTgt spid="3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2">
                                            <p:txEl>
                                              <p:pRg st="8" end="8"/>
                                            </p:txEl>
                                          </p:spTgt>
                                        </p:tgtEl>
                                        <p:attrNameLst>
                                          <p:attrName>style.visibility</p:attrName>
                                        </p:attrNameLst>
                                      </p:cBhvr>
                                      <p:to>
                                        <p:strVal val="visible"/>
                                      </p:to>
                                    </p:set>
                                    <p:anim calcmode="lin" valueType="num">
                                      <p:cBhvr additive="base">
                                        <p:cTn id="49" dur="500" fill="hold"/>
                                        <p:tgtEl>
                                          <p:spTgt spid="32">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2">
                                            <p:txEl>
                                              <p:pRg st="9" end="9"/>
                                            </p:txEl>
                                          </p:spTgt>
                                        </p:tgtEl>
                                        <p:attrNameLst>
                                          <p:attrName>style.visibility</p:attrName>
                                        </p:attrNameLst>
                                      </p:cBhvr>
                                      <p:to>
                                        <p:strVal val="visible"/>
                                      </p:to>
                                    </p:set>
                                    <p:anim calcmode="lin" valueType="num">
                                      <p:cBhvr additive="base">
                                        <p:cTn id="55" dur="500" fill="hold"/>
                                        <p:tgtEl>
                                          <p:spTgt spid="32">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2">
                                            <p:txEl>
                                              <p:pRg st="10" end="10"/>
                                            </p:txEl>
                                          </p:spTgt>
                                        </p:tgtEl>
                                        <p:attrNameLst>
                                          <p:attrName>style.visibility</p:attrName>
                                        </p:attrNameLst>
                                      </p:cBhvr>
                                      <p:to>
                                        <p:strVal val="visible"/>
                                      </p:to>
                                    </p:set>
                                    <p:anim calcmode="lin" valueType="num">
                                      <p:cBhvr additive="base">
                                        <p:cTn id="61" dur="500" fill="hold"/>
                                        <p:tgtEl>
                                          <p:spTgt spid="32">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E1990-9754-4220-955C-28F01BEF3072}"/>
              </a:ext>
            </a:extLst>
          </p:cNvPr>
          <p:cNvSpPr>
            <a:spLocks noGrp="1"/>
          </p:cNvSpPr>
          <p:nvPr>
            <p:ph type="title"/>
          </p:nvPr>
        </p:nvSpPr>
        <p:spPr/>
        <p:txBody>
          <a:bodyPr/>
          <a:lstStyle/>
          <a:p>
            <a:r>
              <a:rPr lang="fr-CA" dirty="0" err="1"/>
              <a:t>Tutoring</a:t>
            </a:r>
            <a:endParaRPr lang="en-US" dirty="0"/>
          </a:p>
        </p:txBody>
      </p:sp>
      <p:sp>
        <p:nvSpPr>
          <p:cNvPr id="3" name="Content Placeholder 2">
            <a:extLst>
              <a:ext uri="{FF2B5EF4-FFF2-40B4-BE49-F238E27FC236}">
                <a16:creationId xmlns:a16="http://schemas.microsoft.com/office/drawing/2014/main" id="{2910BE28-86A1-4506-B10F-39078572D87A}"/>
              </a:ext>
            </a:extLst>
          </p:cNvPr>
          <p:cNvSpPr>
            <a:spLocks noGrp="1"/>
          </p:cNvSpPr>
          <p:nvPr>
            <p:ph idx="1"/>
          </p:nvPr>
        </p:nvSpPr>
        <p:spPr>
          <a:xfrm>
            <a:off x="1484310" y="2062065"/>
            <a:ext cx="10018713" cy="3729135"/>
          </a:xfrm>
        </p:spPr>
        <p:txBody>
          <a:bodyPr>
            <a:normAutofit/>
          </a:bodyPr>
          <a:lstStyle/>
          <a:p>
            <a:r>
              <a:rPr lang="fr-CA" dirty="0" err="1"/>
              <a:t>Tutoring</a:t>
            </a:r>
            <a:r>
              <a:rPr lang="fr-CA" dirty="0"/>
              <a:t> </a:t>
            </a:r>
            <a:r>
              <a:rPr lang="fr-CA" dirty="0" err="1"/>
              <a:t>is</a:t>
            </a:r>
            <a:r>
              <a:rPr lang="fr-CA" dirty="0"/>
              <a:t> </a:t>
            </a:r>
            <a:r>
              <a:rPr lang="fr-CA" dirty="0" err="1"/>
              <a:t>available</a:t>
            </a:r>
            <a:r>
              <a:rPr lang="fr-CA" dirty="0"/>
              <a:t> </a:t>
            </a:r>
            <a:r>
              <a:rPr lang="fr-CA" dirty="0" err="1"/>
              <a:t>through</a:t>
            </a:r>
            <a:r>
              <a:rPr lang="fr-CA" dirty="0"/>
              <a:t> St. Boniface </a:t>
            </a:r>
            <a:r>
              <a:rPr lang="fr-CA" dirty="0" err="1"/>
              <a:t>University</a:t>
            </a:r>
            <a:r>
              <a:rPr lang="fr-CA" dirty="0"/>
              <a:t> and </a:t>
            </a:r>
            <a:r>
              <a:rPr lang="fr-CA" dirty="0" err="1"/>
              <a:t>arranged</a:t>
            </a:r>
            <a:r>
              <a:rPr lang="fr-CA" dirty="0"/>
              <a:t> by Francophone Health.</a:t>
            </a:r>
          </a:p>
          <a:p>
            <a:r>
              <a:rPr lang="fr-CA" dirty="0" err="1"/>
              <a:t>Employees</a:t>
            </a:r>
            <a:r>
              <a:rPr lang="fr-CA" dirty="0"/>
              <a:t> </a:t>
            </a:r>
            <a:r>
              <a:rPr lang="fr-CA" dirty="0" err="1"/>
              <a:t>will</a:t>
            </a:r>
            <a:r>
              <a:rPr lang="fr-CA" dirty="0"/>
              <a:t> </a:t>
            </a:r>
            <a:r>
              <a:rPr lang="fr-CA" dirty="0" err="1"/>
              <a:t>be</a:t>
            </a:r>
            <a:r>
              <a:rPr lang="fr-CA" dirty="0"/>
              <a:t> </a:t>
            </a:r>
            <a:r>
              <a:rPr lang="fr-CA" dirty="0" err="1"/>
              <a:t>authorized</a:t>
            </a:r>
            <a:r>
              <a:rPr lang="fr-CA" dirty="0"/>
              <a:t> by Francophone Health for a certain </a:t>
            </a:r>
            <a:r>
              <a:rPr lang="fr-CA" dirty="0" err="1"/>
              <a:t>number</a:t>
            </a:r>
            <a:r>
              <a:rPr lang="fr-CA" dirty="0"/>
              <a:t> of </a:t>
            </a:r>
            <a:r>
              <a:rPr lang="fr-CA" dirty="0" err="1"/>
              <a:t>tutoring</a:t>
            </a:r>
            <a:r>
              <a:rPr lang="fr-CA" dirty="0"/>
              <a:t> </a:t>
            </a:r>
            <a:r>
              <a:rPr lang="fr-CA" dirty="0" err="1"/>
              <a:t>hours</a:t>
            </a:r>
            <a:r>
              <a:rPr lang="fr-CA" dirty="0"/>
              <a:t>.</a:t>
            </a:r>
          </a:p>
          <a:p>
            <a:r>
              <a:rPr lang="fr-CA" dirty="0" err="1"/>
              <a:t>Employees</a:t>
            </a:r>
            <a:r>
              <a:rPr lang="fr-CA" dirty="0"/>
              <a:t> </a:t>
            </a:r>
            <a:r>
              <a:rPr lang="fr-CA" dirty="0" err="1"/>
              <a:t>schedule</a:t>
            </a:r>
            <a:r>
              <a:rPr lang="fr-CA" dirty="0"/>
              <a:t> </a:t>
            </a:r>
            <a:r>
              <a:rPr lang="fr-CA" dirty="0" err="1"/>
              <a:t>their</a:t>
            </a:r>
            <a:r>
              <a:rPr lang="fr-CA" dirty="0"/>
              <a:t> </a:t>
            </a:r>
            <a:r>
              <a:rPr lang="fr-CA" dirty="0" err="1"/>
              <a:t>own</a:t>
            </a:r>
            <a:r>
              <a:rPr lang="fr-CA" dirty="0"/>
              <a:t> </a:t>
            </a:r>
            <a:r>
              <a:rPr lang="fr-CA" dirty="0" err="1"/>
              <a:t>tutoring</a:t>
            </a:r>
            <a:r>
              <a:rPr lang="fr-CA" dirty="0"/>
              <a:t> sessions </a:t>
            </a:r>
            <a:r>
              <a:rPr lang="fr-CA" dirty="0" err="1"/>
              <a:t>with</a:t>
            </a:r>
            <a:r>
              <a:rPr lang="fr-CA" dirty="0"/>
              <a:t> the </a:t>
            </a:r>
            <a:r>
              <a:rPr lang="fr-CA" dirty="0" err="1"/>
              <a:t>tutor</a:t>
            </a:r>
            <a:r>
              <a:rPr lang="fr-CA" dirty="0"/>
              <a:t>. Sessions </a:t>
            </a:r>
            <a:r>
              <a:rPr lang="fr-CA" dirty="0" err="1"/>
              <a:t>will</a:t>
            </a:r>
            <a:r>
              <a:rPr lang="fr-CA" dirty="0"/>
              <a:t> </a:t>
            </a:r>
            <a:r>
              <a:rPr lang="fr-CA" dirty="0" err="1"/>
              <a:t>take</a:t>
            </a:r>
            <a:r>
              <a:rPr lang="fr-CA" dirty="0"/>
              <a:t> place </a:t>
            </a:r>
            <a:r>
              <a:rPr lang="fr-CA" dirty="0" err="1"/>
              <a:t>virtually</a:t>
            </a:r>
            <a:r>
              <a:rPr lang="fr-CA" dirty="0"/>
              <a:t> at a </a:t>
            </a:r>
            <a:r>
              <a:rPr lang="fr-CA" dirty="0" err="1"/>
              <a:t>mutually</a:t>
            </a:r>
            <a:r>
              <a:rPr lang="fr-CA" dirty="0"/>
              <a:t> </a:t>
            </a:r>
            <a:r>
              <a:rPr lang="fr-CA" dirty="0" err="1"/>
              <a:t>agreed</a:t>
            </a:r>
            <a:r>
              <a:rPr lang="fr-CA" dirty="0"/>
              <a:t> </a:t>
            </a:r>
            <a:r>
              <a:rPr lang="fr-CA" dirty="0" err="1"/>
              <a:t>upon</a:t>
            </a:r>
            <a:r>
              <a:rPr lang="fr-CA" dirty="0"/>
              <a:t> time.</a:t>
            </a:r>
          </a:p>
          <a:p>
            <a:r>
              <a:rPr lang="fr-CA" dirty="0" err="1"/>
              <a:t>Tutoring</a:t>
            </a:r>
            <a:r>
              <a:rPr lang="fr-CA" dirty="0"/>
              <a:t> sessions last 1 </a:t>
            </a:r>
            <a:r>
              <a:rPr lang="fr-CA" dirty="0" err="1"/>
              <a:t>hour</a:t>
            </a:r>
            <a:r>
              <a:rPr lang="fr-CA" dirty="0"/>
              <a:t>. The </a:t>
            </a:r>
            <a:r>
              <a:rPr lang="fr-CA" dirty="0" err="1"/>
              <a:t>tutor</a:t>
            </a:r>
            <a:r>
              <a:rPr lang="fr-CA" dirty="0"/>
              <a:t> </a:t>
            </a:r>
            <a:r>
              <a:rPr lang="fr-CA" dirty="0" err="1"/>
              <a:t>will</a:t>
            </a:r>
            <a:r>
              <a:rPr lang="fr-CA" dirty="0"/>
              <a:t> let the </a:t>
            </a:r>
            <a:r>
              <a:rPr lang="fr-CA" dirty="0" err="1"/>
              <a:t>employee</a:t>
            </a:r>
            <a:r>
              <a:rPr lang="fr-CA" dirty="0"/>
              <a:t> </a:t>
            </a:r>
            <a:r>
              <a:rPr lang="fr-CA" dirty="0" err="1"/>
              <a:t>speak</a:t>
            </a:r>
            <a:r>
              <a:rPr lang="fr-CA" dirty="0"/>
              <a:t> </a:t>
            </a:r>
            <a:r>
              <a:rPr lang="fr-CA" dirty="0" err="1"/>
              <a:t>freely</a:t>
            </a:r>
            <a:r>
              <a:rPr lang="fr-CA" dirty="0"/>
              <a:t> and  correct </a:t>
            </a:r>
            <a:r>
              <a:rPr lang="fr-CA" dirty="0" err="1"/>
              <a:t>them</a:t>
            </a:r>
            <a:r>
              <a:rPr lang="fr-CA" dirty="0"/>
              <a:t> to the </a:t>
            </a:r>
            <a:r>
              <a:rPr lang="fr-CA" dirty="0" err="1"/>
              <a:t>degree</a:t>
            </a:r>
            <a:r>
              <a:rPr lang="fr-CA" dirty="0"/>
              <a:t> the </a:t>
            </a:r>
            <a:r>
              <a:rPr lang="fr-CA" dirty="0" err="1"/>
              <a:t>employee</a:t>
            </a:r>
            <a:r>
              <a:rPr lang="fr-CA" dirty="0"/>
              <a:t> </a:t>
            </a:r>
            <a:r>
              <a:rPr lang="fr-CA" dirty="0" err="1"/>
              <a:t>chooses</a:t>
            </a:r>
            <a:r>
              <a:rPr lang="fr-CA" dirty="0"/>
              <a:t>.</a:t>
            </a:r>
            <a:endParaRPr lang="en-US" dirty="0"/>
          </a:p>
        </p:txBody>
      </p:sp>
    </p:spTree>
    <p:extLst>
      <p:ext uri="{BB962C8B-B14F-4D97-AF65-F5344CB8AC3E}">
        <p14:creationId xmlns:p14="http://schemas.microsoft.com/office/powerpoint/2010/main" val="29033374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3B94D-BDF9-4776-A326-19BC24DF6641}"/>
              </a:ext>
            </a:extLst>
          </p:cNvPr>
          <p:cNvSpPr>
            <a:spLocks noGrp="1"/>
          </p:cNvSpPr>
          <p:nvPr>
            <p:ph type="title"/>
          </p:nvPr>
        </p:nvSpPr>
        <p:spPr>
          <a:xfrm>
            <a:off x="5140733" y="685800"/>
            <a:ext cx="6362291" cy="1752599"/>
          </a:xfrm>
        </p:spPr>
        <p:txBody>
          <a:bodyPr>
            <a:normAutofit/>
          </a:bodyPr>
          <a:lstStyle/>
          <a:p>
            <a:r>
              <a:rPr lang="fr-CA" dirty="0"/>
              <a:t>Compliance</a:t>
            </a:r>
            <a:endParaRPr lang="en-US" dirty="0"/>
          </a:p>
        </p:txBody>
      </p:sp>
      <p:pic>
        <p:nvPicPr>
          <p:cNvPr id="32" name="Picture 31" descr="A poster with instructions on how to wipe your cough&#10;&#10;Description automatically generated">
            <a:extLst>
              <a:ext uri="{FF2B5EF4-FFF2-40B4-BE49-F238E27FC236}">
                <a16:creationId xmlns:a16="http://schemas.microsoft.com/office/drawing/2014/main" id="{9C45C440-C6D4-9506-9C21-8A6B54C5708A}"/>
              </a:ext>
            </a:extLst>
          </p:cNvPr>
          <p:cNvPicPr>
            <a:picLocks noChangeAspect="1"/>
          </p:cNvPicPr>
          <p:nvPr/>
        </p:nvPicPr>
        <p:blipFill>
          <a:blip r:embed="rId3"/>
          <a:stretch>
            <a:fillRect/>
          </a:stretch>
        </p:blipFill>
        <p:spPr>
          <a:xfrm>
            <a:off x="1879926" y="645285"/>
            <a:ext cx="1530926" cy="2520043"/>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pic>
        <p:nvPicPr>
          <p:cNvPr id="34" name="Picture 33" descr="A blue and white poster with blue circles&#10;&#10;Description automatically generated">
            <a:extLst>
              <a:ext uri="{FF2B5EF4-FFF2-40B4-BE49-F238E27FC236}">
                <a16:creationId xmlns:a16="http://schemas.microsoft.com/office/drawing/2014/main" id="{0A48535F-2F4D-28A7-1DCD-36F3E1704502}"/>
              </a:ext>
            </a:extLst>
          </p:cNvPr>
          <p:cNvPicPr>
            <a:picLocks noChangeAspect="1"/>
          </p:cNvPicPr>
          <p:nvPr/>
        </p:nvPicPr>
        <p:blipFill>
          <a:blip r:embed="rId4"/>
          <a:stretch>
            <a:fillRect/>
          </a:stretch>
        </p:blipFill>
        <p:spPr>
          <a:xfrm>
            <a:off x="1898962" y="3423522"/>
            <a:ext cx="1492853" cy="2457372"/>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3" name="Content Placeholder 2">
            <a:extLst>
              <a:ext uri="{FF2B5EF4-FFF2-40B4-BE49-F238E27FC236}">
                <a16:creationId xmlns:a16="http://schemas.microsoft.com/office/drawing/2014/main" id="{024BA0BB-5A11-42A1-8122-C6B27B1AB56B}"/>
              </a:ext>
            </a:extLst>
          </p:cNvPr>
          <p:cNvSpPr>
            <a:spLocks noGrp="1"/>
          </p:cNvSpPr>
          <p:nvPr>
            <p:ph idx="1"/>
          </p:nvPr>
        </p:nvSpPr>
        <p:spPr>
          <a:xfrm>
            <a:off x="5140732" y="2666999"/>
            <a:ext cx="6362291" cy="3124201"/>
          </a:xfrm>
        </p:spPr>
        <p:txBody>
          <a:bodyPr>
            <a:normAutofit/>
          </a:bodyPr>
          <a:lstStyle/>
          <a:p>
            <a:r>
              <a:rPr lang="fr-CA"/>
              <a:t>Active Offer (performance conversations and mystery shops)</a:t>
            </a:r>
          </a:p>
          <a:p>
            <a:pPr lvl="1"/>
            <a:r>
              <a:rPr lang="fr-CA"/>
              <a:t>Via telephone including voice mail and in-person</a:t>
            </a:r>
          </a:p>
          <a:p>
            <a:r>
              <a:rPr lang="fr-CA"/>
              <a:t>Documentation – anything public facing</a:t>
            </a:r>
          </a:p>
          <a:p>
            <a:r>
              <a:rPr lang="fr-CA"/>
              <a:t>Signage – in public areas</a:t>
            </a:r>
            <a:endParaRPr lang="fr-CA" dirty="0"/>
          </a:p>
        </p:txBody>
      </p:sp>
    </p:spTree>
    <p:extLst>
      <p:ext uri="{BB962C8B-B14F-4D97-AF65-F5344CB8AC3E}">
        <p14:creationId xmlns:p14="http://schemas.microsoft.com/office/powerpoint/2010/main" val="23140963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AD30037-67ED-4367-9BE0-45787510B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screen shot of a phone&#10;&#10;Description automatically generated">
            <a:extLst>
              <a:ext uri="{FF2B5EF4-FFF2-40B4-BE49-F238E27FC236}">
                <a16:creationId xmlns:a16="http://schemas.microsoft.com/office/drawing/2014/main" id="{89987359-DBF7-F629-EB6D-33FA25C48824}"/>
              </a:ext>
            </a:extLst>
          </p:cNvPr>
          <p:cNvPicPr>
            <a:picLocks noChangeAspect="1"/>
          </p:cNvPicPr>
          <p:nvPr/>
        </p:nvPicPr>
        <p:blipFill rotWithShape="1">
          <a:blip r:embed="rId3"/>
          <a:srcRect l="48499" r="12094" b="1"/>
          <a:stretch/>
        </p:blipFill>
        <p:spPr>
          <a:xfrm>
            <a:off x="6892924" y="10"/>
            <a:ext cx="5299077" cy="6857990"/>
          </a:xfrm>
          <a:custGeom>
            <a:avLst/>
            <a:gdLst/>
            <a:ahLst/>
            <a:cxnLst/>
            <a:rect l="l" t="t" r="r" b="b"/>
            <a:pathLst>
              <a:path w="5299077" h="6858000">
                <a:moveTo>
                  <a:pt x="836871" y="0"/>
                </a:moveTo>
                <a:lnTo>
                  <a:pt x="5299077" y="0"/>
                </a:lnTo>
                <a:lnTo>
                  <a:pt x="5299077" y="6858000"/>
                </a:lnTo>
                <a:lnTo>
                  <a:pt x="1911312" y="6858000"/>
                </a:lnTo>
                <a:lnTo>
                  <a:pt x="0" y="5333999"/>
                </a:lnTo>
                <a:close/>
              </a:path>
            </a:pathLst>
          </a:custGeom>
        </p:spPr>
      </p:pic>
      <p:grpSp>
        <p:nvGrpSpPr>
          <p:cNvPr id="13" name="Group 12">
            <a:extLst>
              <a:ext uri="{FF2B5EF4-FFF2-40B4-BE49-F238E27FC236}">
                <a16:creationId xmlns:a16="http://schemas.microsoft.com/office/drawing/2014/main" id="{50841A4E-5BC1-44B4-83CF-D524E8AE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32760" y="0"/>
            <a:ext cx="2436813" cy="6858001"/>
            <a:chOff x="1320800" y="0"/>
            <a:chExt cx="2436813" cy="6858001"/>
          </a:xfrm>
        </p:grpSpPr>
        <p:sp>
          <p:nvSpPr>
            <p:cNvPr id="14" name="Freeform 6">
              <a:extLst>
                <a:ext uri="{FF2B5EF4-FFF2-40B4-BE49-F238E27FC236}">
                  <a16:creationId xmlns:a16="http://schemas.microsoft.com/office/drawing/2014/main" id="{BF371BCC-8954-44E2-8C4F-29DC188727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CA"/>
            </a:p>
          </p:txBody>
        </p:sp>
        <p:sp>
          <p:nvSpPr>
            <p:cNvPr id="15" name="Freeform 7">
              <a:extLst>
                <a:ext uri="{FF2B5EF4-FFF2-40B4-BE49-F238E27FC236}">
                  <a16:creationId xmlns:a16="http://schemas.microsoft.com/office/drawing/2014/main" id="{CD3505BE-B420-41C5-BE34-3E7652D37A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CA"/>
            </a:p>
          </p:txBody>
        </p:sp>
        <p:sp>
          <p:nvSpPr>
            <p:cNvPr id="16" name="Freeform 8">
              <a:extLst>
                <a:ext uri="{FF2B5EF4-FFF2-40B4-BE49-F238E27FC236}">
                  <a16:creationId xmlns:a16="http://schemas.microsoft.com/office/drawing/2014/main" id="{4B68A05B-A78B-4D59-8CF9-1900731A2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CA"/>
            </a:p>
          </p:txBody>
        </p:sp>
        <p:sp>
          <p:nvSpPr>
            <p:cNvPr id="17" name="Freeform 9">
              <a:extLst>
                <a:ext uri="{FF2B5EF4-FFF2-40B4-BE49-F238E27FC236}">
                  <a16:creationId xmlns:a16="http://schemas.microsoft.com/office/drawing/2014/main" id="{84D57A01-C112-4FF2-B5ED-0B762AAD9C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CA"/>
            </a:p>
          </p:txBody>
        </p:sp>
        <p:sp>
          <p:nvSpPr>
            <p:cNvPr id="18" name="Freeform 10">
              <a:extLst>
                <a:ext uri="{FF2B5EF4-FFF2-40B4-BE49-F238E27FC236}">
                  <a16:creationId xmlns:a16="http://schemas.microsoft.com/office/drawing/2014/main" id="{6CCCCDF1-5D4F-4CA1-8400-DFBB96BB0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CA"/>
            </a:p>
          </p:txBody>
        </p:sp>
        <p:sp>
          <p:nvSpPr>
            <p:cNvPr id="19" name="Freeform 11">
              <a:extLst>
                <a:ext uri="{FF2B5EF4-FFF2-40B4-BE49-F238E27FC236}">
                  <a16:creationId xmlns:a16="http://schemas.microsoft.com/office/drawing/2014/main" id="{20A090B2-5344-43CD-BC70-A6D44F15E8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CA"/>
            </a:p>
          </p:txBody>
        </p:sp>
      </p:grpSp>
      <p:sp>
        <p:nvSpPr>
          <p:cNvPr id="2" name="Title 1">
            <a:extLst>
              <a:ext uri="{FF2B5EF4-FFF2-40B4-BE49-F238E27FC236}">
                <a16:creationId xmlns:a16="http://schemas.microsoft.com/office/drawing/2014/main" id="{CEAE88B8-FE44-4A06-A505-B465ABACDAF4}"/>
              </a:ext>
            </a:extLst>
          </p:cNvPr>
          <p:cNvSpPr>
            <a:spLocks noGrp="1"/>
          </p:cNvSpPr>
          <p:nvPr>
            <p:ph type="title"/>
          </p:nvPr>
        </p:nvSpPr>
        <p:spPr>
          <a:xfrm>
            <a:off x="972080" y="685801"/>
            <a:ext cx="5260680" cy="692624"/>
          </a:xfrm>
        </p:spPr>
        <p:txBody>
          <a:bodyPr>
            <a:normAutofit fontScale="90000"/>
          </a:bodyPr>
          <a:lstStyle/>
          <a:p>
            <a:pPr algn="l"/>
            <a:r>
              <a:rPr lang="fr-CA" dirty="0"/>
              <a:t>Translation</a:t>
            </a:r>
            <a:endParaRPr lang="en-US" dirty="0"/>
          </a:p>
        </p:txBody>
      </p:sp>
      <p:sp>
        <p:nvSpPr>
          <p:cNvPr id="3" name="Content Placeholder 2">
            <a:extLst>
              <a:ext uri="{FF2B5EF4-FFF2-40B4-BE49-F238E27FC236}">
                <a16:creationId xmlns:a16="http://schemas.microsoft.com/office/drawing/2014/main" id="{24EFF154-95BF-4149-BF93-2C0DCD08F305}"/>
              </a:ext>
            </a:extLst>
          </p:cNvPr>
          <p:cNvSpPr>
            <a:spLocks noGrp="1"/>
          </p:cNvSpPr>
          <p:nvPr>
            <p:ph idx="1"/>
          </p:nvPr>
        </p:nvSpPr>
        <p:spPr>
          <a:xfrm>
            <a:off x="643468" y="1303361"/>
            <a:ext cx="5260680" cy="4487840"/>
          </a:xfrm>
        </p:spPr>
        <p:txBody>
          <a:bodyPr>
            <a:normAutofit/>
          </a:bodyPr>
          <a:lstStyle/>
          <a:p>
            <a:pPr>
              <a:lnSpc>
                <a:spcPct val="90000"/>
              </a:lnSpc>
            </a:pPr>
            <a:r>
              <a:rPr lang="en-US" sz="1600" dirty="0"/>
              <a:t>Translations of regional information, as well as documents produced by designated facilities and programs, intended for the general public or clients / patients / residents and their families, as well as job postings and advertisements, are processed by WRHA Francophone Health.</a:t>
            </a:r>
          </a:p>
          <a:p>
            <a:pPr>
              <a:lnSpc>
                <a:spcPct val="90000"/>
              </a:lnSpc>
            </a:pPr>
            <a:r>
              <a:rPr lang="fr-CA" sz="1600" dirty="0"/>
              <a:t>Francophone </a:t>
            </a:r>
            <a:r>
              <a:rPr lang="fr-CA" sz="1600" dirty="0" err="1"/>
              <a:t>Health</a:t>
            </a:r>
            <a:r>
              <a:rPr lang="fr-CA" sz="1600" dirty="0"/>
              <a:t> do not translate </a:t>
            </a:r>
            <a:r>
              <a:rPr lang="fr-CA" sz="1600" dirty="0" err="1"/>
              <a:t>your</a:t>
            </a:r>
            <a:r>
              <a:rPr lang="fr-CA" sz="1600" dirty="0"/>
              <a:t> documents. </a:t>
            </a:r>
            <a:r>
              <a:rPr lang="fr-CA" sz="1600" dirty="0" err="1"/>
              <a:t>Your</a:t>
            </a:r>
            <a:r>
              <a:rPr lang="fr-CA" sz="1600" dirty="0"/>
              <a:t> </a:t>
            </a:r>
            <a:r>
              <a:rPr lang="fr-CA" sz="1600" dirty="0" err="1"/>
              <a:t>requests</a:t>
            </a:r>
            <a:r>
              <a:rPr lang="fr-CA" sz="1600" dirty="0"/>
              <a:t> are sent to an </a:t>
            </a:r>
            <a:r>
              <a:rPr lang="fr-CA" sz="1600" dirty="0" err="1"/>
              <a:t>accredited</a:t>
            </a:r>
            <a:r>
              <a:rPr lang="fr-CA" sz="1600" dirty="0"/>
              <a:t> translator. </a:t>
            </a:r>
          </a:p>
          <a:p>
            <a:pPr>
              <a:lnSpc>
                <a:spcPct val="90000"/>
              </a:lnSpc>
            </a:pPr>
            <a:r>
              <a:rPr lang="en-US" sz="1600" dirty="0"/>
              <a:t>An accredited translator has studied translation for several years. </a:t>
            </a:r>
            <a:r>
              <a:rPr lang="fr-CA" sz="1600" dirty="0" err="1"/>
              <a:t>They</a:t>
            </a:r>
            <a:r>
              <a:rPr lang="fr-CA" sz="1600" dirty="0"/>
              <a:t> can </a:t>
            </a:r>
            <a:r>
              <a:rPr lang="fr-CA" sz="1600" dirty="0" err="1"/>
              <a:t>provide</a:t>
            </a:r>
            <a:r>
              <a:rPr lang="fr-CA" sz="1600" dirty="0"/>
              <a:t> </a:t>
            </a:r>
            <a:r>
              <a:rPr lang="fr-CA" sz="1600" dirty="0" err="1"/>
              <a:t>context</a:t>
            </a:r>
            <a:r>
              <a:rPr lang="fr-CA" sz="1600" dirty="0"/>
              <a:t> </a:t>
            </a:r>
            <a:r>
              <a:rPr lang="fr-CA" sz="1600" dirty="0" err="1"/>
              <a:t>specific</a:t>
            </a:r>
            <a:r>
              <a:rPr lang="fr-CA" sz="1600" dirty="0"/>
              <a:t> translations, </a:t>
            </a:r>
            <a:r>
              <a:rPr lang="fr-CA" sz="1600" dirty="0" err="1"/>
              <a:t>incorporating</a:t>
            </a:r>
            <a:r>
              <a:rPr lang="fr-CA" sz="1600" dirty="0"/>
              <a:t> </a:t>
            </a:r>
            <a:r>
              <a:rPr lang="fr-CA" sz="1600" dirty="0" err="1"/>
              <a:t>standardized</a:t>
            </a:r>
            <a:r>
              <a:rPr lang="fr-CA" sz="1600" dirty="0"/>
              <a:t> </a:t>
            </a:r>
            <a:r>
              <a:rPr lang="fr-CA" sz="1600" dirty="0" err="1"/>
              <a:t>vocabulary</a:t>
            </a:r>
            <a:r>
              <a:rPr lang="fr-CA" sz="1600" dirty="0"/>
              <a:t> </a:t>
            </a:r>
            <a:r>
              <a:rPr lang="fr-CA" sz="1600" dirty="0" err="1"/>
              <a:t>from</a:t>
            </a:r>
            <a:r>
              <a:rPr lang="fr-CA" sz="1600" dirty="0"/>
              <a:t> the </a:t>
            </a:r>
            <a:r>
              <a:rPr lang="fr-CA" sz="1600" dirty="0" err="1"/>
              <a:t>lexicon</a:t>
            </a:r>
            <a:r>
              <a:rPr lang="fr-CA" sz="1600" dirty="0"/>
              <a:t> </a:t>
            </a:r>
            <a:r>
              <a:rPr lang="fr-CA" sz="1600" dirty="0" err="1"/>
              <a:t>created</a:t>
            </a:r>
            <a:r>
              <a:rPr lang="fr-CA" sz="1600" dirty="0"/>
              <a:t> by WRHA Francophone </a:t>
            </a:r>
            <a:r>
              <a:rPr lang="fr-CA" sz="1600" dirty="0" err="1"/>
              <a:t>Health</a:t>
            </a:r>
            <a:r>
              <a:rPr lang="fr-CA" sz="1600" dirty="0"/>
              <a:t> and </a:t>
            </a:r>
            <a:r>
              <a:rPr lang="fr-CA" sz="1600" dirty="0" err="1"/>
              <a:t>understood</a:t>
            </a:r>
            <a:r>
              <a:rPr lang="fr-CA" sz="1600" dirty="0"/>
              <a:t> by </a:t>
            </a:r>
            <a:r>
              <a:rPr lang="fr-CA" sz="1600" dirty="0" err="1"/>
              <a:t>our</a:t>
            </a:r>
            <a:r>
              <a:rPr lang="fr-CA" sz="1600" dirty="0"/>
              <a:t> clients. </a:t>
            </a:r>
            <a:r>
              <a:rPr lang="fr-CA" sz="1600" dirty="0" err="1"/>
              <a:t>Their</a:t>
            </a:r>
            <a:r>
              <a:rPr lang="fr-CA" sz="1600" dirty="0"/>
              <a:t> translations are concise and the </a:t>
            </a:r>
            <a:r>
              <a:rPr lang="fr-CA" sz="1600" dirty="0" err="1"/>
              <a:t>context</a:t>
            </a:r>
            <a:r>
              <a:rPr lang="fr-CA" sz="1600" dirty="0"/>
              <a:t>, content and </a:t>
            </a:r>
            <a:r>
              <a:rPr lang="fr-CA" sz="1600" dirty="0" err="1"/>
              <a:t>grammar</a:t>
            </a:r>
            <a:r>
              <a:rPr lang="fr-CA" sz="1600" dirty="0"/>
              <a:t> are correct.</a:t>
            </a:r>
            <a:endParaRPr lang="en-US" sz="1600" dirty="0"/>
          </a:p>
          <a:p>
            <a:pPr>
              <a:lnSpc>
                <a:spcPct val="90000"/>
              </a:lnSpc>
            </a:pPr>
            <a:r>
              <a:rPr lang="fr-CA" sz="1600" dirty="0"/>
              <a:t>N</a:t>
            </a:r>
            <a:r>
              <a:rPr lang="en-US" sz="1600" dirty="0"/>
              <a:t>O – to computer aided translation tools!</a:t>
            </a:r>
          </a:p>
        </p:txBody>
      </p:sp>
    </p:spTree>
    <p:extLst>
      <p:ext uri="{BB962C8B-B14F-4D97-AF65-F5344CB8AC3E}">
        <p14:creationId xmlns:p14="http://schemas.microsoft.com/office/powerpoint/2010/main" val="22319868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85428F22-76B3-4107-AADE-3F9EC95FD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5346FBCF-5353-4172-96F5-4B7EB07777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90265" y="-12875"/>
            <a:ext cx="2604396" cy="6890194"/>
            <a:chOff x="2199787" y="-12875"/>
            <a:chExt cx="2679011" cy="6890194"/>
          </a:xfrm>
        </p:grpSpPr>
        <p:sp useBgFill="1">
          <p:nvSpPr>
            <p:cNvPr id="61" name="Rectangle 19">
              <a:extLst>
                <a:ext uri="{FF2B5EF4-FFF2-40B4-BE49-F238E27FC236}">
                  <a16:creationId xmlns:a16="http://schemas.microsoft.com/office/drawing/2014/main" id="{343F3E6D-808D-43AD-9485-AD0014BEAE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199787" y="-12875"/>
              <a:ext cx="2679011" cy="5301468"/>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 name="connsiteX0" fmla="*/ 650979 w 2587151"/>
                <a:gd name="connsiteY0" fmla="*/ 0 h 2554287"/>
                <a:gd name="connsiteX1" fmla="*/ 2587151 w 2587151"/>
                <a:gd name="connsiteY1" fmla="*/ 0 h 2554287"/>
                <a:gd name="connsiteX2" fmla="*/ 2587151 w 2587151"/>
                <a:gd name="connsiteY2" fmla="*/ 2554287 h 2554287"/>
                <a:gd name="connsiteX3" fmla="*/ 0 w 2587151"/>
                <a:gd name="connsiteY3" fmla="*/ 2548595 h 2554287"/>
                <a:gd name="connsiteX4" fmla="*/ 650979 w 2587151"/>
                <a:gd name="connsiteY4" fmla="*/ 0 h 2554287"/>
                <a:gd name="connsiteX0" fmla="*/ 730379 w 2587151"/>
                <a:gd name="connsiteY0" fmla="*/ 5692 h 2554287"/>
                <a:gd name="connsiteX1" fmla="*/ 2587151 w 2587151"/>
                <a:gd name="connsiteY1" fmla="*/ 0 h 2554287"/>
                <a:gd name="connsiteX2" fmla="*/ 2587151 w 2587151"/>
                <a:gd name="connsiteY2" fmla="*/ 2554287 h 2554287"/>
                <a:gd name="connsiteX3" fmla="*/ 0 w 2587151"/>
                <a:gd name="connsiteY3" fmla="*/ 2548595 h 2554287"/>
                <a:gd name="connsiteX4" fmla="*/ 730379 w 2587151"/>
                <a:gd name="connsiteY4" fmla="*/ 5692 h 2554287"/>
                <a:gd name="connsiteX0" fmla="*/ 864750 w 2587151"/>
                <a:gd name="connsiteY0" fmla="*/ 2847 h 2554287"/>
                <a:gd name="connsiteX1" fmla="*/ 2587151 w 2587151"/>
                <a:gd name="connsiteY1" fmla="*/ 0 h 2554287"/>
                <a:gd name="connsiteX2" fmla="*/ 2587151 w 2587151"/>
                <a:gd name="connsiteY2" fmla="*/ 2554287 h 2554287"/>
                <a:gd name="connsiteX3" fmla="*/ 0 w 2587151"/>
                <a:gd name="connsiteY3" fmla="*/ 2548595 h 2554287"/>
                <a:gd name="connsiteX4" fmla="*/ 864750 w 2587151"/>
                <a:gd name="connsiteY4" fmla="*/ 2847 h 2554287"/>
                <a:gd name="connsiteX0" fmla="*/ 883073 w 2587151"/>
                <a:gd name="connsiteY0" fmla="*/ 1 h 2554287"/>
                <a:gd name="connsiteX1" fmla="*/ 2587151 w 2587151"/>
                <a:gd name="connsiteY1" fmla="*/ 0 h 2554287"/>
                <a:gd name="connsiteX2" fmla="*/ 2587151 w 2587151"/>
                <a:gd name="connsiteY2" fmla="*/ 2554287 h 2554287"/>
                <a:gd name="connsiteX3" fmla="*/ 0 w 2587151"/>
                <a:gd name="connsiteY3" fmla="*/ 2548595 h 2554287"/>
                <a:gd name="connsiteX4" fmla="*/ 883073 w 2587151"/>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5750 h 2565670"/>
                <a:gd name="connsiteX4" fmla="*/ 895288 w 2611581"/>
                <a:gd name="connsiteY4" fmla="*/ 1 h 2565670"/>
                <a:gd name="connsiteX0" fmla="*/ 1544433 w 3260726"/>
                <a:gd name="connsiteY0" fmla="*/ 1 h 2565670"/>
                <a:gd name="connsiteX1" fmla="*/ 3248511 w 3260726"/>
                <a:gd name="connsiteY1" fmla="*/ 0 h 2565670"/>
                <a:gd name="connsiteX2" fmla="*/ 3260726 w 3260726"/>
                <a:gd name="connsiteY2" fmla="*/ 2565670 h 2565670"/>
                <a:gd name="connsiteX3" fmla="*/ 0 w 3260726"/>
                <a:gd name="connsiteY3" fmla="*/ 2521058 h 2565670"/>
                <a:gd name="connsiteX4" fmla="*/ 1544433 w 3260726"/>
                <a:gd name="connsiteY4" fmla="*/ 1 h 2565670"/>
                <a:gd name="connsiteX0" fmla="*/ 921784 w 3260726"/>
                <a:gd name="connsiteY0" fmla="*/ 12347 h 2565670"/>
                <a:gd name="connsiteX1" fmla="*/ 3248511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3260726"/>
                <a:gd name="connsiteY0" fmla="*/ 12347 h 2565670"/>
                <a:gd name="connsiteX1" fmla="*/ 2321160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2322228"/>
                <a:gd name="connsiteY0" fmla="*/ 12347 h 2565670"/>
                <a:gd name="connsiteX1" fmla="*/ 2321160 w 2322228"/>
                <a:gd name="connsiteY1" fmla="*/ 0 h 2565670"/>
                <a:gd name="connsiteX2" fmla="*/ 2320129 w 2322228"/>
                <a:gd name="connsiteY2" fmla="*/ 2565670 h 2565670"/>
                <a:gd name="connsiteX3" fmla="*/ 0 w 2322228"/>
                <a:gd name="connsiteY3" fmla="*/ 2521058 h 2565670"/>
                <a:gd name="connsiteX4" fmla="*/ 921784 w 2322228"/>
                <a:gd name="connsiteY4" fmla="*/ 12347 h 2565670"/>
                <a:gd name="connsiteX0" fmla="*/ 921784 w 2322228"/>
                <a:gd name="connsiteY0" fmla="*/ 0 h 2571841"/>
                <a:gd name="connsiteX1" fmla="*/ 2321160 w 2322228"/>
                <a:gd name="connsiteY1" fmla="*/ 6171 h 2571841"/>
                <a:gd name="connsiteX2" fmla="*/ 2320129 w 2322228"/>
                <a:gd name="connsiteY2" fmla="*/ 2571841 h 2571841"/>
                <a:gd name="connsiteX3" fmla="*/ 0 w 2322228"/>
                <a:gd name="connsiteY3" fmla="*/ 2527229 h 2571841"/>
                <a:gd name="connsiteX4" fmla="*/ 921784 w 2322228"/>
                <a:gd name="connsiteY4" fmla="*/ 0 h 2571841"/>
                <a:gd name="connsiteX0" fmla="*/ 921784 w 2611583"/>
                <a:gd name="connsiteY0" fmla="*/ 0 h 2540977"/>
                <a:gd name="connsiteX1" fmla="*/ 2321160 w 2611583"/>
                <a:gd name="connsiteY1" fmla="*/ 6171 h 2540977"/>
                <a:gd name="connsiteX2" fmla="*/ 2611583 w 2611583"/>
                <a:gd name="connsiteY2" fmla="*/ 2540977 h 2540977"/>
                <a:gd name="connsiteX3" fmla="*/ 0 w 2611583"/>
                <a:gd name="connsiteY3" fmla="*/ 2527229 h 2540977"/>
                <a:gd name="connsiteX4" fmla="*/ 921784 w 2611583"/>
                <a:gd name="connsiteY4" fmla="*/ 0 h 2540977"/>
                <a:gd name="connsiteX0" fmla="*/ 921784 w 2611583"/>
                <a:gd name="connsiteY0" fmla="*/ 2 h 2540979"/>
                <a:gd name="connsiteX1" fmla="*/ 2572870 w 2611583"/>
                <a:gd name="connsiteY1" fmla="*/ 0 h 2540979"/>
                <a:gd name="connsiteX2" fmla="*/ 2611583 w 2611583"/>
                <a:gd name="connsiteY2" fmla="*/ 2540979 h 2540979"/>
                <a:gd name="connsiteX3" fmla="*/ 0 w 2611583"/>
                <a:gd name="connsiteY3" fmla="*/ 2527231 h 2540979"/>
                <a:gd name="connsiteX4" fmla="*/ 921784 w 2611583"/>
                <a:gd name="connsiteY4" fmla="*/ 2 h 2540979"/>
                <a:gd name="connsiteX0" fmla="*/ 921784 w 2705467"/>
                <a:gd name="connsiteY0" fmla="*/ 0 h 2540977"/>
                <a:gd name="connsiteX1" fmla="*/ 2705349 w 2705467"/>
                <a:gd name="connsiteY1" fmla="*/ 6171 h 2540977"/>
                <a:gd name="connsiteX2" fmla="*/ 2611583 w 2705467"/>
                <a:gd name="connsiteY2" fmla="*/ 2540977 h 2540977"/>
                <a:gd name="connsiteX3" fmla="*/ 0 w 2705467"/>
                <a:gd name="connsiteY3" fmla="*/ 2527229 h 2540977"/>
                <a:gd name="connsiteX4" fmla="*/ 921784 w 2705467"/>
                <a:gd name="connsiteY4" fmla="*/ 0 h 2540977"/>
                <a:gd name="connsiteX0" fmla="*/ 921784 w 2718702"/>
                <a:gd name="connsiteY0" fmla="*/ 2 h 2540979"/>
                <a:gd name="connsiteX1" fmla="*/ 2718597 w 2718702"/>
                <a:gd name="connsiteY1" fmla="*/ 0 h 2540979"/>
                <a:gd name="connsiteX2" fmla="*/ 2611583 w 2718702"/>
                <a:gd name="connsiteY2" fmla="*/ 2540979 h 2540979"/>
                <a:gd name="connsiteX3" fmla="*/ 0 w 2718702"/>
                <a:gd name="connsiteY3" fmla="*/ 2527231 h 2540979"/>
                <a:gd name="connsiteX4" fmla="*/ 921784 w 2718702"/>
                <a:gd name="connsiteY4" fmla="*/ 2 h 2540979"/>
                <a:gd name="connsiteX0" fmla="*/ 921784 w 2679012"/>
                <a:gd name="connsiteY0" fmla="*/ 0 h 2540977"/>
                <a:gd name="connsiteX1" fmla="*/ 2678853 w 2679012"/>
                <a:gd name="connsiteY1" fmla="*/ 6171 h 2540977"/>
                <a:gd name="connsiteX2" fmla="*/ 2611583 w 2679012"/>
                <a:gd name="connsiteY2" fmla="*/ 2540977 h 2540977"/>
                <a:gd name="connsiteX3" fmla="*/ 0 w 2679012"/>
                <a:gd name="connsiteY3" fmla="*/ 2527229 h 2540977"/>
                <a:gd name="connsiteX4" fmla="*/ 921784 w 2679012"/>
                <a:gd name="connsiteY4" fmla="*/ 0 h 254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012" h="2540977">
                  <a:moveTo>
                    <a:pt x="921784" y="0"/>
                  </a:moveTo>
                  <a:lnTo>
                    <a:pt x="2678853" y="6171"/>
                  </a:lnTo>
                  <a:cubicBezTo>
                    <a:pt x="2682925" y="861394"/>
                    <a:pt x="2607511" y="1685754"/>
                    <a:pt x="2611583" y="2540977"/>
                  </a:cubicBezTo>
                  <a:lnTo>
                    <a:pt x="0" y="2527229"/>
                  </a:lnTo>
                  <a:lnTo>
                    <a:pt x="921784" y="0"/>
                  </a:lnTo>
                  <a:close/>
                </a:path>
              </a:pathLst>
            </a:custGeom>
            <a:blipFill rotWithShape="0">
              <a:blip r:embed="rId2">
                <a:duotone>
                  <a:schemeClr val="bg2">
                    <a:shade val="76000"/>
                    <a:satMod val="180000"/>
                  </a:schemeClr>
                  <a:schemeClr val="bg2">
                    <a:tint val="80000"/>
                    <a:satMod val="120000"/>
                    <a:lumMod val="180000"/>
                  </a:schemeClr>
                </a:duotone>
              </a:blip>
              <a:stretch>
                <a:fillRect l="-114598" r="-265621" b="-286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2" name="Rectangle 20">
              <a:extLst>
                <a:ext uri="{FF2B5EF4-FFF2-40B4-BE49-F238E27FC236}">
                  <a16:creationId xmlns:a16="http://schemas.microsoft.com/office/drawing/2014/main" id="{03DB1AC6-5430-4CD3-BD83-86E675A11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211875" y="5257482"/>
              <a:ext cx="2586931" cy="1619837"/>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 name="connsiteX0" fmla="*/ 0 w 2720934"/>
                <a:gd name="connsiteY0" fmla="*/ 268283 h 4303713"/>
                <a:gd name="connsiteX1" fmla="*/ 2720934 w 2720934"/>
                <a:gd name="connsiteY1" fmla="*/ 0 h 4303713"/>
                <a:gd name="connsiteX2" fmla="*/ 2720934 w 2720934"/>
                <a:gd name="connsiteY2" fmla="*/ 4303713 h 4303713"/>
                <a:gd name="connsiteX3" fmla="*/ 2281054 w 2720934"/>
                <a:gd name="connsiteY3" fmla="*/ 3638695 h 4303713"/>
                <a:gd name="connsiteX4" fmla="*/ 0 w 2720934"/>
                <a:gd name="connsiteY4" fmla="*/ 268283 h 4303713"/>
                <a:gd name="connsiteX0" fmla="*/ 0 w 2720934"/>
                <a:gd name="connsiteY0" fmla="*/ 268283 h 4303713"/>
                <a:gd name="connsiteX1" fmla="*/ 2720934 w 2720934"/>
                <a:gd name="connsiteY1" fmla="*/ 0 h 4303713"/>
                <a:gd name="connsiteX2" fmla="*/ 2720934 w 2720934"/>
                <a:gd name="connsiteY2" fmla="*/ 4303713 h 4303713"/>
                <a:gd name="connsiteX3" fmla="*/ 2264231 w 2720934"/>
                <a:gd name="connsiteY3" fmla="*/ 3717600 h 4303713"/>
                <a:gd name="connsiteX4" fmla="*/ 0 w 2720934"/>
                <a:gd name="connsiteY4" fmla="*/ 268283 h 4303713"/>
                <a:gd name="connsiteX0" fmla="*/ 0 w 2720934"/>
                <a:gd name="connsiteY0" fmla="*/ 268283 h 4335275"/>
                <a:gd name="connsiteX1" fmla="*/ 2720934 w 2720934"/>
                <a:gd name="connsiteY1" fmla="*/ 0 h 4335275"/>
                <a:gd name="connsiteX2" fmla="*/ 2653639 w 2720934"/>
                <a:gd name="connsiteY2" fmla="*/ 4335275 h 4335275"/>
                <a:gd name="connsiteX3" fmla="*/ 2264231 w 2720934"/>
                <a:gd name="connsiteY3" fmla="*/ 3717600 h 4335275"/>
                <a:gd name="connsiteX4" fmla="*/ 0 w 2720934"/>
                <a:gd name="connsiteY4" fmla="*/ 268283 h 4335275"/>
                <a:gd name="connsiteX0" fmla="*/ 0 w 2737757"/>
                <a:gd name="connsiteY0" fmla="*/ 236721 h 4335275"/>
                <a:gd name="connsiteX1" fmla="*/ 2737757 w 2737757"/>
                <a:gd name="connsiteY1" fmla="*/ 0 h 4335275"/>
                <a:gd name="connsiteX2" fmla="*/ 2670462 w 2737757"/>
                <a:gd name="connsiteY2" fmla="*/ 4335275 h 4335275"/>
                <a:gd name="connsiteX3" fmla="*/ 2281054 w 2737757"/>
                <a:gd name="connsiteY3" fmla="*/ 3717600 h 4335275"/>
                <a:gd name="connsiteX4" fmla="*/ 0 w 2737757"/>
                <a:gd name="connsiteY4" fmla="*/ 236721 h 4335275"/>
                <a:gd name="connsiteX0" fmla="*/ 0 w 2729346"/>
                <a:gd name="connsiteY0" fmla="*/ 0 h 4098554"/>
                <a:gd name="connsiteX1" fmla="*/ 2729346 w 2729346"/>
                <a:gd name="connsiteY1" fmla="*/ 126250 h 4098554"/>
                <a:gd name="connsiteX2" fmla="*/ 2670462 w 2729346"/>
                <a:gd name="connsiteY2" fmla="*/ 4098554 h 4098554"/>
                <a:gd name="connsiteX3" fmla="*/ 2281054 w 2729346"/>
                <a:gd name="connsiteY3" fmla="*/ 3480879 h 4098554"/>
                <a:gd name="connsiteX4" fmla="*/ 0 w 2729346"/>
                <a:gd name="connsiteY4" fmla="*/ 0 h 4098554"/>
                <a:gd name="connsiteX0" fmla="*/ 0 w 2720934"/>
                <a:gd name="connsiteY0" fmla="*/ 0 h 4098554"/>
                <a:gd name="connsiteX1" fmla="*/ 2720934 w 2720934"/>
                <a:gd name="connsiteY1" fmla="*/ 31562 h 4098554"/>
                <a:gd name="connsiteX2" fmla="*/ 2670462 w 2720934"/>
                <a:gd name="connsiteY2" fmla="*/ 4098554 h 4098554"/>
                <a:gd name="connsiteX3" fmla="*/ 2281054 w 2720934"/>
                <a:gd name="connsiteY3" fmla="*/ 3480879 h 4098554"/>
                <a:gd name="connsiteX4" fmla="*/ 0 w 2720934"/>
                <a:gd name="connsiteY4" fmla="*/ 0 h 4098554"/>
                <a:gd name="connsiteX0" fmla="*/ 0 w 2720934"/>
                <a:gd name="connsiteY0" fmla="*/ 15782 h 4114336"/>
                <a:gd name="connsiteX1" fmla="*/ 2720934 w 2720934"/>
                <a:gd name="connsiteY1" fmla="*/ 0 h 4114336"/>
                <a:gd name="connsiteX2" fmla="*/ 2670462 w 2720934"/>
                <a:gd name="connsiteY2" fmla="*/ 4114336 h 4114336"/>
                <a:gd name="connsiteX3" fmla="*/ 2281054 w 2720934"/>
                <a:gd name="connsiteY3" fmla="*/ 3496661 h 4114336"/>
                <a:gd name="connsiteX4" fmla="*/ 0 w 2720934"/>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80409 w 2820289"/>
                <a:gd name="connsiteY3" fmla="*/ 3496661 h 4114336"/>
                <a:gd name="connsiteX4" fmla="*/ 0 w 2820289"/>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62876 w 2820289"/>
                <a:gd name="connsiteY3" fmla="*/ 3517980 h 4114336"/>
                <a:gd name="connsiteX4" fmla="*/ 0 w 2820289"/>
                <a:gd name="connsiteY4" fmla="*/ 15782 h 4114336"/>
                <a:gd name="connsiteX0" fmla="*/ 0 w 2820289"/>
                <a:gd name="connsiteY0" fmla="*/ 15782 h 4114336"/>
                <a:gd name="connsiteX1" fmla="*/ 2820289 w 2820289"/>
                <a:gd name="connsiteY1" fmla="*/ 0 h 4114336"/>
                <a:gd name="connsiteX2" fmla="*/ 2763972 w 2820289"/>
                <a:gd name="connsiteY2" fmla="*/ 4114336 h 4114336"/>
                <a:gd name="connsiteX3" fmla="*/ 2362876 w 2820289"/>
                <a:gd name="connsiteY3" fmla="*/ 3517980 h 4114336"/>
                <a:gd name="connsiteX4" fmla="*/ 0 w 2820289"/>
                <a:gd name="connsiteY4" fmla="*/ 15782 h 4114336"/>
                <a:gd name="connsiteX0" fmla="*/ 0 w 3721149"/>
                <a:gd name="connsiteY0" fmla="*/ 0 h 4269703"/>
                <a:gd name="connsiteX1" fmla="*/ 3721149 w 3721149"/>
                <a:gd name="connsiteY1" fmla="*/ 155367 h 4269703"/>
                <a:gd name="connsiteX2" fmla="*/ 3664832 w 3721149"/>
                <a:gd name="connsiteY2" fmla="*/ 4269703 h 4269703"/>
                <a:gd name="connsiteX3" fmla="*/ 3263736 w 3721149"/>
                <a:gd name="connsiteY3" fmla="*/ 3673347 h 4269703"/>
                <a:gd name="connsiteX4" fmla="*/ 0 w 3721149"/>
                <a:gd name="connsiteY4" fmla="*/ 0 h 4269703"/>
                <a:gd name="connsiteX0" fmla="*/ 0 w 3721149"/>
                <a:gd name="connsiteY0" fmla="*/ 0 h 4289488"/>
                <a:gd name="connsiteX1" fmla="*/ 3721149 w 3721149"/>
                <a:gd name="connsiteY1" fmla="*/ 155367 h 4289488"/>
                <a:gd name="connsiteX2" fmla="*/ 3664832 w 3721149"/>
                <a:gd name="connsiteY2" fmla="*/ 4269703 h 4289488"/>
                <a:gd name="connsiteX3" fmla="*/ 1705997 w 3721149"/>
                <a:gd name="connsiteY3" fmla="*/ 4289488 h 4289488"/>
                <a:gd name="connsiteX4" fmla="*/ 0 w 3721149"/>
                <a:gd name="connsiteY4" fmla="*/ 0 h 4289488"/>
                <a:gd name="connsiteX0" fmla="*/ 0 w 3664846"/>
                <a:gd name="connsiteY0" fmla="*/ 15785 h 4305273"/>
                <a:gd name="connsiteX1" fmla="*/ 3664846 w 3664846"/>
                <a:gd name="connsiteY1" fmla="*/ 0 h 4305273"/>
                <a:gd name="connsiteX2" fmla="*/ 3664832 w 3664846"/>
                <a:gd name="connsiteY2" fmla="*/ 4285488 h 4305273"/>
                <a:gd name="connsiteX3" fmla="*/ 1705997 w 3664846"/>
                <a:gd name="connsiteY3" fmla="*/ 4305273 h 4305273"/>
                <a:gd name="connsiteX4" fmla="*/ 0 w 3664846"/>
                <a:gd name="connsiteY4" fmla="*/ 15785 h 430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46" h="4305273">
                  <a:moveTo>
                    <a:pt x="0" y="15785"/>
                  </a:moveTo>
                  <a:lnTo>
                    <a:pt x="3664846" y="0"/>
                  </a:lnTo>
                  <a:cubicBezTo>
                    <a:pt x="3664841" y="1428496"/>
                    <a:pt x="3664837" y="2856992"/>
                    <a:pt x="3664832" y="4285488"/>
                  </a:cubicBezTo>
                  <a:lnTo>
                    <a:pt x="1705997" y="4305273"/>
                  </a:lnTo>
                  <a:lnTo>
                    <a:pt x="0" y="15785"/>
                  </a:lnTo>
                  <a:close/>
                </a:path>
              </a:pathLst>
            </a:custGeom>
            <a:blipFill rotWithShape="0">
              <a:blip r:embed="rId2">
                <a:duotone>
                  <a:schemeClr val="bg2">
                    <a:shade val="76000"/>
                    <a:satMod val="180000"/>
                  </a:schemeClr>
                  <a:schemeClr val="bg2">
                    <a:tint val="80000"/>
                    <a:satMod val="120000"/>
                    <a:lumMod val="180000"/>
                  </a:schemeClr>
                </a:duotone>
              </a:blip>
              <a:stretch>
                <a:fillRect l="-163116" t="-323529" r="-3982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a:extLst>
              <a:ext uri="{FF2B5EF4-FFF2-40B4-BE49-F238E27FC236}">
                <a16:creationId xmlns:a16="http://schemas.microsoft.com/office/drawing/2014/main" id="{78326E10-C8CB-487F-A110-F861268DE6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60612" y="0"/>
            <a:ext cx="2436813" cy="6858001"/>
            <a:chOff x="1320800" y="0"/>
            <a:chExt cx="2436813" cy="6858001"/>
          </a:xfrm>
        </p:grpSpPr>
        <p:sp>
          <p:nvSpPr>
            <p:cNvPr id="65" name="Freeform 6">
              <a:extLst>
                <a:ext uri="{FF2B5EF4-FFF2-40B4-BE49-F238E27FC236}">
                  <a16:creationId xmlns:a16="http://schemas.microsoft.com/office/drawing/2014/main" id="{3279962B-46D2-4E19-B632-39B80D1E8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CA"/>
            </a:p>
          </p:txBody>
        </p:sp>
        <p:sp>
          <p:nvSpPr>
            <p:cNvPr id="66" name="Freeform 7">
              <a:extLst>
                <a:ext uri="{FF2B5EF4-FFF2-40B4-BE49-F238E27FC236}">
                  <a16:creationId xmlns:a16="http://schemas.microsoft.com/office/drawing/2014/main" id="{321A335A-53CB-4C17-AB51-5D9C2DCB4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CA"/>
            </a:p>
          </p:txBody>
        </p:sp>
        <p:sp>
          <p:nvSpPr>
            <p:cNvPr id="67" name="Freeform 8">
              <a:extLst>
                <a:ext uri="{FF2B5EF4-FFF2-40B4-BE49-F238E27FC236}">
                  <a16:creationId xmlns:a16="http://schemas.microsoft.com/office/drawing/2014/main" id="{A0E0D557-405B-469F-AEDE-4E3404AA4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CA"/>
            </a:p>
          </p:txBody>
        </p:sp>
        <p:sp>
          <p:nvSpPr>
            <p:cNvPr id="68" name="Freeform 9">
              <a:extLst>
                <a:ext uri="{FF2B5EF4-FFF2-40B4-BE49-F238E27FC236}">
                  <a16:creationId xmlns:a16="http://schemas.microsoft.com/office/drawing/2014/main" id="{D8D4E62F-9393-40A6-9E85-9F3B59C46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CA"/>
            </a:p>
          </p:txBody>
        </p:sp>
        <p:sp>
          <p:nvSpPr>
            <p:cNvPr id="69" name="Freeform 10">
              <a:extLst>
                <a:ext uri="{FF2B5EF4-FFF2-40B4-BE49-F238E27FC236}">
                  <a16:creationId xmlns:a16="http://schemas.microsoft.com/office/drawing/2014/main" id="{FABD11B1-DE89-45BC-8204-968C88AAD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CA"/>
            </a:p>
          </p:txBody>
        </p:sp>
        <p:sp>
          <p:nvSpPr>
            <p:cNvPr id="70" name="Freeform 11">
              <a:extLst>
                <a:ext uri="{FF2B5EF4-FFF2-40B4-BE49-F238E27FC236}">
                  <a16:creationId xmlns:a16="http://schemas.microsoft.com/office/drawing/2014/main" id="{AFA4965A-1FBC-44B8-B96A-3F5275C3A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CA"/>
            </a:p>
          </p:txBody>
        </p:sp>
      </p:grpSp>
      <p:sp>
        <p:nvSpPr>
          <p:cNvPr id="2" name="Title 1">
            <a:extLst>
              <a:ext uri="{FF2B5EF4-FFF2-40B4-BE49-F238E27FC236}">
                <a16:creationId xmlns:a16="http://schemas.microsoft.com/office/drawing/2014/main" id="{A587971E-A4C1-F400-E735-B11CBEA88977}"/>
              </a:ext>
            </a:extLst>
          </p:cNvPr>
          <p:cNvSpPr>
            <a:spLocks noGrp="1"/>
          </p:cNvSpPr>
          <p:nvPr>
            <p:ph type="title"/>
          </p:nvPr>
        </p:nvSpPr>
        <p:spPr>
          <a:xfrm>
            <a:off x="3962399" y="685800"/>
            <a:ext cx="7345891" cy="1413933"/>
          </a:xfrm>
        </p:spPr>
        <p:txBody>
          <a:bodyPr>
            <a:normAutofit/>
          </a:bodyPr>
          <a:lstStyle/>
          <a:p>
            <a:r>
              <a:rPr lang="en-CA" dirty="0"/>
              <a:t>Translation</a:t>
            </a:r>
          </a:p>
        </p:txBody>
      </p:sp>
      <p:pic>
        <p:nvPicPr>
          <p:cNvPr id="53" name="Picture 52" descr="A blue and white cover with white text&#10;&#10;Description automatically generated">
            <a:extLst>
              <a:ext uri="{FF2B5EF4-FFF2-40B4-BE49-F238E27FC236}">
                <a16:creationId xmlns:a16="http://schemas.microsoft.com/office/drawing/2014/main" id="{1F37E3E7-BA38-93EE-D636-12780C3801CC}"/>
              </a:ext>
            </a:extLst>
          </p:cNvPr>
          <p:cNvPicPr>
            <a:picLocks noChangeAspect="1"/>
          </p:cNvPicPr>
          <p:nvPr/>
        </p:nvPicPr>
        <p:blipFill rotWithShape="1">
          <a:blip r:embed="rId3"/>
          <a:srcRect l="9816" r="13761"/>
          <a:stretch/>
        </p:blipFill>
        <p:spPr>
          <a:xfrm>
            <a:off x="20" y="10"/>
            <a:ext cx="3459143" cy="6857990"/>
          </a:xfrm>
          <a:custGeom>
            <a:avLst/>
            <a:gdLst/>
            <a:ahLst/>
            <a:cxnLst/>
            <a:rect l="l" t="t" r="r" b="b"/>
            <a:pathLst>
              <a:path w="3458633" h="6858000">
                <a:moveTo>
                  <a:pt x="0" y="0"/>
                </a:moveTo>
                <a:lnTo>
                  <a:pt x="3174999" y="0"/>
                </a:lnTo>
                <a:lnTo>
                  <a:pt x="2294466" y="5223932"/>
                </a:lnTo>
                <a:lnTo>
                  <a:pt x="3458633" y="6853767"/>
                </a:lnTo>
                <a:lnTo>
                  <a:pt x="0" y="6858000"/>
                </a:lnTo>
                <a:lnTo>
                  <a:pt x="0" y="0"/>
                </a:lnTo>
                <a:close/>
              </a:path>
            </a:pathLst>
          </a:custGeom>
          <a:ln w="38100">
            <a:noFill/>
          </a:ln>
          <a:effectLst/>
        </p:spPr>
      </p:pic>
      <p:sp>
        <p:nvSpPr>
          <p:cNvPr id="3" name="Content Placeholder 2">
            <a:extLst>
              <a:ext uri="{FF2B5EF4-FFF2-40B4-BE49-F238E27FC236}">
                <a16:creationId xmlns:a16="http://schemas.microsoft.com/office/drawing/2014/main" id="{1FC88EAD-57BB-FFF6-DAE8-EA932979EC24}"/>
              </a:ext>
            </a:extLst>
          </p:cNvPr>
          <p:cNvSpPr>
            <a:spLocks noGrp="1"/>
          </p:cNvSpPr>
          <p:nvPr>
            <p:ph idx="1"/>
          </p:nvPr>
        </p:nvSpPr>
        <p:spPr>
          <a:xfrm>
            <a:off x="3843867" y="2048933"/>
            <a:ext cx="7659156" cy="3742267"/>
          </a:xfrm>
        </p:spPr>
        <p:txBody>
          <a:bodyPr>
            <a:normAutofit/>
          </a:bodyPr>
          <a:lstStyle/>
          <a:p>
            <a:pPr>
              <a:lnSpc>
                <a:spcPct val="90000"/>
              </a:lnSpc>
            </a:pPr>
            <a:r>
              <a:rPr lang="en-US" sz="1300" dirty="0"/>
              <a:t>To have a document translated, fill in the translation request form and send it to </a:t>
            </a:r>
            <a:r>
              <a:rPr lang="en-US" sz="1300" dirty="0">
                <a:hlinkClick r:id="rId4"/>
              </a:rPr>
              <a:t>FLS@wrha.mb.ca</a:t>
            </a:r>
            <a:endParaRPr lang="en-US" sz="1300" dirty="0"/>
          </a:p>
          <a:p>
            <a:pPr>
              <a:lnSpc>
                <a:spcPct val="90000"/>
              </a:lnSpc>
            </a:pPr>
            <a:r>
              <a:rPr lang="en-US" sz="1300" dirty="0"/>
              <a:t>Documents must be in a final format and vetted to all those who need to modify or verify your document prior to sending it to Francophone Health to process.</a:t>
            </a:r>
          </a:p>
          <a:p>
            <a:pPr>
              <a:lnSpc>
                <a:spcPct val="90000"/>
              </a:lnSpc>
            </a:pPr>
            <a:r>
              <a:rPr lang="en-US" sz="1300" dirty="0"/>
              <a:t>Turnaround times are indicated on the form, and it is dependent on the word count of your document.</a:t>
            </a:r>
          </a:p>
          <a:p>
            <a:pPr>
              <a:lnSpc>
                <a:spcPct val="90000"/>
              </a:lnSpc>
            </a:pPr>
            <a:r>
              <a:rPr lang="fr-CA" sz="1300" dirty="0"/>
              <a:t>If </a:t>
            </a:r>
            <a:r>
              <a:rPr lang="fr-CA" sz="1300" dirty="0" err="1"/>
              <a:t>your</a:t>
            </a:r>
            <a:r>
              <a:rPr lang="fr-CA" sz="1300" dirty="0"/>
              <a:t> document </a:t>
            </a:r>
            <a:r>
              <a:rPr lang="fr-CA" sz="1300" dirty="0" err="1"/>
              <a:t>is</a:t>
            </a:r>
            <a:r>
              <a:rPr lang="fr-CA" sz="1300" dirty="0"/>
              <a:t> a Rush </a:t>
            </a:r>
            <a:r>
              <a:rPr lang="fr-CA" sz="1300" dirty="0" err="1"/>
              <a:t>you</a:t>
            </a:r>
            <a:r>
              <a:rPr lang="fr-CA" sz="1300" dirty="0"/>
              <a:t> must </a:t>
            </a:r>
            <a:r>
              <a:rPr lang="fr-CA" sz="1300" dirty="0" err="1"/>
              <a:t>indicate</a:t>
            </a:r>
            <a:r>
              <a:rPr lang="fr-CA" sz="1300" dirty="0"/>
              <a:t> </a:t>
            </a:r>
            <a:r>
              <a:rPr lang="fr-CA" sz="1300" dirty="0" err="1"/>
              <a:t>it</a:t>
            </a:r>
            <a:r>
              <a:rPr lang="fr-CA" sz="1300" dirty="0"/>
              <a:t> on the </a:t>
            </a:r>
            <a:r>
              <a:rPr lang="fr-CA" sz="1300" dirty="0" err="1"/>
              <a:t>form</a:t>
            </a:r>
            <a:r>
              <a:rPr lang="fr-CA" sz="1300" dirty="0"/>
              <a:t>. Documents </a:t>
            </a:r>
            <a:r>
              <a:rPr lang="fr-CA" sz="1300" dirty="0" err="1"/>
              <a:t>accepted</a:t>
            </a:r>
            <a:r>
              <a:rPr lang="fr-CA" sz="1300" dirty="0"/>
              <a:t> on a Rush format are time sensitive job </a:t>
            </a:r>
            <a:r>
              <a:rPr lang="fr-CA" sz="1300" dirty="0" err="1"/>
              <a:t>postings</a:t>
            </a:r>
            <a:r>
              <a:rPr lang="fr-CA" sz="1300" dirty="0"/>
              <a:t> and public </a:t>
            </a:r>
            <a:r>
              <a:rPr lang="fr-CA" sz="1300" dirty="0" err="1"/>
              <a:t>health</a:t>
            </a:r>
            <a:r>
              <a:rPr lang="fr-CA" sz="1300" dirty="0"/>
              <a:t> emergencies.</a:t>
            </a:r>
            <a:endParaRPr lang="en-US" sz="1300" dirty="0"/>
          </a:p>
          <a:p>
            <a:pPr>
              <a:lnSpc>
                <a:spcPct val="90000"/>
              </a:lnSpc>
            </a:pPr>
            <a:r>
              <a:rPr lang="fr-CA" sz="1300" dirty="0"/>
              <a:t>W</a:t>
            </a:r>
            <a:r>
              <a:rPr lang="en-US" sz="1300" dirty="0"/>
              <a:t>hen sending in requests, the request form and documents to be translated must be in Word format. The odd exception can be made, but they will be dealt with on a case-by-case basis. A request form must accompany each document to be translated.</a:t>
            </a:r>
          </a:p>
          <a:p>
            <a:pPr>
              <a:lnSpc>
                <a:spcPct val="90000"/>
              </a:lnSpc>
            </a:pPr>
            <a:r>
              <a:rPr lang="fr-CA" sz="1300" dirty="0"/>
              <a:t>Once </a:t>
            </a:r>
            <a:r>
              <a:rPr lang="fr-CA" sz="1300" dirty="0" err="1"/>
              <a:t>your</a:t>
            </a:r>
            <a:r>
              <a:rPr lang="fr-CA" sz="1300" dirty="0"/>
              <a:t> document has been </a:t>
            </a:r>
            <a:r>
              <a:rPr lang="fr-CA" sz="1300" dirty="0" err="1"/>
              <a:t>translated</a:t>
            </a:r>
            <a:r>
              <a:rPr lang="fr-CA" sz="1300" dirty="0"/>
              <a:t> and sent back to Francophone </a:t>
            </a:r>
            <a:r>
              <a:rPr lang="fr-CA" sz="1300" dirty="0" err="1"/>
              <a:t>Health</a:t>
            </a:r>
            <a:r>
              <a:rPr lang="fr-CA" sz="1300" dirty="0"/>
              <a:t>, </a:t>
            </a:r>
            <a:r>
              <a:rPr lang="fr-CA" sz="1300" dirty="0" err="1"/>
              <a:t>your</a:t>
            </a:r>
            <a:r>
              <a:rPr lang="fr-CA" sz="1300" dirty="0"/>
              <a:t> document </a:t>
            </a:r>
            <a:r>
              <a:rPr lang="fr-CA" sz="1300" dirty="0" err="1"/>
              <a:t>is</a:t>
            </a:r>
            <a:r>
              <a:rPr lang="fr-CA" sz="1300" dirty="0"/>
              <a:t> </a:t>
            </a:r>
            <a:r>
              <a:rPr lang="fr-CA" sz="1300" dirty="0" err="1"/>
              <a:t>reviewed</a:t>
            </a:r>
            <a:r>
              <a:rPr lang="fr-CA" sz="1300" dirty="0"/>
              <a:t> for </a:t>
            </a:r>
            <a:r>
              <a:rPr lang="fr-CA" sz="1300" dirty="0" err="1"/>
              <a:t>errors</a:t>
            </a:r>
            <a:r>
              <a:rPr lang="fr-CA" sz="1300" dirty="0"/>
              <a:t> or omissions </a:t>
            </a:r>
            <a:r>
              <a:rPr lang="fr-CA" sz="1300" dirty="0" err="1"/>
              <a:t>before</a:t>
            </a:r>
            <a:r>
              <a:rPr lang="fr-CA" sz="1300" dirty="0"/>
              <a:t> </a:t>
            </a:r>
            <a:r>
              <a:rPr lang="fr-CA" sz="1300" dirty="0" err="1"/>
              <a:t>it</a:t>
            </a:r>
            <a:r>
              <a:rPr lang="fr-CA" sz="1300" dirty="0"/>
              <a:t> </a:t>
            </a:r>
            <a:r>
              <a:rPr lang="fr-CA" sz="1300" dirty="0" err="1"/>
              <a:t>is</a:t>
            </a:r>
            <a:r>
              <a:rPr lang="fr-CA" sz="1300" dirty="0"/>
              <a:t> sent back to </a:t>
            </a:r>
            <a:r>
              <a:rPr lang="fr-CA" sz="1300" dirty="0" err="1"/>
              <a:t>you</a:t>
            </a:r>
            <a:r>
              <a:rPr lang="fr-CA" sz="1300" dirty="0"/>
              <a:t>.</a:t>
            </a:r>
          </a:p>
          <a:p>
            <a:pPr>
              <a:lnSpc>
                <a:spcPct val="90000"/>
              </a:lnSpc>
            </a:pPr>
            <a:r>
              <a:rPr lang="fr-CA" sz="1300" dirty="0"/>
              <a:t>It </a:t>
            </a:r>
            <a:r>
              <a:rPr lang="fr-CA" sz="1300" dirty="0" err="1"/>
              <a:t>is</a:t>
            </a:r>
            <a:r>
              <a:rPr lang="fr-CA" sz="1300" dirty="0"/>
              <a:t> up to the client to </a:t>
            </a:r>
            <a:r>
              <a:rPr lang="fr-CA" sz="1300" dirty="0" err="1"/>
              <a:t>complete</a:t>
            </a:r>
            <a:r>
              <a:rPr lang="fr-CA" sz="1300" dirty="0"/>
              <a:t> the </a:t>
            </a:r>
            <a:r>
              <a:rPr lang="fr-CA" sz="1300" dirty="0" err="1"/>
              <a:t>formatting</a:t>
            </a:r>
            <a:r>
              <a:rPr lang="fr-CA" sz="1300" dirty="0"/>
              <a:t> of the documents. </a:t>
            </a:r>
          </a:p>
          <a:p>
            <a:pPr>
              <a:lnSpc>
                <a:spcPct val="90000"/>
              </a:lnSpc>
            </a:pPr>
            <a:r>
              <a:rPr lang="fr-CA" sz="1300" dirty="0"/>
              <a:t>Once documents have been </a:t>
            </a:r>
            <a:r>
              <a:rPr lang="fr-CA" sz="1300" dirty="0" err="1"/>
              <a:t>formatted</a:t>
            </a:r>
            <a:r>
              <a:rPr lang="fr-CA" sz="1300" dirty="0"/>
              <a:t>, </a:t>
            </a:r>
            <a:r>
              <a:rPr lang="fr-CA" sz="1300" dirty="0" err="1"/>
              <a:t>you</a:t>
            </a:r>
            <a:r>
              <a:rPr lang="fr-CA" sz="1300" dirty="0"/>
              <a:t> must </a:t>
            </a:r>
            <a:r>
              <a:rPr lang="fr-CA" sz="1300" dirty="0" err="1"/>
              <a:t>send</a:t>
            </a:r>
            <a:r>
              <a:rPr lang="fr-CA" sz="1300" dirty="0"/>
              <a:t> </a:t>
            </a:r>
            <a:r>
              <a:rPr lang="fr-CA" sz="1300" dirty="0" err="1"/>
              <a:t>your</a:t>
            </a:r>
            <a:r>
              <a:rPr lang="fr-CA" sz="1300" dirty="0"/>
              <a:t> document back to Francophone </a:t>
            </a:r>
            <a:r>
              <a:rPr lang="fr-CA" sz="1300" dirty="0" err="1"/>
              <a:t>Health</a:t>
            </a:r>
            <a:r>
              <a:rPr lang="fr-CA" sz="1300" dirty="0"/>
              <a:t> for a final </a:t>
            </a:r>
            <a:r>
              <a:rPr lang="fr-CA" sz="1300" dirty="0" err="1"/>
              <a:t>review</a:t>
            </a:r>
            <a:r>
              <a:rPr lang="fr-CA" sz="1300" dirty="0"/>
              <a:t>.</a:t>
            </a:r>
            <a:endParaRPr lang="en-US" sz="1300" dirty="0"/>
          </a:p>
          <a:p>
            <a:pPr>
              <a:lnSpc>
                <a:spcPct val="90000"/>
              </a:lnSpc>
            </a:pPr>
            <a:endParaRPr lang="en-CA" sz="1300" dirty="0"/>
          </a:p>
        </p:txBody>
      </p:sp>
    </p:spTree>
    <p:extLst>
      <p:ext uri="{BB962C8B-B14F-4D97-AF65-F5344CB8AC3E}">
        <p14:creationId xmlns:p14="http://schemas.microsoft.com/office/powerpoint/2010/main" val="2324866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F9DD7-CDF9-4D9A-88F9-B12612C252DC}"/>
              </a:ext>
            </a:extLst>
          </p:cNvPr>
          <p:cNvSpPr>
            <a:spLocks noGrp="1"/>
          </p:cNvSpPr>
          <p:nvPr>
            <p:ph type="title"/>
          </p:nvPr>
        </p:nvSpPr>
        <p:spPr>
          <a:xfrm>
            <a:off x="1484311" y="401216"/>
            <a:ext cx="10018713" cy="765111"/>
          </a:xfrm>
        </p:spPr>
        <p:txBody>
          <a:bodyPr/>
          <a:lstStyle/>
          <a:p>
            <a:r>
              <a:rPr lang="fr-CA" dirty="0" err="1"/>
              <a:t>Designated</a:t>
            </a:r>
            <a:r>
              <a:rPr lang="fr-CA" dirty="0"/>
              <a:t> </a:t>
            </a:r>
            <a:r>
              <a:rPr lang="fr-CA" dirty="0" err="1"/>
              <a:t>Bilingual</a:t>
            </a:r>
            <a:r>
              <a:rPr lang="fr-CA" dirty="0"/>
              <a:t> </a:t>
            </a:r>
            <a:r>
              <a:rPr lang="fr-CA" dirty="0" err="1"/>
              <a:t>Employee</a:t>
            </a:r>
            <a:r>
              <a:rPr lang="fr-CA" dirty="0"/>
              <a:t> Expectations</a:t>
            </a:r>
            <a:endParaRPr lang="en-US" dirty="0"/>
          </a:p>
        </p:txBody>
      </p:sp>
      <p:sp>
        <p:nvSpPr>
          <p:cNvPr id="3" name="Content Placeholder 2">
            <a:extLst>
              <a:ext uri="{FF2B5EF4-FFF2-40B4-BE49-F238E27FC236}">
                <a16:creationId xmlns:a16="http://schemas.microsoft.com/office/drawing/2014/main" id="{BAB6CC35-0D35-4169-BD1F-F8D7258C7087}"/>
              </a:ext>
            </a:extLst>
          </p:cNvPr>
          <p:cNvSpPr>
            <a:spLocks noGrp="1"/>
          </p:cNvSpPr>
          <p:nvPr>
            <p:ph idx="1"/>
          </p:nvPr>
        </p:nvSpPr>
        <p:spPr>
          <a:xfrm>
            <a:off x="1484310" y="1464907"/>
            <a:ext cx="10018713" cy="4926562"/>
          </a:xfrm>
        </p:spPr>
        <p:txBody>
          <a:bodyPr>
            <a:normAutofit fontScale="92500" lnSpcReduction="20000"/>
          </a:bodyPr>
          <a:lstStyle/>
          <a:p>
            <a:r>
              <a:rPr lang="fr-CA" dirty="0" err="1"/>
              <a:t>Wearing</a:t>
            </a:r>
            <a:r>
              <a:rPr lang="fr-CA" dirty="0"/>
              <a:t> of </a:t>
            </a:r>
            <a:r>
              <a:rPr lang="fr-CA" dirty="0" err="1"/>
              <a:t>bilingual</a:t>
            </a:r>
            <a:r>
              <a:rPr lang="fr-CA" dirty="0"/>
              <a:t> identifier</a:t>
            </a:r>
          </a:p>
          <a:p>
            <a:r>
              <a:rPr lang="fr-CA" dirty="0"/>
              <a:t>Active </a:t>
            </a:r>
            <a:r>
              <a:rPr lang="fr-CA" dirty="0" err="1"/>
              <a:t>Offer</a:t>
            </a:r>
            <a:r>
              <a:rPr lang="fr-CA" dirty="0"/>
              <a:t> </a:t>
            </a:r>
            <a:r>
              <a:rPr lang="fr-CA" dirty="0" err="1"/>
              <a:t>greeting</a:t>
            </a:r>
            <a:r>
              <a:rPr lang="fr-CA" dirty="0"/>
              <a:t> </a:t>
            </a:r>
            <a:r>
              <a:rPr lang="fr-CA" dirty="0" err="1"/>
              <a:t>with</a:t>
            </a:r>
            <a:r>
              <a:rPr lang="fr-CA" dirty="0"/>
              <a:t> public and clients</a:t>
            </a:r>
          </a:p>
          <a:p>
            <a:r>
              <a:rPr lang="fr-CA" dirty="0" err="1"/>
              <a:t>Serving</a:t>
            </a:r>
            <a:r>
              <a:rPr lang="fr-CA" dirty="0"/>
              <a:t> francophone clients in </a:t>
            </a:r>
            <a:r>
              <a:rPr lang="fr-CA" dirty="0" err="1"/>
              <a:t>their</a:t>
            </a:r>
            <a:r>
              <a:rPr lang="fr-CA" dirty="0"/>
              <a:t> </a:t>
            </a:r>
            <a:r>
              <a:rPr lang="fr-CA" dirty="0" err="1"/>
              <a:t>language</a:t>
            </a:r>
            <a:r>
              <a:rPr lang="fr-CA" dirty="0"/>
              <a:t> of </a:t>
            </a:r>
            <a:r>
              <a:rPr lang="fr-CA" dirty="0" err="1"/>
              <a:t>choice</a:t>
            </a:r>
            <a:endParaRPr lang="fr-CA" dirty="0"/>
          </a:p>
          <a:p>
            <a:r>
              <a:rPr lang="fr-CA" dirty="0" err="1"/>
              <a:t>Bilingual</a:t>
            </a:r>
            <a:r>
              <a:rPr lang="fr-CA" dirty="0"/>
              <a:t> </a:t>
            </a:r>
            <a:r>
              <a:rPr lang="fr-CA" dirty="0" err="1"/>
              <a:t>voicemail</a:t>
            </a:r>
            <a:endParaRPr lang="fr-CA" dirty="0"/>
          </a:p>
          <a:p>
            <a:r>
              <a:rPr lang="fr-CA" dirty="0" err="1"/>
              <a:t>Bilingual</a:t>
            </a:r>
            <a:r>
              <a:rPr lang="fr-CA" dirty="0"/>
              <a:t> E-mail signature</a:t>
            </a:r>
          </a:p>
          <a:p>
            <a:r>
              <a:rPr lang="fr-CA" dirty="0" err="1"/>
              <a:t>Bilingual</a:t>
            </a:r>
            <a:r>
              <a:rPr lang="fr-CA" dirty="0"/>
              <a:t> Business </a:t>
            </a:r>
            <a:r>
              <a:rPr lang="fr-CA" dirty="0" err="1"/>
              <a:t>Cards</a:t>
            </a:r>
            <a:endParaRPr lang="fr-CA" dirty="0"/>
          </a:p>
          <a:p>
            <a:r>
              <a:rPr lang="fr-CA" dirty="0" err="1"/>
              <a:t>Responses</a:t>
            </a:r>
            <a:r>
              <a:rPr lang="fr-CA" dirty="0"/>
              <a:t> to emails in the </a:t>
            </a:r>
            <a:r>
              <a:rPr lang="fr-CA" dirty="0" err="1"/>
              <a:t>chosen</a:t>
            </a:r>
            <a:r>
              <a:rPr lang="fr-CA" dirty="0"/>
              <a:t> </a:t>
            </a:r>
            <a:r>
              <a:rPr lang="fr-CA" dirty="0" err="1"/>
              <a:t>language</a:t>
            </a:r>
            <a:r>
              <a:rPr lang="fr-CA" dirty="0"/>
              <a:t> of the </a:t>
            </a:r>
            <a:r>
              <a:rPr lang="fr-CA" dirty="0" err="1"/>
              <a:t>recipient</a:t>
            </a:r>
            <a:endParaRPr lang="fr-CA" dirty="0"/>
          </a:p>
          <a:p>
            <a:r>
              <a:rPr lang="fr-CA" dirty="0"/>
              <a:t>Translation of documents </a:t>
            </a:r>
            <a:r>
              <a:rPr lang="fr-CA" dirty="0" err="1"/>
              <a:t>intended</a:t>
            </a:r>
            <a:r>
              <a:rPr lang="fr-CA" dirty="0"/>
              <a:t> for the public</a:t>
            </a:r>
          </a:p>
          <a:p>
            <a:r>
              <a:rPr lang="fr-CA" dirty="0" err="1"/>
              <a:t>Ensuring</a:t>
            </a:r>
            <a:r>
              <a:rPr lang="fr-CA" dirty="0"/>
              <a:t> </a:t>
            </a:r>
            <a:r>
              <a:rPr lang="fr-CA" dirty="0" err="1"/>
              <a:t>they</a:t>
            </a:r>
            <a:r>
              <a:rPr lang="fr-CA" dirty="0"/>
              <a:t> </a:t>
            </a:r>
            <a:r>
              <a:rPr lang="fr-CA" dirty="0" err="1"/>
              <a:t>maintain</a:t>
            </a:r>
            <a:r>
              <a:rPr lang="fr-CA" dirty="0"/>
              <a:t> the </a:t>
            </a:r>
            <a:r>
              <a:rPr lang="fr-CA" dirty="0" err="1"/>
              <a:t>level</a:t>
            </a:r>
            <a:r>
              <a:rPr lang="fr-CA" dirty="0"/>
              <a:t> of French </a:t>
            </a:r>
            <a:r>
              <a:rPr lang="fr-CA" dirty="0" err="1"/>
              <a:t>that</a:t>
            </a:r>
            <a:r>
              <a:rPr lang="fr-CA" dirty="0"/>
              <a:t> </a:t>
            </a:r>
            <a:r>
              <a:rPr lang="fr-CA" dirty="0" err="1"/>
              <a:t>is</a:t>
            </a:r>
            <a:r>
              <a:rPr lang="fr-CA" dirty="0"/>
              <a:t> </a:t>
            </a:r>
            <a:r>
              <a:rPr lang="fr-CA" dirty="0" err="1"/>
              <a:t>required</a:t>
            </a:r>
            <a:r>
              <a:rPr lang="fr-CA" dirty="0"/>
              <a:t> for </a:t>
            </a:r>
            <a:r>
              <a:rPr lang="fr-CA" dirty="0" err="1"/>
              <a:t>their</a:t>
            </a:r>
            <a:r>
              <a:rPr lang="fr-CA" dirty="0"/>
              <a:t> position</a:t>
            </a:r>
          </a:p>
          <a:p>
            <a:endParaRPr lang="fr-CA" dirty="0"/>
          </a:p>
          <a:p>
            <a:pPr marL="0" indent="0">
              <a:buNone/>
            </a:pPr>
            <a:r>
              <a:rPr lang="fr-CA" dirty="0"/>
              <a:t>If assistance </a:t>
            </a:r>
            <a:r>
              <a:rPr lang="fr-CA" dirty="0" err="1"/>
              <a:t>with</a:t>
            </a:r>
            <a:r>
              <a:rPr lang="fr-CA" dirty="0"/>
              <a:t> translation </a:t>
            </a:r>
            <a:r>
              <a:rPr lang="fr-CA" dirty="0" err="1"/>
              <a:t>is</a:t>
            </a:r>
            <a:r>
              <a:rPr lang="fr-CA" dirty="0"/>
              <a:t> </a:t>
            </a:r>
            <a:r>
              <a:rPr lang="fr-CA" dirty="0" err="1"/>
              <a:t>needed</a:t>
            </a:r>
            <a:r>
              <a:rPr lang="fr-CA" dirty="0"/>
              <a:t> for </a:t>
            </a:r>
            <a:r>
              <a:rPr lang="fr-CA" dirty="0" err="1"/>
              <a:t>voicemail</a:t>
            </a:r>
            <a:r>
              <a:rPr lang="fr-CA" dirty="0"/>
              <a:t>, e-mail signature or business </a:t>
            </a:r>
            <a:r>
              <a:rPr lang="fr-CA" dirty="0" err="1"/>
              <a:t>card</a:t>
            </a:r>
            <a:r>
              <a:rPr lang="fr-CA" dirty="0"/>
              <a:t>, </a:t>
            </a:r>
            <a:r>
              <a:rPr lang="fr-CA" dirty="0" err="1"/>
              <a:t>please</a:t>
            </a:r>
            <a:r>
              <a:rPr lang="fr-CA" dirty="0"/>
              <a:t> contact </a:t>
            </a:r>
            <a:r>
              <a:rPr lang="fr-CA" b="1" dirty="0">
                <a:solidFill>
                  <a:srgbClr val="0070C0"/>
                </a:solidFill>
                <a:hlinkClick r:id="rId2">
                  <a:extLst>
                    <a:ext uri="{A12FA001-AC4F-418D-AE19-62706E023703}">
                      <ahyp:hlinkClr xmlns:ahyp="http://schemas.microsoft.com/office/drawing/2018/hyperlinkcolor" val="tx"/>
                    </a:ext>
                  </a:extLst>
                </a:hlinkClick>
              </a:rPr>
              <a:t>FLS@wrha.mb.ca</a:t>
            </a:r>
            <a:r>
              <a:rPr lang="fr-CA" b="1" dirty="0">
                <a:solidFill>
                  <a:srgbClr val="0070C0"/>
                </a:solidFill>
              </a:rPr>
              <a:t>.</a:t>
            </a:r>
          </a:p>
        </p:txBody>
      </p:sp>
      <p:pic>
        <p:nvPicPr>
          <p:cNvPr id="5" name="Picture 4" descr="A green and white circle with a person holding a ring&#10;&#10;Description automatically generated">
            <a:extLst>
              <a:ext uri="{FF2B5EF4-FFF2-40B4-BE49-F238E27FC236}">
                <a16:creationId xmlns:a16="http://schemas.microsoft.com/office/drawing/2014/main" id="{F198966C-F80D-03E6-B63F-3D7B882CCC2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074931" y="1464907"/>
            <a:ext cx="1248156" cy="3255264"/>
          </a:xfrm>
          <a:prstGeom prst="rect">
            <a:avLst/>
          </a:prstGeom>
        </p:spPr>
      </p:pic>
    </p:spTree>
    <p:extLst>
      <p:ext uri="{BB962C8B-B14F-4D97-AF65-F5344CB8AC3E}">
        <p14:creationId xmlns:p14="http://schemas.microsoft.com/office/powerpoint/2010/main" val="18081534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ED1B64B-251E-446A-A285-6626C4EC01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D02B5D1-60D4-4D5B-AFD9-C986E22743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2" name="Freeform 6">
              <a:extLst>
                <a:ext uri="{FF2B5EF4-FFF2-40B4-BE49-F238E27FC236}">
                  <a16:creationId xmlns:a16="http://schemas.microsoft.com/office/drawing/2014/main" id="{54E16489-5A93-4D86-AAAD-52DB55A814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CA"/>
            </a:p>
          </p:txBody>
        </p:sp>
        <p:sp>
          <p:nvSpPr>
            <p:cNvPr id="13" name="Freeform 7">
              <a:extLst>
                <a:ext uri="{FF2B5EF4-FFF2-40B4-BE49-F238E27FC236}">
                  <a16:creationId xmlns:a16="http://schemas.microsoft.com/office/drawing/2014/main" id="{BC99456E-7EAD-49F1-B2FE-C2C561C0BE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CA"/>
            </a:p>
          </p:txBody>
        </p:sp>
        <p:sp>
          <p:nvSpPr>
            <p:cNvPr id="14" name="Freeform 8">
              <a:extLst>
                <a:ext uri="{FF2B5EF4-FFF2-40B4-BE49-F238E27FC236}">
                  <a16:creationId xmlns:a16="http://schemas.microsoft.com/office/drawing/2014/main" id="{922702DF-10E7-4320-B99B-75D2EE97FC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CA"/>
            </a:p>
          </p:txBody>
        </p:sp>
        <p:sp>
          <p:nvSpPr>
            <p:cNvPr id="15" name="Freeform 9">
              <a:extLst>
                <a:ext uri="{FF2B5EF4-FFF2-40B4-BE49-F238E27FC236}">
                  <a16:creationId xmlns:a16="http://schemas.microsoft.com/office/drawing/2014/main" id="{1EFA49A8-FE55-4D51-B1C9-11F13FFB71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CA"/>
            </a:p>
          </p:txBody>
        </p:sp>
        <p:sp>
          <p:nvSpPr>
            <p:cNvPr id="16" name="Freeform 10">
              <a:extLst>
                <a:ext uri="{FF2B5EF4-FFF2-40B4-BE49-F238E27FC236}">
                  <a16:creationId xmlns:a16="http://schemas.microsoft.com/office/drawing/2014/main" id="{4C63B37C-8CEE-4A72-AFD8-3C2DBD3725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CA"/>
            </a:p>
          </p:txBody>
        </p:sp>
        <p:sp>
          <p:nvSpPr>
            <p:cNvPr id="17" name="Freeform 11">
              <a:extLst>
                <a:ext uri="{FF2B5EF4-FFF2-40B4-BE49-F238E27FC236}">
                  <a16:creationId xmlns:a16="http://schemas.microsoft.com/office/drawing/2014/main" id="{31245F86-6106-4758-A825-71AC9D6F9E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CA"/>
            </a:p>
          </p:txBody>
        </p:sp>
      </p:grpSp>
      <p:sp>
        <p:nvSpPr>
          <p:cNvPr id="2" name="Title 1">
            <a:extLst>
              <a:ext uri="{FF2B5EF4-FFF2-40B4-BE49-F238E27FC236}">
                <a16:creationId xmlns:a16="http://schemas.microsoft.com/office/drawing/2014/main" id="{18DF4B61-EBFE-48FC-B49C-2A2B3122E96B}"/>
              </a:ext>
            </a:extLst>
          </p:cNvPr>
          <p:cNvSpPr>
            <a:spLocks noGrp="1"/>
          </p:cNvSpPr>
          <p:nvPr>
            <p:ph type="title"/>
          </p:nvPr>
        </p:nvSpPr>
        <p:spPr>
          <a:xfrm>
            <a:off x="1484312" y="1284051"/>
            <a:ext cx="2812385" cy="3723836"/>
          </a:xfrm>
        </p:spPr>
        <p:txBody>
          <a:bodyPr>
            <a:normAutofit/>
          </a:bodyPr>
          <a:lstStyle/>
          <a:p>
            <a:r>
              <a:rPr lang="fr-CA" sz="3600">
                <a:solidFill>
                  <a:srgbClr val="000000"/>
                </a:solidFill>
              </a:rPr>
              <a:t>Resource Kit for Managers</a:t>
            </a:r>
            <a:endParaRPr lang="en-US" sz="3600">
              <a:solidFill>
                <a:srgbClr val="000000"/>
              </a:solidFill>
            </a:endParaRPr>
          </a:p>
        </p:txBody>
      </p:sp>
      <p:sp useBgFill="1">
        <p:nvSpPr>
          <p:cNvPr id="19" name="Rounded Rectangle 16">
            <a:extLst>
              <a:ext uri="{FF2B5EF4-FFF2-40B4-BE49-F238E27FC236}">
                <a16:creationId xmlns:a16="http://schemas.microsoft.com/office/drawing/2014/main" id="{A27AE693-58E8-48BC-8ED0-568ABFEAB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1162" y="648931"/>
            <a:ext cx="6881862" cy="5231964"/>
          </a:xfrm>
          <a:prstGeom prst="roundRect">
            <a:avLst>
              <a:gd name="adj" fmla="val 4834"/>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F0C7DD87-63DE-5F31-15E9-1AB30638B514}"/>
              </a:ext>
            </a:extLst>
          </p:cNvPr>
          <p:cNvGraphicFramePr>
            <a:graphicFrameLocks noGrp="1"/>
          </p:cNvGraphicFramePr>
          <p:nvPr>
            <p:ph idx="1"/>
            <p:extLst>
              <p:ext uri="{D42A27DB-BD31-4B8C-83A1-F6EECF244321}">
                <p14:modId xmlns:p14="http://schemas.microsoft.com/office/powerpoint/2010/main" val="3807095327"/>
              </p:ext>
            </p:extLst>
          </p:nvPr>
        </p:nvGraphicFramePr>
        <p:xfrm>
          <a:off x="4941201" y="992181"/>
          <a:ext cx="6237359" cy="4566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617273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88D31-8581-4088-858B-8E8C996F2C9C}"/>
              </a:ext>
            </a:extLst>
          </p:cNvPr>
          <p:cNvSpPr>
            <a:spLocks noGrp="1"/>
          </p:cNvSpPr>
          <p:nvPr>
            <p:ph type="title"/>
          </p:nvPr>
        </p:nvSpPr>
        <p:spPr/>
        <p:txBody>
          <a:bodyPr/>
          <a:lstStyle/>
          <a:p>
            <a:r>
              <a:rPr lang="fr-CA" dirty="0" err="1"/>
              <a:t>Welcome</a:t>
            </a:r>
            <a:r>
              <a:rPr lang="en-US" dirty="0"/>
              <a:t>/</a:t>
            </a:r>
            <a:r>
              <a:rPr lang="en-US" dirty="0" err="1"/>
              <a:t>Bienvenue</a:t>
            </a:r>
            <a:endParaRPr lang="en-US" dirty="0"/>
          </a:p>
        </p:txBody>
      </p:sp>
      <p:sp>
        <p:nvSpPr>
          <p:cNvPr id="3" name="Content Placeholder 2">
            <a:extLst>
              <a:ext uri="{FF2B5EF4-FFF2-40B4-BE49-F238E27FC236}">
                <a16:creationId xmlns:a16="http://schemas.microsoft.com/office/drawing/2014/main" id="{10E9CBAB-D2CC-4AAC-BE5A-E23947E8DA72}"/>
              </a:ext>
            </a:extLst>
          </p:cNvPr>
          <p:cNvSpPr>
            <a:spLocks noGrp="1"/>
          </p:cNvSpPr>
          <p:nvPr>
            <p:ph idx="1"/>
          </p:nvPr>
        </p:nvSpPr>
        <p:spPr>
          <a:xfrm>
            <a:off x="1484310" y="2666999"/>
            <a:ext cx="10018713" cy="1849017"/>
          </a:xfrm>
        </p:spPr>
        <p:txBody>
          <a:bodyPr/>
          <a:lstStyle/>
          <a:p>
            <a:r>
              <a:rPr lang="fr-CA" dirty="0"/>
              <a:t>Leading </a:t>
            </a:r>
            <a:r>
              <a:rPr lang="fr-CA" dirty="0" err="1"/>
              <a:t>employees</a:t>
            </a:r>
            <a:r>
              <a:rPr lang="fr-CA" dirty="0"/>
              <a:t> in </a:t>
            </a:r>
            <a:r>
              <a:rPr lang="fr-CA" dirty="0" err="1"/>
              <a:t>designated</a:t>
            </a:r>
            <a:r>
              <a:rPr lang="fr-CA" dirty="0"/>
              <a:t> </a:t>
            </a:r>
            <a:r>
              <a:rPr lang="fr-CA" dirty="0" err="1"/>
              <a:t>bilingual</a:t>
            </a:r>
            <a:r>
              <a:rPr lang="fr-CA" dirty="0"/>
              <a:t> positions as </a:t>
            </a:r>
            <a:r>
              <a:rPr lang="fr-CA" dirty="0" err="1"/>
              <a:t>well</a:t>
            </a:r>
            <a:r>
              <a:rPr lang="fr-CA" dirty="0"/>
              <a:t> as </a:t>
            </a:r>
            <a:r>
              <a:rPr lang="fr-CA" dirty="0" err="1"/>
              <a:t>supporting</a:t>
            </a:r>
            <a:r>
              <a:rPr lang="fr-CA" dirty="0"/>
              <a:t> the </a:t>
            </a:r>
            <a:r>
              <a:rPr lang="fr-CA" dirty="0" err="1"/>
              <a:t>delivery</a:t>
            </a:r>
            <a:r>
              <a:rPr lang="fr-CA" dirty="0"/>
              <a:t> of services in </a:t>
            </a:r>
            <a:r>
              <a:rPr lang="fr-CA" dirty="0" err="1"/>
              <a:t>both</a:t>
            </a:r>
            <a:r>
              <a:rPr lang="fr-CA" dirty="0"/>
              <a:t> official </a:t>
            </a:r>
            <a:r>
              <a:rPr lang="fr-CA" dirty="0" err="1"/>
              <a:t>languages</a:t>
            </a:r>
            <a:r>
              <a:rPr lang="fr-CA" dirty="0"/>
              <a:t> are essential aspects of </a:t>
            </a:r>
            <a:r>
              <a:rPr lang="fr-CA" dirty="0" err="1"/>
              <a:t>our</a:t>
            </a:r>
            <a:r>
              <a:rPr lang="fr-CA" dirty="0"/>
              <a:t> </a:t>
            </a:r>
            <a:r>
              <a:rPr lang="fr-CA" dirty="0" err="1"/>
              <a:t>organizational</a:t>
            </a:r>
            <a:r>
              <a:rPr lang="fr-CA" dirty="0"/>
              <a:t> </a:t>
            </a:r>
            <a:r>
              <a:rPr lang="fr-CA" dirty="0" err="1"/>
              <a:t>success</a:t>
            </a:r>
            <a:r>
              <a:rPr lang="fr-CA" dirty="0"/>
              <a:t>.</a:t>
            </a:r>
            <a:endParaRPr lang="en-US" dirty="0"/>
          </a:p>
        </p:txBody>
      </p:sp>
    </p:spTree>
    <p:extLst>
      <p:ext uri="{BB962C8B-B14F-4D97-AF65-F5344CB8AC3E}">
        <p14:creationId xmlns:p14="http://schemas.microsoft.com/office/powerpoint/2010/main" val="3934535181"/>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5428F22-76B3-4107-AADE-3F9EC95FD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5346FBCF-5353-4172-96F5-4B7EB07777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90265" y="-12875"/>
            <a:ext cx="2604396" cy="6890194"/>
            <a:chOff x="2199787" y="-12875"/>
            <a:chExt cx="2679011" cy="6890194"/>
          </a:xfrm>
        </p:grpSpPr>
        <p:sp useBgFill="1">
          <p:nvSpPr>
            <p:cNvPr id="12" name="Rectangle 19">
              <a:extLst>
                <a:ext uri="{FF2B5EF4-FFF2-40B4-BE49-F238E27FC236}">
                  <a16:creationId xmlns:a16="http://schemas.microsoft.com/office/drawing/2014/main" id="{343F3E6D-808D-43AD-9485-AD0014BEAE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199787" y="-12875"/>
              <a:ext cx="2679011" cy="5301468"/>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 name="connsiteX0" fmla="*/ 650979 w 2587151"/>
                <a:gd name="connsiteY0" fmla="*/ 0 h 2554287"/>
                <a:gd name="connsiteX1" fmla="*/ 2587151 w 2587151"/>
                <a:gd name="connsiteY1" fmla="*/ 0 h 2554287"/>
                <a:gd name="connsiteX2" fmla="*/ 2587151 w 2587151"/>
                <a:gd name="connsiteY2" fmla="*/ 2554287 h 2554287"/>
                <a:gd name="connsiteX3" fmla="*/ 0 w 2587151"/>
                <a:gd name="connsiteY3" fmla="*/ 2548595 h 2554287"/>
                <a:gd name="connsiteX4" fmla="*/ 650979 w 2587151"/>
                <a:gd name="connsiteY4" fmla="*/ 0 h 2554287"/>
                <a:gd name="connsiteX0" fmla="*/ 730379 w 2587151"/>
                <a:gd name="connsiteY0" fmla="*/ 5692 h 2554287"/>
                <a:gd name="connsiteX1" fmla="*/ 2587151 w 2587151"/>
                <a:gd name="connsiteY1" fmla="*/ 0 h 2554287"/>
                <a:gd name="connsiteX2" fmla="*/ 2587151 w 2587151"/>
                <a:gd name="connsiteY2" fmla="*/ 2554287 h 2554287"/>
                <a:gd name="connsiteX3" fmla="*/ 0 w 2587151"/>
                <a:gd name="connsiteY3" fmla="*/ 2548595 h 2554287"/>
                <a:gd name="connsiteX4" fmla="*/ 730379 w 2587151"/>
                <a:gd name="connsiteY4" fmla="*/ 5692 h 2554287"/>
                <a:gd name="connsiteX0" fmla="*/ 864750 w 2587151"/>
                <a:gd name="connsiteY0" fmla="*/ 2847 h 2554287"/>
                <a:gd name="connsiteX1" fmla="*/ 2587151 w 2587151"/>
                <a:gd name="connsiteY1" fmla="*/ 0 h 2554287"/>
                <a:gd name="connsiteX2" fmla="*/ 2587151 w 2587151"/>
                <a:gd name="connsiteY2" fmla="*/ 2554287 h 2554287"/>
                <a:gd name="connsiteX3" fmla="*/ 0 w 2587151"/>
                <a:gd name="connsiteY3" fmla="*/ 2548595 h 2554287"/>
                <a:gd name="connsiteX4" fmla="*/ 864750 w 2587151"/>
                <a:gd name="connsiteY4" fmla="*/ 2847 h 2554287"/>
                <a:gd name="connsiteX0" fmla="*/ 883073 w 2587151"/>
                <a:gd name="connsiteY0" fmla="*/ 1 h 2554287"/>
                <a:gd name="connsiteX1" fmla="*/ 2587151 w 2587151"/>
                <a:gd name="connsiteY1" fmla="*/ 0 h 2554287"/>
                <a:gd name="connsiteX2" fmla="*/ 2587151 w 2587151"/>
                <a:gd name="connsiteY2" fmla="*/ 2554287 h 2554287"/>
                <a:gd name="connsiteX3" fmla="*/ 0 w 2587151"/>
                <a:gd name="connsiteY3" fmla="*/ 2548595 h 2554287"/>
                <a:gd name="connsiteX4" fmla="*/ 883073 w 2587151"/>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5750 h 2565670"/>
                <a:gd name="connsiteX4" fmla="*/ 895288 w 2611581"/>
                <a:gd name="connsiteY4" fmla="*/ 1 h 2565670"/>
                <a:gd name="connsiteX0" fmla="*/ 1544433 w 3260726"/>
                <a:gd name="connsiteY0" fmla="*/ 1 h 2565670"/>
                <a:gd name="connsiteX1" fmla="*/ 3248511 w 3260726"/>
                <a:gd name="connsiteY1" fmla="*/ 0 h 2565670"/>
                <a:gd name="connsiteX2" fmla="*/ 3260726 w 3260726"/>
                <a:gd name="connsiteY2" fmla="*/ 2565670 h 2565670"/>
                <a:gd name="connsiteX3" fmla="*/ 0 w 3260726"/>
                <a:gd name="connsiteY3" fmla="*/ 2521058 h 2565670"/>
                <a:gd name="connsiteX4" fmla="*/ 1544433 w 3260726"/>
                <a:gd name="connsiteY4" fmla="*/ 1 h 2565670"/>
                <a:gd name="connsiteX0" fmla="*/ 921784 w 3260726"/>
                <a:gd name="connsiteY0" fmla="*/ 12347 h 2565670"/>
                <a:gd name="connsiteX1" fmla="*/ 3248511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3260726"/>
                <a:gd name="connsiteY0" fmla="*/ 12347 h 2565670"/>
                <a:gd name="connsiteX1" fmla="*/ 2321160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2322228"/>
                <a:gd name="connsiteY0" fmla="*/ 12347 h 2565670"/>
                <a:gd name="connsiteX1" fmla="*/ 2321160 w 2322228"/>
                <a:gd name="connsiteY1" fmla="*/ 0 h 2565670"/>
                <a:gd name="connsiteX2" fmla="*/ 2320129 w 2322228"/>
                <a:gd name="connsiteY2" fmla="*/ 2565670 h 2565670"/>
                <a:gd name="connsiteX3" fmla="*/ 0 w 2322228"/>
                <a:gd name="connsiteY3" fmla="*/ 2521058 h 2565670"/>
                <a:gd name="connsiteX4" fmla="*/ 921784 w 2322228"/>
                <a:gd name="connsiteY4" fmla="*/ 12347 h 2565670"/>
                <a:gd name="connsiteX0" fmla="*/ 921784 w 2322228"/>
                <a:gd name="connsiteY0" fmla="*/ 0 h 2571841"/>
                <a:gd name="connsiteX1" fmla="*/ 2321160 w 2322228"/>
                <a:gd name="connsiteY1" fmla="*/ 6171 h 2571841"/>
                <a:gd name="connsiteX2" fmla="*/ 2320129 w 2322228"/>
                <a:gd name="connsiteY2" fmla="*/ 2571841 h 2571841"/>
                <a:gd name="connsiteX3" fmla="*/ 0 w 2322228"/>
                <a:gd name="connsiteY3" fmla="*/ 2527229 h 2571841"/>
                <a:gd name="connsiteX4" fmla="*/ 921784 w 2322228"/>
                <a:gd name="connsiteY4" fmla="*/ 0 h 2571841"/>
                <a:gd name="connsiteX0" fmla="*/ 921784 w 2611583"/>
                <a:gd name="connsiteY0" fmla="*/ 0 h 2540977"/>
                <a:gd name="connsiteX1" fmla="*/ 2321160 w 2611583"/>
                <a:gd name="connsiteY1" fmla="*/ 6171 h 2540977"/>
                <a:gd name="connsiteX2" fmla="*/ 2611583 w 2611583"/>
                <a:gd name="connsiteY2" fmla="*/ 2540977 h 2540977"/>
                <a:gd name="connsiteX3" fmla="*/ 0 w 2611583"/>
                <a:gd name="connsiteY3" fmla="*/ 2527229 h 2540977"/>
                <a:gd name="connsiteX4" fmla="*/ 921784 w 2611583"/>
                <a:gd name="connsiteY4" fmla="*/ 0 h 2540977"/>
                <a:gd name="connsiteX0" fmla="*/ 921784 w 2611583"/>
                <a:gd name="connsiteY0" fmla="*/ 2 h 2540979"/>
                <a:gd name="connsiteX1" fmla="*/ 2572870 w 2611583"/>
                <a:gd name="connsiteY1" fmla="*/ 0 h 2540979"/>
                <a:gd name="connsiteX2" fmla="*/ 2611583 w 2611583"/>
                <a:gd name="connsiteY2" fmla="*/ 2540979 h 2540979"/>
                <a:gd name="connsiteX3" fmla="*/ 0 w 2611583"/>
                <a:gd name="connsiteY3" fmla="*/ 2527231 h 2540979"/>
                <a:gd name="connsiteX4" fmla="*/ 921784 w 2611583"/>
                <a:gd name="connsiteY4" fmla="*/ 2 h 2540979"/>
                <a:gd name="connsiteX0" fmla="*/ 921784 w 2705467"/>
                <a:gd name="connsiteY0" fmla="*/ 0 h 2540977"/>
                <a:gd name="connsiteX1" fmla="*/ 2705349 w 2705467"/>
                <a:gd name="connsiteY1" fmla="*/ 6171 h 2540977"/>
                <a:gd name="connsiteX2" fmla="*/ 2611583 w 2705467"/>
                <a:gd name="connsiteY2" fmla="*/ 2540977 h 2540977"/>
                <a:gd name="connsiteX3" fmla="*/ 0 w 2705467"/>
                <a:gd name="connsiteY3" fmla="*/ 2527229 h 2540977"/>
                <a:gd name="connsiteX4" fmla="*/ 921784 w 2705467"/>
                <a:gd name="connsiteY4" fmla="*/ 0 h 2540977"/>
                <a:gd name="connsiteX0" fmla="*/ 921784 w 2718702"/>
                <a:gd name="connsiteY0" fmla="*/ 2 h 2540979"/>
                <a:gd name="connsiteX1" fmla="*/ 2718597 w 2718702"/>
                <a:gd name="connsiteY1" fmla="*/ 0 h 2540979"/>
                <a:gd name="connsiteX2" fmla="*/ 2611583 w 2718702"/>
                <a:gd name="connsiteY2" fmla="*/ 2540979 h 2540979"/>
                <a:gd name="connsiteX3" fmla="*/ 0 w 2718702"/>
                <a:gd name="connsiteY3" fmla="*/ 2527231 h 2540979"/>
                <a:gd name="connsiteX4" fmla="*/ 921784 w 2718702"/>
                <a:gd name="connsiteY4" fmla="*/ 2 h 2540979"/>
                <a:gd name="connsiteX0" fmla="*/ 921784 w 2679012"/>
                <a:gd name="connsiteY0" fmla="*/ 0 h 2540977"/>
                <a:gd name="connsiteX1" fmla="*/ 2678853 w 2679012"/>
                <a:gd name="connsiteY1" fmla="*/ 6171 h 2540977"/>
                <a:gd name="connsiteX2" fmla="*/ 2611583 w 2679012"/>
                <a:gd name="connsiteY2" fmla="*/ 2540977 h 2540977"/>
                <a:gd name="connsiteX3" fmla="*/ 0 w 2679012"/>
                <a:gd name="connsiteY3" fmla="*/ 2527229 h 2540977"/>
                <a:gd name="connsiteX4" fmla="*/ 921784 w 2679012"/>
                <a:gd name="connsiteY4" fmla="*/ 0 h 254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012" h="2540977">
                  <a:moveTo>
                    <a:pt x="921784" y="0"/>
                  </a:moveTo>
                  <a:lnTo>
                    <a:pt x="2678853" y="6171"/>
                  </a:lnTo>
                  <a:cubicBezTo>
                    <a:pt x="2682925" y="861394"/>
                    <a:pt x="2607511" y="1685754"/>
                    <a:pt x="2611583" y="2540977"/>
                  </a:cubicBezTo>
                  <a:lnTo>
                    <a:pt x="0" y="2527229"/>
                  </a:lnTo>
                  <a:lnTo>
                    <a:pt x="921784" y="0"/>
                  </a:lnTo>
                  <a:close/>
                </a:path>
              </a:pathLst>
            </a:custGeom>
            <a:blipFill rotWithShape="0">
              <a:blip r:embed="rId2">
                <a:duotone>
                  <a:schemeClr val="bg2">
                    <a:shade val="76000"/>
                    <a:satMod val="180000"/>
                  </a:schemeClr>
                  <a:schemeClr val="bg2">
                    <a:tint val="80000"/>
                    <a:satMod val="120000"/>
                    <a:lumMod val="180000"/>
                  </a:schemeClr>
                </a:duotone>
              </a:blip>
              <a:stretch>
                <a:fillRect l="-114598" r="-265621" b="-286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20">
              <a:extLst>
                <a:ext uri="{FF2B5EF4-FFF2-40B4-BE49-F238E27FC236}">
                  <a16:creationId xmlns:a16="http://schemas.microsoft.com/office/drawing/2014/main" id="{03DB1AC6-5430-4CD3-BD83-86E675A11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211875" y="5257482"/>
              <a:ext cx="2586931" cy="1619837"/>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 name="connsiteX0" fmla="*/ 0 w 2720934"/>
                <a:gd name="connsiteY0" fmla="*/ 268283 h 4303713"/>
                <a:gd name="connsiteX1" fmla="*/ 2720934 w 2720934"/>
                <a:gd name="connsiteY1" fmla="*/ 0 h 4303713"/>
                <a:gd name="connsiteX2" fmla="*/ 2720934 w 2720934"/>
                <a:gd name="connsiteY2" fmla="*/ 4303713 h 4303713"/>
                <a:gd name="connsiteX3" fmla="*/ 2281054 w 2720934"/>
                <a:gd name="connsiteY3" fmla="*/ 3638695 h 4303713"/>
                <a:gd name="connsiteX4" fmla="*/ 0 w 2720934"/>
                <a:gd name="connsiteY4" fmla="*/ 268283 h 4303713"/>
                <a:gd name="connsiteX0" fmla="*/ 0 w 2720934"/>
                <a:gd name="connsiteY0" fmla="*/ 268283 h 4303713"/>
                <a:gd name="connsiteX1" fmla="*/ 2720934 w 2720934"/>
                <a:gd name="connsiteY1" fmla="*/ 0 h 4303713"/>
                <a:gd name="connsiteX2" fmla="*/ 2720934 w 2720934"/>
                <a:gd name="connsiteY2" fmla="*/ 4303713 h 4303713"/>
                <a:gd name="connsiteX3" fmla="*/ 2264231 w 2720934"/>
                <a:gd name="connsiteY3" fmla="*/ 3717600 h 4303713"/>
                <a:gd name="connsiteX4" fmla="*/ 0 w 2720934"/>
                <a:gd name="connsiteY4" fmla="*/ 268283 h 4303713"/>
                <a:gd name="connsiteX0" fmla="*/ 0 w 2720934"/>
                <a:gd name="connsiteY0" fmla="*/ 268283 h 4335275"/>
                <a:gd name="connsiteX1" fmla="*/ 2720934 w 2720934"/>
                <a:gd name="connsiteY1" fmla="*/ 0 h 4335275"/>
                <a:gd name="connsiteX2" fmla="*/ 2653639 w 2720934"/>
                <a:gd name="connsiteY2" fmla="*/ 4335275 h 4335275"/>
                <a:gd name="connsiteX3" fmla="*/ 2264231 w 2720934"/>
                <a:gd name="connsiteY3" fmla="*/ 3717600 h 4335275"/>
                <a:gd name="connsiteX4" fmla="*/ 0 w 2720934"/>
                <a:gd name="connsiteY4" fmla="*/ 268283 h 4335275"/>
                <a:gd name="connsiteX0" fmla="*/ 0 w 2737757"/>
                <a:gd name="connsiteY0" fmla="*/ 236721 h 4335275"/>
                <a:gd name="connsiteX1" fmla="*/ 2737757 w 2737757"/>
                <a:gd name="connsiteY1" fmla="*/ 0 h 4335275"/>
                <a:gd name="connsiteX2" fmla="*/ 2670462 w 2737757"/>
                <a:gd name="connsiteY2" fmla="*/ 4335275 h 4335275"/>
                <a:gd name="connsiteX3" fmla="*/ 2281054 w 2737757"/>
                <a:gd name="connsiteY3" fmla="*/ 3717600 h 4335275"/>
                <a:gd name="connsiteX4" fmla="*/ 0 w 2737757"/>
                <a:gd name="connsiteY4" fmla="*/ 236721 h 4335275"/>
                <a:gd name="connsiteX0" fmla="*/ 0 w 2729346"/>
                <a:gd name="connsiteY0" fmla="*/ 0 h 4098554"/>
                <a:gd name="connsiteX1" fmla="*/ 2729346 w 2729346"/>
                <a:gd name="connsiteY1" fmla="*/ 126250 h 4098554"/>
                <a:gd name="connsiteX2" fmla="*/ 2670462 w 2729346"/>
                <a:gd name="connsiteY2" fmla="*/ 4098554 h 4098554"/>
                <a:gd name="connsiteX3" fmla="*/ 2281054 w 2729346"/>
                <a:gd name="connsiteY3" fmla="*/ 3480879 h 4098554"/>
                <a:gd name="connsiteX4" fmla="*/ 0 w 2729346"/>
                <a:gd name="connsiteY4" fmla="*/ 0 h 4098554"/>
                <a:gd name="connsiteX0" fmla="*/ 0 w 2720934"/>
                <a:gd name="connsiteY0" fmla="*/ 0 h 4098554"/>
                <a:gd name="connsiteX1" fmla="*/ 2720934 w 2720934"/>
                <a:gd name="connsiteY1" fmla="*/ 31562 h 4098554"/>
                <a:gd name="connsiteX2" fmla="*/ 2670462 w 2720934"/>
                <a:gd name="connsiteY2" fmla="*/ 4098554 h 4098554"/>
                <a:gd name="connsiteX3" fmla="*/ 2281054 w 2720934"/>
                <a:gd name="connsiteY3" fmla="*/ 3480879 h 4098554"/>
                <a:gd name="connsiteX4" fmla="*/ 0 w 2720934"/>
                <a:gd name="connsiteY4" fmla="*/ 0 h 4098554"/>
                <a:gd name="connsiteX0" fmla="*/ 0 w 2720934"/>
                <a:gd name="connsiteY0" fmla="*/ 15782 h 4114336"/>
                <a:gd name="connsiteX1" fmla="*/ 2720934 w 2720934"/>
                <a:gd name="connsiteY1" fmla="*/ 0 h 4114336"/>
                <a:gd name="connsiteX2" fmla="*/ 2670462 w 2720934"/>
                <a:gd name="connsiteY2" fmla="*/ 4114336 h 4114336"/>
                <a:gd name="connsiteX3" fmla="*/ 2281054 w 2720934"/>
                <a:gd name="connsiteY3" fmla="*/ 3496661 h 4114336"/>
                <a:gd name="connsiteX4" fmla="*/ 0 w 2720934"/>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80409 w 2820289"/>
                <a:gd name="connsiteY3" fmla="*/ 3496661 h 4114336"/>
                <a:gd name="connsiteX4" fmla="*/ 0 w 2820289"/>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62876 w 2820289"/>
                <a:gd name="connsiteY3" fmla="*/ 3517980 h 4114336"/>
                <a:gd name="connsiteX4" fmla="*/ 0 w 2820289"/>
                <a:gd name="connsiteY4" fmla="*/ 15782 h 4114336"/>
                <a:gd name="connsiteX0" fmla="*/ 0 w 2820289"/>
                <a:gd name="connsiteY0" fmla="*/ 15782 h 4114336"/>
                <a:gd name="connsiteX1" fmla="*/ 2820289 w 2820289"/>
                <a:gd name="connsiteY1" fmla="*/ 0 h 4114336"/>
                <a:gd name="connsiteX2" fmla="*/ 2763972 w 2820289"/>
                <a:gd name="connsiteY2" fmla="*/ 4114336 h 4114336"/>
                <a:gd name="connsiteX3" fmla="*/ 2362876 w 2820289"/>
                <a:gd name="connsiteY3" fmla="*/ 3517980 h 4114336"/>
                <a:gd name="connsiteX4" fmla="*/ 0 w 2820289"/>
                <a:gd name="connsiteY4" fmla="*/ 15782 h 4114336"/>
                <a:gd name="connsiteX0" fmla="*/ 0 w 3721149"/>
                <a:gd name="connsiteY0" fmla="*/ 0 h 4269703"/>
                <a:gd name="connsiteX1" fmla="*/ 3721149 w 3721149"/>
                <a:gd name="connsiteY1" fmla="*/ 155367 h 4269703"/>
                <a:gd name="connsiteX2" fmla="*/ 3664832 w 3721149"/>
                <a:gd name="connsiteY2" fmla="*/ 4269703 h 4269703"/>
                <a:gd name="connsiteX3" fmla="*/ 3263736 w 3721149"/>
                <a:gd name="connsiteY3" fmla="*/ 3673347 h 4269703"/>
                <a:gd name="connsiteX4" fmla="*/ 0 w 3721149"/>
                <a:gd name="connsiteY4" fmla="*/ 0 h 4269703"/>
                <a:gd name="connsiteX0" fmla="*/ 0 w 3721149"/>
                <a:gd name="connsiteY0" fmla="*/ 0 h 4289488"/>
                <a:gd name="connsiteX1" fmla="*/ 3721149 w 3721149"/>
                <a:gd name="connsiteY1" fmla="*/ 155367 h 4289488"/>
                <a:gd name="connsiteX2" fmla="*/ 3664832 w 3721149"/>
                <a:gd name="connsiteY2" fmla="*/ 4269703 h 4289488"/>
                <a:gd name="connsiteX3" fmla="*/ 1705997 w 3721149"/>
                <a:gd name="connsiteY3" fmla="*/ 4289488 h 4289488"/>
                <a:gd name="connsiteX4" fmla="*/ 0 w 3721149"/>
                <a:gd name="connsiteY4" fmla="*/ 0 h 4289488"/>
                <a:gd name="connsiteX0" fmla="*/ 0 w 3664846"/>
                <a:gd name="connsiteY0" fmla="*/ 15785 h 4305273"/>
                <a:gd name="connsiteX1" fmla="*/ 3664846 w 3664846"/>
                <a:gd name="connsiteY1" fmla="*/ 0 h 4305273"/>
                <a:gd name="connsiteX2" fmla="*/ 3664832 w 3664846"/>
                <a:gd name="connsiteY2" fmla="*/ 4285488 h 4305273"/>
                <a:gd name="connsiteX3" fmla="*/ 1705997 w 3664846"/>
                <a:gd name="connsiteY3" fmla="*/ 4305273 h 4305273"/>
                <a:gd name="connsiteX4" fmla="*/ 0 w 3664846"/>
                <a:gd name="connsiteY4" fmla="*/ 15785 h 430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46" h="4305273">
                  <a:moveTo>
                    <a:pt x="0" y="15785"/>
                  </a:moveTo>
                  <a:lnTo>
                    <a:pt x="3664846" y="0"/>
                  </a:lnTo>
                  <a:cubicBezTo>
                    <a:pt x="3664841" y="1428496"/>
                    <a:pt x="3664837" y="2856992"/>
                    <a:pt x="3664832" y="4285488"/>
                  </a:cubicBezTo>
                  <a:lnTo>
                    <a:pt x="1705997" y="4305273"/>
                  </a:lnTo>
                  <a:lnTo>
                    <a:pt x="0" y="15785"/>
                  </a:lnTo>
                  <a:close/>
                </a:path>
              </a:pathLst>
            </a:custGeom>
            <a:blipFill rotWithShape="0">
              <a:blip r:embed="rId2">
                <a:duotone>
                  <a:schemeClr val="bg2">
                    <a:shade val="76000"/>
                    <a:satMod val="180000"/>
                  </a:schemeClr>
                  <a:schemeClr val="bg2">
                    <a:tint val="80000"/>
                    <a:satMod val="120000"/>
                    <a:lumMod val="180000"/>
                  </a:schemeClr>
                </a:duotone>
              </a:blip>
              <a:stretch>
                <a:fillRect l="-163116" t="-323529" r="-3982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8326E10-C8CB-487F-A110-F861268DE6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60612" y="0"/>
            <a:ext cx="2436813" cy="6858001"/>
            <a:chOff x="1320800" y="0"/>
            <a:chExt cx="2436813" cy="6858001"/>
          </a:xfrm>
        </p:grpSpPr>
        <p:sp>
          <p:nvSpPr>
            <p:cNvPr id="16" name="Freeform 6">
              <a:extLst>
                <a:ext uri="{FF2B5EF4-FFF2-40B4-BE49-F238E27FC236}">
                  <a16:creationId xmlns:a16="http://schemas.microsoft.com/office/drawing/2014/main" id="{3279962B-46D2-4E19-B632-39B80D1E8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CA"/>
            </a:p>
          </p:txBody>
        </p:sp>
        <p:sp>
          <p:nvSpPr>
            <p:cNvPr id="17" name="Freeform 7">
              <a:extLst>
                <a:ext uri="{FF2B5EF4-FFF2-40B4-BE49-F238E27FC236}">
                  <a16:creationId xmlns:a16="http://schemas.microsoft.com/office/drawing/2014/main" id="{321A335A-53CB-4C17-AB51-5D9C2DCB4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CA"/>
            </a:p>
          </p:txBody>
        </p:sp>
        <p:sp>
          <p:nvSpPr>
            <p:cNvPr id="18" name="Freeform 8">
              <a:extLst>
                <a:ext uri="{FF2B5EF4-FFF2-40B4-BE49-F238E27FC236}">
                  <a16:creationId xmlns:a16="http://schemas.microsoft.com/office/drawing/2014/main" id="{A0E0D557-405B-469F-AEDE-4E3404AA4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CA"/>
            </a:p>
          </p:txBody>
        </p:sp>
        <p:sp>
          <p:nvSpPr>
            <p:cNvPr id="19" name="Freeform 9">
              <a:extLst>
                <a:ext uri="{FF2B5EF4-FFF2-40B4-BE49-F238E27FC236}">
                  <a16:creationId xmlns:a16="http://schemas.microsoft.com/office/drawing/2014/main" id="{D8D4E62F-9393-40A6-9E85-9F3B59C46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CA"/>
            </a:p>
          </p:txBody>
        </p:sp>
        <p:sp>
          <p:nvSpPr>
            <p:cNvPr id="20" name="Freeform 10">
              <a:extLst>
                <a:ext uri="{FF2B5EF4-FFF2-40B4-BE49-F238E27FC236}">
                  <a16:creationId xmlns:a16="http://schemas.microsoft.com/office/drawing/2014/main" id="{FABD11B1-DE89-45BC-8204-968C88AAD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CA"/>
            </a:p>
          </p:txBody>
        </p:sp>
        <p:sp>
          <p:nvSpPr>
            <p:cNvPr id="21" name="Freeform 11">
              <a:extLst>
                <a:ext uri="{FF2B5EF4-FFF2-40B4-BE49-F238E27FC236}">
                  <a16:creationId xmlns:a16="http://schemas.microsoft.com/office/drawing/2014/main" id="{AFA4965A-1FBC-44B8-B96A-3F5275C3A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CA"/>
            </a:p>
          </p:txBody>
        </p:sp>
      </p:grpSp>
      <p:sp>
        <p:nvSpPr>
          <p:cNvPr id="2" name="Title 1">
            <a:extLst>
              <a:ext uri="{FF2B5EF4-FFF2-40B4-BE49-F238E27FC236}">
                <a16:creationId xmlns:a16="http://schemas.microsoft.com/office/drawing/2014/main" id="{F440BD71-4CBA-4F87-A8A2-ACFA4A9B7AAF}"/>
              </a:ext>
            </a:extLst>
          </p:cNvPr>
          <p:cNvSpPr>
            <a:spLocks noGrp="1"/>
          </p:cNvSpPr>
          <p:nvPr>
            <p:ph type="title"/>
          </p:nvPr>
        </p:nvSpPr>
        <p:spPr>
          <a:xfrm>
            <a:off x="3962399" y="685800"/>
            <a:ext cx="7345891" cy="1413933"/>
          </a:xfrm>
        </p:spPr>
        <p:txBody>
          <a:bodyPr>
            <a:normAutofit/>
          </a:bodyPr>
          <a:lstStyle/>
          <a:p>
            <a:r>
              <a:rPr lang="fr-CA" dirty="0" err="1"/>
              <a:t>My</a:t>
            </a:r>
            <a:r>
              <a:rPr lang="fr-CA" dirty="0"/>
              <a:t> Right Care</a:t>
            </a:r>
            <a:endParaRPr lang="en-US" dirty="0"/>
          </a:p>
        </p:txBody>
      </p:sp>
      <p:pic>
        <p:nvPicPr>
          <p:cNvPr id="5" name="Picture 4" descr="Stéthoscope">
            <a:extLst>
              <a:ext uri="{FF2B5EF4-FFF2-40B4-BE49-F238E27FC236}">
                <a16:creationId xmlns:a16="http://schemas.microsoft.com/office/drawing/2014/main" id="{5F189133-BC5F-A1A0-EC2D-89332E8CDE00}"/>
              </a:ext>
            </a:extLst>
          </p:cNvPr>
          <p:cNvPicPr>
            <a:picLocks noChangeAspect="1"/>
          </p:cNvPicPr>
          <p:nvPr/>
        </p:nvPicPr>
        <p:blipFill rotWithShape="1">
          <a:blip r:embed="rId3"/>
          <a:srcRect l="35930" r="30402" b="-1"/>
          <a:stretch/>
        </p:blipFill>
        <p:spPr>
          <a:xfrm>
            <a:off x="20" y="10"/>
            <a:ext cx="3459143" cy="6857990"/>
          </a:xfrm>
          <a:custGeom>
            <a:avLst/>
            <a:gdLst/>
            <a:ahLst/>
            <a:cxnLst/>
            <a:rect l="l" t="t" r="r" b="b"/>
            <a:pathLst>
              <a:path w="3458633" h="6858000">
                <a:moveTo>
                  <a:pt x="0" y="0"/>
                </a:moveTo>
                <a:lnTo>
                  <a:pt x="3174999" y="0"/>
                </a:lnTo>
                <a:lnTo>
                  <a:pt x="2294466" y="5223932"/>
                </a:lnTo>
                <a:lnTo>
                  <a:pt x="3458633" y="6853767"/>
                </a:lnTo>
                <a:lnTo>
                  <a:pt x="0" y="6858000"/>
                </a:lnTo>
                <a:lnTo>
                  <a:pt x="0" y="0"/>
                </a:lnTo>
                <a:close/>
              </a:path>
            </a:pathLst>
          </a:custGeom>
          <a:ln w="38100">
            <a:noFill/>
          </a:ln>
          <a:effectLst/>
        </p:spPr>
      </p:pic>
      <p:sp>
        <p:nvSpPr>
          <p:cNvPr id="3" name="Content Placeholder 2">
            <a:extLst>
              <a:ext uri="{FF2B5EF4-FFF2-40B4-BE49-F238E27FC236}">
                <a16:creationId xmlns:a16="http://schemas.microsoft.com/office/drawing/2014/main" id="{3AC3DF79-69BA-4803-8B55-D12C0C05EE80}"/>
              </a:ext>
            </a:extLst>
          </p:cNvPr>
          <p:cNvSpPr>
            <a:spLocks noGrp="1"/>
          </p:cNvSpPr>
          <p:nvPr>
            <p:ph idx="1"/>
          </p:nvPr>
        </p:nvSpPr>
        <p:spPr>
          <a:xfrm>
            <a:off x="3843867" y="2048933"/>
            <a:ext cx="7659156" cy="3742267"/>
          </a:xfrm>
        </p:spPr>
        <p:txBody>
          <a:bodyPr>
            <a:normAutofit/>
          </a:bodyPr>
          <a:lstStyle/>
          <a:p>
            <a:r>
              <a:rPr lang="en-US" dirty="0">
                <a:hlinkClick r:id="rId4"/>
              </a:rPr>
              <a:t>https://wrha.mb.ca/</a:t>
            </a:r>
            <a:endParaRPr lang="en-US" dirty="0"/>
          </a:p>
          <a:p>
            <a:pPr lvl="1"/>
            <a:r>
              <a:rPr lang="fr-FR" dirty="0">
                <a:hlinkClick r:id="rId5"/>
              </a:rPr>
              <a:t>Comment accéder aux services de santé en français à Winnipeg (wrha.mb.ca)</a:t>
            </a:r>
            <a:endParaRPr lang="en-US" dirty="0"/>
          </a:p>
        </p:txBody>
      </p:sp>
    </p:spTree>
    <p:extLst>
      <p:ext uri="{BB962C8B-B14F-4D97-AF65-F5344CB8AC3E}">
        <p14:creationId xmlns:p14="http://schemas.microsoft.com/office/powerpoint/2010/main" val="2955628327"/>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5428F22-76B3-4107-AADE-3F9EC95FD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5346FBCF-5353-4172-96F5-4B7EB07777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90265" y="-12875"/>
            <a:ext cx="2604396" cy="6890194"/>
            <a:chOff x="2199787" y="-12875"/>
            <a:chExt cx="2679011" cy="6890194"/>
          </a:xfrm>
        </p:grpSpPr>
        <p:sp useBgFill="1">
          <p:nvSpPr>
            <p:cNvPr id="12" name="Rectangle 19">
              <a:extLst>
                <a:ext uri="{FF2B5EF4-FFF2-40B4-BE49-F238E27FC236}">
                  <a16:creationId xmlns:a16="http://schemas.microsoft.com/office/drawing/2014/main" id="{343F3E6D-808D-43AD-9485-AD0014BEAE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199787" y="-12875"/>
              <a:ext cx="2679011" cy="5301468"/>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 name="connsiteX0" fmla="*/ 650979 w 2587151"/>
                <a:gd name="connsiteY0" fmla="*/ 0 h 2554287"/>
                <a:gd name="connsiteX1" fmla="*/ 2587151 w 2587151"/>
                <a:gd name="connsiteY1" fmla="*/ 0 h 2554287"/>
                <a:gd name="connsiteX2" fmla="*/ 2587151 w 2587151"/>
                <a:gd name="connsiteY2" fmla="*/ 2554287 h 2554287"/>
                <a:gd name="connsiteX3" fmla="*/ 0 w 2587151"/>
                <a:gd name="connsiteY3" fmla="*/ 2548595 h 2554287"/>
                <a:gd name="connsiteX4" fmla="*/ 650979 w 2587151"/>
                <a:gd name="connsiteY4" fmla="*/ 0 h 2554287"/>
                <a:gd name="connsiteX0" fmla="*/ 730379 w 2587151"/>
                <a:gd name="connsiteY0" fmla="*/ 5692 h 2554287"/>
                <a:gd name="connsiteX1" fmla="*/ 2587151 w 2587151"/>
                <a:gd name="connsiteY1" fmla="*/ 0 h 2554287"/>
                <a:gd name="connsiteX2" fmla="*/ 2587151 w 2587151"/>
                <a:gd name="connsiteY2" fmla="*/ 2554287 h 2554287"/>
                <a:gd name="connsiteX3" fmla="*/ 0 w 2587151"/>
                <a:gd name="connsiteY3" fmla="*/ 2548595 h 2554287"/>
                <a:gd name="connsiteX4" fmla="*/ 730379 w 2587151"/>
                <a:gd name="connsiteY4" fmla="*/ 5692 h 2554287"/>
                <a:gd name="connsiteX0" fmla="*/ 864750 w 2587151"/>
                <a:gd name="connsiteY0" fmla="*/ 2847 h 2554287"/>
                <a:gd name="connsiteX1" fmla="*/ 2587151 w 2587151"/>
                <a:gd name="connsiteY1" fmla="*/ 0 h 2554287"/>
                <a:gd name="connsiteX2" fmla="*/ 2587151 w 2587151"/>
                <a:gd name="connsiteY2" fmla="*/ 2554287 h 2554287"/>
                <a:gd name="connsiteX3" fmla="*/ 0 w 2587151"/>
                <a:gd name="connsiteY3" fmla="*/ 2548595 h 2554287"/>
                <a:gd name="connsiteX4" fmla="*/ 864750 w 2587151"/>
                <a:gd name="connsiteY4" fmla="*/ 2847 h 2554287"/>
                <a:gd name="connsiteX0" fmla="*/ 883073 w 2587151"/>
                <a:gd name="connsiteY0" fmla="*/ 1 h 2554287"/>
                <a:gd name="connsiteX1" fmla="*/ 2587151 w 2587151"/>
                <a:gd name="connsiteY1" fmla="*/ 0 h 2554287"/>
                <a:gd name="connsiteX2" fmla="*/ 2587151 w 2587151"/>
                <a:gd name="connsiteY2" fmla="*/ 2554287 h 2554287"/>
                <a:gd name="connsiteX3" fmla="*/ 0 w 2587151"/>
                <a:gd name="connsiteY3" fmla="*/ 2548595 h 2554287"/>
                <a:gd name="connsiteX4" fmla="*/ 883073 w 2587151"/>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5750 h 2565670"/>
                <a:gd name="connsiteX4" fmla="*/ 895288 w 2611581"/>
                <a:gd name="connsiteY4" fmla="*/ 1 h 2565670"/>
                <a:gd name="connsiteX0" fmla="*/ 1544433 w 3260726"/>
                <a:gd name="connsiteY0" fmla="*/ 1 h 2565670"/>
                <a:gd name="connsiteX1" fmla="*/ 3248511 w 3260726"/>
                <a:gd name="connsiteY1" fmla="*/ 0 h 2565670"/>
                <a:gd name="connsiteX2" fmla="*/ 3260726 w 3260726"/>
                <a:gd name="connsiteY2" fmla="*/ 2565670 h 2565670"/>
                <a:gd name="connsiteX3" fmla="*/ 0 w 3260726"/>
                <a:gd name="connsiteY3" fmla="*/ 2521058 h 2565670"/>
                <a:gd name="connsiteX4" fmla="*/ 1544433 w 3260726"/>
                <a:gd name="connsiteY4" fmla="*/ 1 h 2565670"/>
                <a:gd name="connsiteX0" fmla="*/ 921784 w 3260726"/>
                <a:gd name="connsiteY0" fmla="*/ 12347 h 2565670"/>
                <a:gd name="connsiteX1" fmla="*/ 3248511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3260726"/>
                <a:gd name="connsiteY0" fmla="*/ 12347 h 2565670"/>
                <a:gd name="connsiteX1" fmla="*/ 2321160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2322228"/>
                <a:gd name="connsiteY0" fmla="*/ 12347 h 2565670"/>
                <a:gd name="connsiteX1" fmla="*/ 2321160 w 2322228"/>
                <a:gd name="connsiteY1" fmla="*/ 0 h 2565670"/>
                <a:gd name="connsiteX2" fmla="*/ 2320129 w 2322228"/>
                <a:gd name="connsiteY2" fmla="*/ 2565670 h 2565670"/>
                <a:gd name="connsiteX3" fmla="*/ 0 w 2322228"/>
                <a:gd name="connsiteY3" fmla="*/ 2521058 h 2565670"/>
                <a:gd name="connsiteX4" fmla="*/ 921784 w 2322228"/>
                <a:gd name="connsiteY4" fmla="*/ 12347 h 2565670"/>
                <a:gd name="connsiteX0" fmla="*/ 921784 w 2322228"/>
                <a:gd name="connsiteY0" fmla="*/ 0 h 2571841"/>
                <a:gd name="connsiteX1" fmla="*/ 2321160 w 2322228"/>
                <a:gd name="connsiteY1" fmla="*/ 6171 h 2571841"/>
                <a:gd name="connsiteX2" fmla="*/ 2320129 w 2322228"/>
                <a:gd name="connsiteY2" fmla="*/ 2571841 h 2571841"/>
                <a:gd name="connsiteX3" fmla="*/ 0 w 2322228"/>
                <a:gd name="connsiteY3" fmla="*/ 2527229 h 2571841"/>
                <a:gd name="connsiteX4" fmla="*/ 921784 w 2322228"/>
                <a:gd name="connsiteY4" fmla="*/ 0 h 2571841"/>
                <a:gd name="connsiteX0" fmla="*/ 921784 w 2611583"/>
                <a:gd name="connsiteY0" fmla="*/ 0 h 2540977"/>
                <a:gd name="connsiteX1" fmla="*/ 2321160 w 2611583"/>
                <a:gd name="connsiteY1" fmla="*/ 6171 h 2540977"/>
                <a:gd name="connsiteX2" fmla="*/ 2611583 w 2611583"/>
                <a:gd name="connsiteY2" fmla="*/ 2540977 h 2540977"/>
                <a:gd name="connsiteX3" fmla="*/ 0 w 2611583"/>
                <a:gd name="connsiteY3" fmla="*/ 2527229 h 2540977"/>
                <a:gd name="connsiteX4" fmla="*/ 921784 w 2611583"/>
                <a:gd name="connsiteY4" fmla="*/ 0 h 2540977"/>
                <a:gd name="connsiteX0" fmla="*/ 921784 w 2611583"/>
                <a:gd name="connsiteY0" fmla="*/ 2 h 2540979"/>
                <a:gd name="connsiteX1" fmla="*/ 2572870 w 2611583"/>
                <a:gd name="connsiteY1" fmla="*/ 0 h 2540979"/>
                <a:gd name="connsiteX2" fmla="*/ 2611583 w 2611583"/>
                <a:gd name="connsiteY2" fmla="*/ 2540979 h 2540979"/>
                <a:gd name="connsiteX3" fmla="*/ 0 w 2611583"/>
                <a:gd name="connsiteY3" fmla="*/ 2527231 h 2540979"/>
                <a:gd name="connsiteX4" fmla="*/ 921784 w 2611583"/>
                <a:gd name="connsiteY4" fmla="*/ 2 h 2540979"/>
                <a:gd name="connsiteX0" fmla="*/ 921784 w 2705467"/>
                <a:gd name="connsiteY0" fmla="*/ 0 h 2540977"/>
                <a:gd name="connsiteX1" fmla="*/ 2705349 w 2705467"/>
                <a:gd name="connsiteY1" fmla="*/ 6171 h 2540977"/>
                <a:gd name="connsiteX2" fmla="*/ 2611583 w 2705467"/>
                <a:gd name="connsiteY2" fmla="*/ 2540977 h 2540977"/>
                <a:gd name="connsiteX3" fmla="*/ 0 w 2705467"/>
                <a:gd name="connsiteY3" fmla="*/ 2527229 h 2540977"/>
                <a:gd name="connsiteX4" fmla="*/ 921784 w 2705467"/>
                <a:gd name="connsiteY4" fmla="*/ 0 h 2540977"/>
                <a:gd name="connsiteX0" fmla="*/ 921784 w 2718702"/>
                <a:gd name="connsiteY0" fmla="*/ 2 h 2540979"/>
                <a:gd name="connsiteX1" fmla="*/ 2718597 w 2718702"/>
                <a:gd name="connsiteY1" fmla="*/ 0 h 2540979"/>
                <a:gd name="connsiteX2" fmla="*/ 2611583 w 2718702"/>
                <a:gd name="connsiteY2" fmla="*/ 2540979 h 2540979"/>
                <a:gd name="connsiteX3" fmla="*/ 0 w 2718702"/>
                <a:gd name="connsiteY3" fmla="*/ 2527231 h 2540979"/>
                <a:gd name="connsiteX4" fmla="*/ 921784 w 2718702"/>
                <a:gd name="connsiteY4" fmla="*/ 2 h 2540979"/>
                <a:gd name="connsiteX0" fmla="*/ 921784 w 2679012"/>
                <a:gd name="connsiteY0" fmla="*/ 0 h 2540977"/>
                <a:gd name="connsiteX1" fmla="*/ 2678853 w 2679012"/>
                <a:gd name="connsiteY1" fmla="*/ 6171 h 2540977"/>
                <a:gd name="connsiteX2" fmla="*/ 2611583 w 2679012"/>
                <a:gd name="connsiteY2" fmla="*/ 2540977 h 2540977"/>
                <a:gd name="connsiteX3" fmla="*/ 0 w 2679012"/>
                <a:gd name="connsiteY3" fmla="*/ 2527229 h 2540977"/>
                <a:gd name="connsiteX4" fmla="*/ 921784 w 2679012"/>
                <a:gd name="connsiteY4" fmla="*/ 0 h 254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012" h="2540977">
                  <a:moveTo>
                    <a:pt x="921784" y="0"/>
                  </a:moveTo>
                  <a:lnTo>
                    <a:pt x="2678853" y="6171"/>
                  </a:lnTo>
                  <a:cubicBezTo>
                    <a:pt x="2682925" y="861394"/>
                    <a:pt x="2607511" y="1685754"/>
                    <a:pt x="2611583" y="2540977"/>
                  </a:cubicBezTo>
                  <a:lnTo>
                    <a:pt x="0" y="2527229"/>
                  </a:lnTo>
                  <a:lnTo>
                    <a:pt x="921784" y="0"/>
                  </a:lnTo>
                  <a:close/>
                </a:path>
              </a:pathLst>
            </a:custGeom>
            <a:blipFill rotWithShape="0">
              <a:blip r:embed="rId2">
                <a:duotone>
                  <a:schemeClr val="bg2">
                    <a:shade val="76000"/>
                    <a:satMod val="180000"/>
                  </a:schemeClr>
                  <a:schemeClr val="bg2">
                    <a:tint val="80000"/>
                    <a:satMod val="120000"/>
                    <a:lumMod val="180000"/>
                  </a:schemeClr>
                </a:duotone>
              </a:blip>
              <a:stretch>
                <a:fillRect l="-114598" r="-265621" b="-286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20">
              <a:extLst>
                <a:ext uri="{FF2B5EF4-FFF2-40B4-BE49-F238E27FC236}">
                  <a16:creationId xmlns:a16="http://schemas.microsoft.com/office/drawing/2014/main" id="{03DB1AC6-5430-4CD3-BD83-86E675A11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211875" y="5257482"/>
              <a:ext cx="2586931" cy="1619837"/>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 name="connsiteX0" fmla="*/ 0 w 2720934"/>
                <a:gd name="connsiteY0" fmla="*/ 268283 h 4303713"/>
                <a:gd name="connsiteX1" fmla="*/ 2720934 w 2720934"/>
                <a:gd name="connsiteY1" fmla="*/ 0 h 4303713"/>
                <a:gd name="connsiteX2" fmla="*/ 2720934 w 2720934"/>
                <a:gd name="connsiteY2" fmla="*/ 4303713 h 4303713"/>
                <a:gd name="connsiteX3" fmla="*/ 2281054 w 2720934"/>
                <a:gd name="connsiteY3" fmla="*/ 3638695 h 4303713"/>
                <a:gd name="connsiteX4" fmla="*/ 0 w 2720934"/>
                <a:gd name="connsiteY4" fmla="*/ 268283 h 4303713"/>
                <a:gd name="connsiteX0" fmla="*/ 0 w 2720934"/>
                <a:gd name="connsiteY0" fmla="*/ 268283 h 4303713"/>
                <a:gd name="connsiteX1" fmla="*/ 2720934 w 2720934"/>
                <a:gd name="connsiteY1" fmla="*/ 0 h 4303713"/>
                <a:gd name="connsiteX2" fmla="*/ 2720934 w 2720934"/>
                <a:gd name="connsiteY2" fmla="*/ 4303713 h 4303713"/>
                <a:gd name="connsiteX3" fmla="*/ 2264231 w 2720934"/>
                <a:gd name="connsiteY3" fmla="*/ 3717600 h 4303713"/>
                <a:gd name="connsiteX4" fmla="*/ 0 w 2720934"/>
                <a:gd name="connsiteY4" fmla="*/ 268283 h 4303713"/>
                <a:gd name="connsiteX0" fmla="*/ 0 w 2720934"/>
                <a:gd name="connsiteY0" fmla="*/ 268283 h 4335275"/>
                <a:gd name="connsiteX1" fmla="*/ 2720934 w 2720934"/>
                <a:gd name="connsiteY1" fmla="*/ 0 h 4335275"/>
                <a:gd name="connsiteX2" fmla="*/ 2653639 w 2720934"/>
                <a:gd name="connsiteY2" fmla="*/ 4335275 h 4335275"/>
                <a:gd name="connsiteX3" fmla="*/ 2264231 w 2720934"/>
                <a:gd name="connsiteY3" fmla="*/ 3717600 h 4335275"/>
                <a:gd name="connsiteX4" fmla="*/ 0 w 2720934"/>
                <a:gd name="connsiteY4" fmla="*/ 268283 h 4335275"/>
                <a:gd name="connsiteX0" fmla="*/ 0 w 2737757"/>
                <a:gd name="connsiteY0" fmla="*/ 236721 h 4335275"/>
                <a:gd name="connsiteX1" fmla="*/ 2737757 w 2737757"/>
                <a:gd name="connsiteY1" fmla="*/ 0 h 4335275"/>
                <a:gd name="connsiteX2" fmla="*/ 2670462 w 2737757"/>
                <a:gd name="connsiteY2" fmla="*/ 4335275 h 4335275"/>
                <a:gd name="connsiteX3" fmla="*/ 2281054 w 2737757"/>
                <a:gd name="connsiteY3" fmla="*/ 3717600 h 4335275"/>
                <a:gd name="connsiteX4" fmla="*/ 0 w 2737757"/>
                <a:gd name="connsiteY4" fmla="*/ 236721 h 4335275"/>
                <a:gd name="connsiteX0" fmla="*/ 0 w 2729346"/>
                <a:gd name="connsiteY0" fmla="*/ 0 h 4098554"/>
                <a:gd name="connsiteX1" fmla="*/ 2729346 w 2729346"/>
                <a:gd name="connsiteY1" fmla="*/ 126250 h 4098554"/>
                <a:gd name="connsiteX2" fmla="*/ 2670462 w 2729346"/>
                <a:gd name="connsiteY2" fmla="*/ 4098554 h 4098554"/>
                <a:gd name="connsiteX3" fmla="*/ 2281054 w 2729346"/>
                <a:gd name="connsiteY3" fmla="*/ 3480879 h 4098554"/>
                <a:gd name="connsiteX4" fmla="*/ 0 w 2729346"/>
                <a:gd name="connsiteY4" fmla="*/ 0 h 4098554"/>
                <a:gd name="connsiteX0" fmla="*/ 0 w 2720934"/>
                <a:gd name="connsiteY0" fmla="*/ 0 h 4098554"/>
                <a:gd name="connsiteX1" fmla="*/ 2720934 w 2720934"/>
                <a:gd name="connsiteY1" fmla="*/ 31562 h 4098554"/>
                <a:gd name="connsiteX2" fmla="*/ 2670462 w 2720934"/>
                <a:gd name="connsiteY2" fmla="*/ 4098554 h 4098554"/>
                <a:gd name="connsiteX3" fmla="*/ 2281054 w 2720934"/>
                <a:gd name="connsiteY3" fmla="*/ 3480879 h 4098554"/>
                <a:gd name="connsiteX4" fmla="*/ 0 w 2720934"/>
                <a:gd name="connsiteY4" fmla="*/ 0 h 4098554"/>
                <a:gd name="connsiteX0" fmla="*/ 0 w 2720934"/>
                <a:gd name="connsiteY0" fmla="*/ 15782 h 4114336"/>
                <a:gd name="connsiteX1" fmla="*/ 2720934 w 2720934"/>
                <a:gd name="connsiteY1" fmla="*/ 0 h 4114336"/>
                <a:gd name="connsiteX2" fmla="*/ 2670462 w 2720934"/>
                <a:gd name="connsiteY2" fmla="*/ 4114336 h 4114336"/>
                <a:gd name="connsiteX3" fmla="*/ 2281054 w 2720934"/>
                <a:gd name="connsiteY3" fmla="*/ 3496661 h 4114336"/>
                <a:gd name="connsiteX4" fmla="*/ 0 w 2720934"/>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80409 w 2820289"/>
                <a:gd name="connsiteY3" fmla="*/ 3496661 h 4114336"/>
                <a:gd name="connsiteX4" fmla="*/ 0 w 2820289"/>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62876 w 2820289"/>
                <a:gd name="connsiteY3" fmla="*/ 3517980 h 4114336"/>
                <a:gd name="connsiteX4" fmla="*/ 0 w 2820289"/>
                <a:gd name="connsiteY4" fmla="*/ 15782 h 4114336"/>
                <a:gd name="connsiteX0" fmla="*/ 0 w 2820289"/>
                <a:gd name="connsiteY0" fmla="*/ 15782 h 4114336"/>
                <a:gd name="connsiteX1" fmla="*/ 2820289 w 2820289"/>
                <a:gd name="connsiteY1" fmla="*/ 0 h 4114336"/>
                <a:gd name="connsiteX2" fmla="*/ 2763972 w 2820289"/>
                <a:gd name="connsiteY2" fmla="*/ 4114336 h 4114336"/>
                <a:gd name="connsiteX3" fmla="*/ 2362876 w 2820289"/>
                <a:gd name="connsiteY3" fmla="*/ 3517980 h 4114336"/>
                <a:gd name="connsiteX4" fmla="*/ 0 w 2820289"/>
                <a:gd name="connsiteY4" fmla="*/ 15782 h 4114336"/>
                <a:gd name="connsiteX0" fmla="*/ 0 w 3721149"/>
                <a:gd name="connsiteY0" fmla="*/ 0 h 4269703"/>
                <a:gd name="connsiteX1" fmla="*/ 3721149 w 3721149"/>
                <a:gd name="connsiteY1" fmla="*/ 155367 h 4269703"/>
                <a:gd name="connsiteX2" fmla="*/ 3664832 w 3721149"/>
                <a:gd name="connsiteY2" fmla="*/ 4269703 h 4269703"/>
                <a:gd name="connsiteX3" fmla="*/ 3263736 w 3721149"/>
                <a:gd name="connsiteY3" fmla="*/ 3673347 h 4269703"/>
                <a:gd name="connsiteX4" fmla="*/ 0 w 3721149"/>
                <a:gd name="connsiteY4" fmla="*/ 0 h 4269703"/>
                <a:gd name="connsiteX0" fmla="*/ 0 w 3721149"/>
                <a:gd name="connsiteY0" fmla="*/ 0 h 4289488"/>
                <a:gd name="connsiteX1" fmla="*/ 3721149 w 3721149"/>
                <a:gd name="connsiteY1" fmla="*/ 155367 h 4289488"/>
                <a:gd name="connsiteX2" fmla="*/ 3664832 w 3721149"/>
                <a:gd name="connsiteY2" fmla="*/ 4269703 h 4289488"/>
                <a:gd name="connsiteX3" fmla="*/ 1705997 w 3721149"/>
                <a:gd name="connsiteY3" fmla="*/ 4289488 h 4289488"/>
                <a:gd name="connsiteX4" fmla="*/ 0 w 3721149"/>
                <a:gd name="connsiteY4" fmla="*/ 0 h 4289488"/>
                <a:gd name="connsiteX0" fmla="*/ 0 w 3664846"/>
                <a:gd name="connsiteY0" fmla="*/ 15785 h 4305273"/>
                <a:gd name="connsiteX1" fmla="*/ 3664846 w 3664846"/>
                <a:gd name="connsiteY1" fmla="*/ 0 h 4305273"/>
                <a:gd name="connsiteX2" fmla="*/ 3664832 w 3664846"/>
                <a:gd name="connsiteY2" fmla="*/ 4285488 h 4305273"/>
                <a:gd name="connsiteX3" fmla="*/ 1705997 w 3664846"/>
                <a:gd name="connsiteY3" fmla="*/ 4305273 h 4305273"/>
                <a:gd name="connsiteX4" fmla="*/ 0 w 3664846"/>
                <a:gd name="connsiteY4" fmla="*/ 15785 h 430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46" h="4305273">
                  <a:moveTo>
                    <a:pt x="0" y="15785"/>
                  </a:moveTo>
                  <a:lnTo>
                    <a:pt x="3664846" y="0"/>
                  </a:lnTo>
                  <a:cubicBezTo>
                    <a:pt x="3664841" y="1428496"/>
                    <a:pt x="3664837" y="2856992"/>
                    <a:pt x="3664832" y="4285488"/>
                  </a:cubicBezTo>
                  <a:lnTo>
                    <a:pt x="1705997" y="4305273"/>
                  </a:lnTo>
                  <a:lnTo>
                    <a:pt x="0" y="15785"/>
                  </a:lnTo>
                  <a:close/>
                </a:path>
              </a:pathLst>
            </a:custGeom>
            <a:blipFill rotWithShape="0">
              <a:blip r:embed="rId2">
                <a:duotone>
                  <a:schemeClr val="bg2">
                    <a:shade val="76000"/>
                    <a:satMod val="180000"/>
                  </a:schemeClr>
                  <a:schemeClr val="bg2">
                    <a:tint val="80000"/>
                    <a:satMod val="120000"/>
                    <a:lumMod val="180000"/>
                  </a:schemeClr>
                </a:duotone>
              </a:blip>
              <a:stretch>
                <a:fillRect l="-163116" t="-323529" r="-3982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8326E10-C8CB-487F-A110-F861268DE6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60612" y="0"/>
            <a:ext cx="2436813" cy="6858001"/>
            <a:chOff x="1320800" y="0"/>
            <a:chExt cx="2436813" cy="6858001"/>
          </a:xfrm>
        </p:grpSpPr>
        <p:sp>
          <p:nvSpPr>
            <p:cNvPr id="16" name="Freeform 6">
              <a:extLst>
                <a:ext uri="{FF2B5EF4-FFF2-40B4-BE49-F238E27FC236}">
                  <a16:creationId xmlns:a16="http://schemas.microsoft.com/office/drawing/2014/main" id="{3279962B-46D2-4E19-B632-39B80D1E8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CA"/>
            </a:p>
          </p:txBody>
        </p:sp>
        <p:sp>
          <p:nvSpPr>
            <p:cNvPr id="17" name="Freeform 7">
              <a:extLst>
                <a:ext uri="{FF2B5EF4-FFF2-40B4-BE49-F238E27FC236}">
                  <a16:creationId xmlns:a16="http://schemas.microsoft.com/office/drawing/2014/main" id="{321A335A-53CB-4C17-AB51-5D9C2DCB4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CA"/>
            </a:p>
          </p:txBody>
        </p:sp>
        <p:sp>
          <p:nvSpPr>
            <p:cNvPr id="18" name="Freeform 8">
              <a:extLst>
                <a:ext uri="{FF2B5EF4-FFF2-40B4-BE49-F238E27FC236}">
                  <a16:creationId xmlns:a16="http://schemas.microsoft.com/office/drawing/2014/main" id="{A0E0D557-405B-469F-AEDE-4E3404AA4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CA"/>
            </a:p>
          </p:txBody>
        </p:sp>
        <p:sp>
          <p:nvSpPr>
            <p:cNvPr id="19" name="Freeform 9">
              <a:extLst>
                <a:ext uri="{FF2B5EF4-FFF2-40B4-BE49-F238E27FC236}">
                  <a16:creationId xmlns:a16="http://schemas.microsoft.com/office/drawing/2014/main" id="{D8D4E62F-9393-40A6-9E85-9F3B59C46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CA"/>
            </a:p>
          </p:txBody>
        </p:sp>
        <p:sp>
          <p:nvSpPr>
            <p:cNvPr id="20" name="Freeform 10">
              <a:extLst>
                <a:ext uri="{FF2B5EF4-FFF2-40B4-BE49-F238E27FC236}">
                  <a16:creationId xmlns:a16="http://schemas.microsoft.com/office/drawing/2014/main" id="{FABD11B1-DE89-45BC-8204-968C88AAD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CA"/>
            </a:p>
          </p:txBody>
        </p:sp>
        <p:sp>
          <p:nvSpPr>
            <p:cNvPr id="21" name="Freeform 11">
              <a:extLst>
                <a:ext uri="{FF2B5EF4-FFF2-40B4-BE49-F238E27FC236}">
                  <a16:creationId xmlns:a16="http://schemas.microsoft.com/office/drawing/2014/main" id="{AFA4965A-1FBC-44B8-B96A-3F5275C3A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CA"/>
            </a:p>
          </p:txBody>
        </p:sp>
      </p:grpSp>
      <p:sp>
        <p:nvSpPr>
          <p:cNvPr id="2" name="Title 1">
            <a:extLst>
              <a:ext uri="{FF2B5EF4-FFF2-40B4-BE49-F238E27FC236}">
                <a16:creationId xmlns:a16="http://schemas.microsoft.com/office/drawing/2014/main" id="{EC3EF069-C086-46B9-B539-0FEB567C7E08}"/>
              </a:ext>
            </a:extLst>
          </p:cNvPr>
          <p:cNvSpPr>
            <a:spLocks noGrp="1"/>
          </p:cNvSpPr>
          <p:nvPr>
            <p:ph type="title"/>
          </p:nvPr>
        </p:nvSpPr>
        <p:spPr>
          <a:xfrm>
            <a:off x="3962399" y="685800"/>
            <a:ext cx="7345891" cy="1413933"/>
          </a:xfrm>
        </p:spPr>
        <p:txBody>
          <a:bodyPr>
            <a:normAutofit/>
          </a:bodyPr>
          <a:lstStyle/>
          <a:p>
            <a:r>
              <a:rPr lang="fr-CA" err="1"/>
              <a:t>Websites</a:t>
            </a:r>
            <a:endParaRPr lang="en-US"/>
          </a:p>
        </p:txBody>
      </p:sp>
      <p:pic>
        <p:nvPicPr>
          <p:cNvPr id="5" name="Picture 4" descr="Desk with stethoscope and computer keyboard">
            <a:extLst>
              <a:ext uri="{FF2B5EF4-FFF2-40B4-BE49-F238E27FC236}">
                <a16:creationId xmlns:a16="http://schemas.microsoft.com/office/drawing/2014/main" id="{8434E1AB-F6C0-C3CD-4C84-093FD1BCF7B8}"/>
              </a:ext>
            </a:extLst>
          </p:cNvPr>
          <p:cNvPicPr>
            <a:picLocks noChangeAspect="1"/>
          </p:cNvPicPr>
          <p:nvPr/>
        </p:nvPicPr>
        <p:blipFill rotWithShape="1">
          <a:blip r:embed="rId3"/>
          <a:srcRect l="60642" r="5689" b="-1"/>
          <a:stretch/>
        </p:blipFill>
        <p:spPr>
          <a:xfrm>
            <a:off x="20" y="10"/>
            <a:ext cx="3459143" cy="6857990"/>
          </a:xfrm>
          <a:custGeom>
            <a:avLst/>
            <a:gdLst/>
            <a:ahLst/>
            <a:cxnLst/>
            <a:rect l="l" t="t" r="r" b="b"/>
            <a:pathLst>
              <a:path w="3458633" h="6858000">
                <a:moveTo>
                  <a:pt x="0" y="0"/>
                </a:moveTo>
                <a:lnTo>
                  <a:pt x="3174999" y="0"/>
                </a:lnTo>
                <a:lnTo>
                  <a:pt x="2294466" y="5223932"/>
                </a:lnTo>
                <a:lnTo>
                  <a:pt x="3458633" y="6853767"/>
                </a:lnTo>
                <a:lnTo>
                  <a:pt x="0" y="6858000"/>
                </a:lnTo>
                <a:lnTo>
                  <a:pt x="0" y="0"/>
                </a:lnTo>
                <a:close/>
              </a:path>
            </a:pathLst>
          </a:custGeom>
          <a:ln w="38100">
            <a:noFill/>
          </a:ln>
          <a:effectLst/>
        </p:spPr>
      </p:pic>
      <p:sp>
        <p:nvSpPr>
          <p:cNvPr id="3" name="Content Placeholder 2">
            <a:extLst>
              <a:ext uri="{FF2B5EF4-FFF2-40B4-BE49-F238E27FC236}">
                <a16:creationId xmlns:a16="http://schemas.microsoft.com/office/drawing/2014/main" id="{CDAE5B59-F2E1-4FD9-97A1-E25ABE15450B}"/>
              </a:ext>
            </a:extLst>
          </p:cNvPr>
          <p:cNvSpPr>
            <a:spLocks noGrp="1"/>
          </p:cNvSpPr>
          <p:nvPr>
            <p:ph idx="1"/>
          </p:nvPr>
        </p:nvSpPr>
        <p:spPr>
          <a:xfrm>
            <a:off x="3843867" y="2048933"/>
            <a:ext cx="7659156" cy="3742267"/>
          </a:xfrm>
        </p:spPr>
        <p:txBody>
          <a:bodyPr>
            <a:normAutofit/>
          </a:bodyPr>
          <a:lstStyle/>
          <a:p>
            <a:pPr marL="0" indent="0">
              <a:buNone/>
            </a:pPr>
            <a:r>
              <a:rPr lang="fr-CA" dirty="0"/>
              <a:t>Francophone Health </a:t>
            </a:r>
            <a:r>
              <a:rPr lang="fr-CA" dirty="0" err="1"/>
              <a:t>Website</a:t>
            </a:r>
            <a:endParaRPr lang="fr-CA" dirty="0"/>
          </a:p>
          <a:p>
            <a:r>
              <a:rPr lang="en-US" dirty="0">
                <a:hlinkClick r:id="rId4"/>
              </a:rPr>
              <a:t>https://professionals.wrha.mb.ca/francophone-health/</a:t>
            </a:r>
            <a:endParaRPr lang="en-US" dirty="0"/>
          </a:p>
          <a:p>
            <a:endParaRPr lang="fr-CA" dirty="0"/>
          </a:p>
          <a:p>
            <a:pPr marL="0" indent="0">
              <a:buNone/>
            </a:pPr>
            <a:r>
              <a:rPr lang="fr-CA" dirty="0"/>
              <a:t>L</a:t>
            </a:r>
            <a:r>
              <a:rPr lang="en-US" dirty="0" err="1"/>
              <a:t>inguistic</a:t>
            </a:r>
            <a:r>
              <a:rPr lang="en-US" dirty="0"/>
              <a:t> Insecurities Website</a:t>
            </a:r>
          </a:p>
          <a:p>
            <a:r>
              <a:rPr lang="en-US" dirty="0">
                <a:hlinkClick r:id="rId5"/>
              </a:rPr>
              <a:t>Difference </a:t>
            </a:r>
            <a:r>
              <a:rPr lang="en-US" dirty="0" err="1">
                <a:hlinkClick r:id="rId5"/>
              </a:rPr>
              <a:t>en</a:t>
            </a:r>
            <a:r>
              <a:rPr lang="en-US" dirty="0">
                <a:hlinkClick r:id="rId5"/>
              </a:rPr>
              <a:t> </a:t>
            </a:r>
            <a:r>
              <a:rPr lang="en-US" dirty="0" err="1">
                <a:hlinkClick r:id="rId5"/>
              </a:rPr>
              <a:t>français</a:t>
            </a:r>
            <a:r>
              <a:rPr lang="en-US" dirty="0">
                <a:hlinkClick r:id="rId5"/>
              </a:rPr>
              <a:t> - Shared Health - Health Providers (sharedhealthmb.ca)</a:t>
            </a:r>
            <a:endParaRPr lang="en-US" dirty="0"/>
          </a:p>
        </p:txBody>
      </p:sp>
    </p:spTree>
    <p:extLst>
      <p:ext uri="{BB962C8B-B14F-4D97-AF65-F5344CB8AC3E}">
        <p14:creationId xmlns:p14="http://schemas.microsoft.com/office/powerpoint/2010/main" val="861630514"/>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67" name="Rectangle 66">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E74ACD04-16AE-4CCE-BD46-61B3D4B1721A}"/>
              </a:ext>
            </a:extLst>
          </p:cNvPr>
          <p:cNvSpPr>
            <a:spLocks noGrp="1"/>
          </p:cNvSpPr>
          <p:nvPr>
            <p:ph type="title"/>
          </p:nvPr>
        </p:nvSpPr>
        <p:spPr>
          <a:xfrm>
            <a:off x="496112" y="685801"/>
            <a:ext cx="2743200" cy="5105400"/>
          </a:xfrm>
        </p:spPr>
        <p:txBody>
          <a:bodyPr>
            <a:normAutofit/>
          </a:bodyPr>
          <a:lstStyle/>
          <a:p>
            <a:pPr algn="l"/>
            <a:r>
              <a:rPr lang="fr-CA" sz="3200">
                <a:solidFill>
                  <a:srgbClr val="FFFFFF"/>
                </a:solidFill>
              </a:rPr>
              <a:t>Next Steps</a:t>
            </a:r>
            <a:endParaRPr lang="en-US" sz="3200">
              <a:solidFill>
                <a:srgbClr val="FFFFFF"/>
              </a:solidFill>
            </a:endParaRPr>
          </a:p>
        </p:txBody>
      </p:sp>
      <p:grpSp>
        <p:nvGrpSpPr>
          <p:cNvPr id="69" name="Group 68">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70"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CA"/>
            </a:p>
          </p:txBody>
        </p:sp>
        <p:sp>
          <p:nvSpPr>
            <p:cNvPr id="71"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CA"/>
            </a:p>
          </p:txBody>
        </p:sp>
        <p:sp>
          <p:nvSpPr>
            <p:cNvPr id="72"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CA"/>
            </a:p>
          </p:txBody>
        </p:sp>
        <p:sp>
          <p:nvSpPr>
            <p:cNvPr id="73"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CA"/>
            </a:p>
          </p:txBody>
        </p:sp>
        <p:sp>
          <p:nvSpPr>
            <p:cNvPr id="74"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CA"/>
            </a:p>
          </p:txBody>
        </p:sp>
        <p:sp>
          <p:nvSpPr>
            <p:cNvPr id="1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CA"/>
            </a:p>
          </p:txBody>
        </p:sp>
      </p:grpSp>
      <p:sp>
        <p:nvSpPr>
          <p:cNvPr id="75" name="Content Placeholder 2">
            <a:extLst>
              <a:ext uri="{FF2B5EF4-FFF2-40B4-BE49-F238E27FC236}">
                <a16:creationId xmlns:a16="http://schemas.microsoft.com/office/drawing/2014/main" id="{35DD478A-9EB0-4EEE-A04F-88F2F3DE6B95}"/>
              </a:ext>
            </a:extLst>
          </p:cNvPr>
          <p:cNvSpPr>
            <a:spLocks noGrp="1"/>
          </p:cNvSpPr>
          <p:nvPr>
            <p:ph idx="1"/>
          </p:nvPr>
        </p:nvSpPr>
        <p:spPr>
          <a:xfrm>
            <a:off x="5117106" y="685801"/>
            <a:ext cx="6385918" cy="5105400"/>
          </a:xfrm>
        </p:spPr>
        <p:txBody>
          <a:bodyPr>
            <a:normAutofit/>
          </a:bodyPr>
          <a:lstStyle/>
          <a:p>
            <a:r>
              <a:rPr lang="fr-CA" sz="2000" dirty="0"/>
              <a:t>Provision of the </a:t>
            </a:r>
            <a:r>
              <a:rPr lang="fr-CA" sz="2000" dirty="0" err="1"/>
              <a:t>appropriate</a:t>
            </a:r>
            <a:r>
              <a:rPr lang="fr-CA" sz="2000" dirty="0"/>
              <a:t> </a:t>
            </a:r>
            <a:r>
              <a:rPr lang="fr-CA" sz="2000" dirty="0" err="1"/>
              <a:t>tools</a:t>
            </a:r>
            <a:r>
              <a:rPr lang="fr-CA" sz="2000" dirty="0"/>
              <a:t> to </a:t>
            </a:r>
            <a:r>
              <a:rPr lang="fr-CA" sz="2000" dirty="0" err="1"/>
              <a:t>employees</a:t>
            </a:r>
            <a:r>
              <a:rPr lang="fr-CA" sz="2000" dirty="0"/>
              <a:t> </a:t>
            </a:r>
            <a:r>
              <a:rPr lang="fr-CA" sz="2000" dirty="0" err="1"/>
              <a:t>so</a:t>
            </a:r>
            <a:r>
              <a:rPr lang="fr-CA" sz="2000" dirty="0"/>
              <a:t> </a:t>
            </a:r>
            <a:r>
              <a:rPr lang="fr-CA" sz="2000" dirty="0" err="1"/>
              <a:t>that</a:t>
            </a:r>
            <a:r>
              <a:rPr lang="fr-CA" sz="2000" dirty="0"/>
              <a:t> </a:t>
            </a:r>
            <a:r>
              <a:rPr lang="fr-CA" sz="2000" dirty="0" err="1"/>
              <a:t>they</a:t>
            </a:r>
            <a:r>
              <a:rPr lang="fr-CA" sz="2000" dirty="0"/>
              <a:t> </a:t>
            </a:r>
            <a:r>
              <a:rPr lang="fr-CA" sz="2000" dirty="0" err="1"/>
              <a:t>succeed</a:t>
            </a:r>
            <a:r>
              <a:rPr lang="fr-CA" sz="2000" dirty="0"/>
              <a:t> in </a:t>
            </a:r>
            <a:r>
              <a:rPr lang="fr-CA" sz="2000" dirty="0" err="1"/>
              <a:t>their</a:t>
            </a:r>
            <a:r>
              <a:rPr lang="fr-CA" sz="2000" dirty="0"/>
              <a:t> position.</a:t>
            </a:r>
            <a:endParaRPr lang="en-US" sz="2000" dirty="0"/>
          </a:p>
          <a:p>
            <a:r>
              <a:rPr lang="fr-CA" sz="2000" dirty="0"/>
              <a:t>Participation of Managers and Staff in Francophone </a:t>
            </a:r>
            <a:r>
              <a:rPr lang="fr-CA" sz="2000" dirty="0" err="1"/>
              <a:t>Health</a:t>
            </a:r>
            <a:r>
              <a:rPr lang="fr-CA" sz="2000" dirty="0"/>
              <a:t> workshops and initiatives.</a:t>
            </a:r>
          </a:p>
          <a:p>
            <a:r>
              <a:rPr lang="fr-CA" sz="2000" dirty="0"/>
              <a:t>Nomination of staff </a:t>
            </a:r>
            <a:r>
              <a:rPr lang="fr-CA" sz="2000" dirty="0" err="1"/>
              <a:t>members</a:t>
            </a:r>
            <a:r>
              <a:rPr lang="fr-CA" sz="2000" dirty="0"/>
              <a:t> </a:t>
            </a:r>
            <a:r>
              <a:rPr lang="fr-CA" sz="2000" dirty="0" err="1"/>
              <a:t>who</a:t>
            </a:r>
            <a:r>
              <a:rPr lang="fr-CA" sz="2000" dirty="0"/>
              <a:t> go the extra mile for the </a:t>
            </a:r>
            <a:r>
              <a:rPr lang="fr-CA" sz="2000" dirty="0" err="1"/>
              <a:t>annual</a:t>
            </a:r>
            <a:r>
              <a:rPr lang="fr-CA" sz="2000" dirty="0"/>
              <a:t> </a:t>
            </a:r>
            <a:r>
              <a:rPr lang="fr-CA" sz="2000" i="1" dirty="0" err="1"/>
              <a:t>Health</a:t>
            </a:r>
            <a:r>
              <a:rPr lang="fr-CA" sz="2000" i="1" dirty="0"/>
              <a:t> in French </a:t>
            </a:r>
            <a:r>
              <a:rPr lang="fr-CA" sz="2000" dirty="0"/>
              <a:t>Excellence </a:t>
            </a:r>
            <a:r>
              <a:rPr lang="fr-CA" sz="2000" dirty="0" err="1"/>
              <a:t>Award</a:t>
            </a:r>
            <a:r>
              <a:rPr lang="fr-CA" sz="2000" dirty="0"/>
              <a:t>. </a:t>
            </a:r>
          </a:p>
        </p:txBody>
      </p:sp>
    </p:spTree>
    <p:extLst>
      <p:ext uri="{BB962C8B-B14F-4D97-AF65-F5344CB8AC3E}">
        <p14:creationId xmlns:p14="http://schemas.microsoft.com/office/powerpoint/2010/main" val="10589155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5">
                                            <p:txEl>
                                              <p:pRg st="0" end="0"/>
                                            </p:txEl>
                                          </p:spTgt>
                                        </p:tgtEl>
                                        <p:attrNameLst>
                                          <p:attrName>style.visibility</p:attrName>
                                        </p:attrNameLst>
                                      </p:cBhvr>
                                      <p:to>
                                        <p:strVal val="visible"/>
                                      </p:to>
                                    </p:set>
                                    <p:anim calcmode="lin" valueType="num">
                                      <p:cBhvr additive="base">
                                        <p:cTn id="7" dur="500" fill="hold"/>
                                        <p:tgtEl>
                                          <p:spTgt spid="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5">
                                            <p:txEl>
                                              <p:pRg st="1" end="1"/>
                                            </p:txEl>
                                          </p:spTgt>
                                        </p:tgtEl>
                                        <p:attrNameLst>
                                          <p:attrName>style.visibility</p:attrName>
                                        </p:attrNameLst>
                                      </p:cBhvr>
                                      <p:to>
                                        <p:strVal val="visible"/>
                                      </p:to>
                                    </p:set>
                                    <p:anim calcmode="lin" valueType="num">
                                      <p:cBhvr additive="base">
                                        <p:cTn id="13" dur="500" fill="hold"/>
                                        <p:tgtEl>
                                          <p:spTgt spid="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5">
                                            <p:txEl>
                                              <p:pRg st="2" end="2"/>
                                            </p:txEl>
                                          </p:spTgt>
                                        </p:tgtEl>
                                        <p:attrNameLst>
                                          <p:attrName>style.visibility</p:attrName>
                                        </p:attrNameLst>
                                      </p:cBhvr>
                                      <p:to>
                                        <p:strVal val="visible"/>
                                      </p:to>
                                    </p:set>
                                    <p:anim calcmode="lin" valueType="num">
                                      <p:cBhvr additive="base">
                                        <p:cTn id="19" dur="500" fill="hold"/>
                                        <p:tgtEl>
                                          <p:spTgt spid="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C616B3DC-C165-433D-9187-62DCC0E317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45" name="Freeform 6">
              <a:extLst>
                <a:ext uri="{FF2B5EF4-FFF2-40B4-BE49-F238E27FC236}">
                  <a16:creationId xmlns:a16="http://schemas.microsoft.com/office/drawing/2014/main" id="{97E1BF84-9824-4B0E-98DF-F0F7181DD0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CA"/>
            </a:p>
          </p:txBody>
        </p:sp>
        <p:sp>
          <p:nvSpPr>
            <p:cNvPr id="46" name="Freeform 7">
              <a:extLst>
                <a:ext uri="{FF2B5EF4-FFF2-40B4-BE49-F238E27FC236}">
                  <a16:creationId xmlns:a16="http://schemas.microsoft.com/office/drawing/2014/main" id="{A85FA340-7392-4303-9707-A12F45A46F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endParaRPr lang="en-CA"/>
            </a:p>
          </p:txBody>
        </p:sp>
        <p:sp>
          <p:nvSpPr>
            <p:cNvPr id="47" name="Freeform 9">
              <a:extLst>
                <a:ext uri="{FF2B5EF4-FFF2-40B4-BE49-F238E27FC236}">
                  <a16:creationId xmlns:a16="http://schemas.microsoft.com/office/drawing/2014/main" id="{758A9051-2BD9-4868-8B84-344752FA2F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endParaRPr lang="en-CA"/>
            </a:p>
          </p:txBody>
        </p:sp>
        <p:sp>
          <p:nvSpPr>
            <p:cNvPr id="48" name="Freeform 10">
              <a:extLst>
                <a:ext uri="{FF2B5EF4-FFF2-40B4-BE49-F238E27FC236}">
                  <a16:creationId xmlns:a16="http://schemas.microsoft.com/office/drawing/2014/main" id="{58264C49-3539-4CBD-8F11-1106C8B878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CA"/>
            </a:p>
          </p:txBody>
        </p:sp>
        <p:sp>
          <p:nvSpPr>
            <p:cNvPr id="49" name="Freeform 11">
              <a:extLst>
                <a:ext uri="{FF2B5EF4-FFF2-40B4-BE49-F238E27FC236}">
                  <a16:creationId xmlns:a16="http://schemas.microsoft.com/office/drawing/2014/main" id="{DE862133-5C7E-4B32-9786-0B33BC51A7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CA"/>
            </a:p>
          </p:txBody>
        </p:sp>
        <p:sp>
          <p:nvSpPr>
            <p:cNvPr id="50" name="Freeform 12">
              <a:extLst>
                <a:ext uri="{FF2B5EF4-FFF2-40B4-BE49-F238E27FC236}">
                  <a16:creationId xmlns:a16="http://schemas.microsoft.com/office/drawing/2014/main" id="{90925F6C-DF03-4707-9176-6049F049B5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endParaRPr lang="en-CA"/>
            </a:p>
          </p:txBody>
        </p:sp>
      </p:grpSp>
      <p:sp useBgFill="1">
        <p:nvSpPr>
          <p:cNvPr id="51" name="Rectangle 50">
            <a:extLst>
              <a:ext uri="{FF2B5EF4-FFF2-40B4-BE49-F238E27FC236}">
                <a16:creationId xmlns:a16="http://schemas.microsoft.com/office/drawing/2014/main" id="{6C686317-9C96-4A02-88CE-7319FF590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D2DAEB-230E-4578-A206-316C4A6B6956}"/>
              </a:ext>
            </a:extLst>
          </p:cNvPr>
          <p:cNvSpPr>
            <a:spLocks noGrp="1"/>
          </p:cNvSpPr>
          <p:nvPr>
            <p:ph type="title"/>
          </p:nvPr>
        </p:nvSpPr>
        <p:spPr>
          <a:xfrm>
            <a:off x="6580632" y="648930"/>
            <a:ext cx="4922391" cy="3347337"/>
          </a:xfrm>
        </p:spPr>
        <p:txBody>
          <a:bodyPr vert="horz" lIns="91440" tIns="45720" rIns="91440" bIns="45720" rtlCol="0" anchor="b">
            <a:normAutofit/>
          </a:bodyPr>
          <a:lstStyle/>
          <a:p>
            <a:pPr algn="r"/>
            <a:r>
              <a:rPr lang="en-US" sz="6000" b="1"/>
              <a:t>Questions or Comments?</a:t>
            </a:r>
          </a:p>
        </p:txBody>
      </p:sp>
      <p:grpSp>
        <p:nvGrpSpPr>
          <p:cNvPr id="52" name="Group 51">
            <a:extLst>
              <a:ext uri="{FF2B5EF4-FFF2-40B4-BE49-F238E27FC236}">
                <a16:creationId xmlns:a16="http://schemas.microsoft.com/office/drawing/2014/main" id="{E0E25B5C-98A3-47D8-A4D7-10C2E17589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86714" y="-4763"/>
            <a:ext cx="5014912" cy="6862763"/>
            <a:chOff x="2928938" y="-4763"/>
            <a:chExt cx="5014912" cy="6862763"/>
          </a:xfrm>
        </p:grpSpPr>
        <p:sp>
          <p:nvSpPr>
            <p:cNvPr id="53" name="Freeform 6">
              <a:extLst>
                <a:ext uri="{FF2B5EF4-FFF2-40B4-BE49-F238E27FC236}">
                  <a16:creationId xmlns:a16="http://schemas.microsoft.com/office/drawing/2014/main" id="{FECB3374-15F5-40C2-95B4-0FCF10849F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CA"/>
            </a:p>
          </p:txBody>
        </p:sp>
        <p:sp>
          <p:nvSpPr>
            <p:cNvPr id="54" name="Freeform 7">
              <a:extLst>
                <a:ext uri="{FF2B5EF4-FFF2-40B4-BE49-F238E27FC236}">
                  <a16:creationId xmlns:a16="http://schemas.microsoft.com/office/drawing/2014/main" id="{E762314F-F556-4403-BAA1-AF8A3BED3E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endParaRPr lang="en-CA"/>
            </a:p>
          </p:txBody>
        </p:sp>
        <p:sp>
          <p:nvSpPr>
            <p:cNvPr id="55" name="Freeform 25">
              <a:extLst>
                <a:ext uri="{FF2B5EF4-FFF2-40B4-BE49-F238E27FC236}">
                  <a16:creationId xmlns:a16="http://schemas.microsoft.com/office/drawing/2014/main" id="{02EDEF56-2F86-4867-986A-5AFB8EC078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endParaRPr lang="en-CA"/>
            </a:p>
          </p:txBody>
        </p:sp>
        <p:sp>
          <p:nvSpPr>
            <p:cNvPr id="56" name="Freeform 26">
              <a:extLst>
                <a:ext uri="{FF2B5EF4-FFF2-40B4-BE49-F238E27FC236}">
                  <a16:creationId xmlns:a16="http://schemas.microsoft.com/office/drawing/2014/main" id="{51BE63E6-C24A-43FA-93F5-475F550ABE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CA"/>
            </a:p>
          </p:txBody>
        </p:sp>
        <p:sp>
          <p:nvSpPr>
            <p:cNvPr id="57" name="Freeform 27">
              <a:extLst>
                <a:ext uri="{FF2B5EF4-FFF2-40B4-BE49-F238E27FC236}">
                  <a16:creationId xmlns:a16="http://schemas.microsoft.com/office/drawing/2014/main" id="{9639DAAA-46FE-401C-BB78-B7A9AF33C0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CA"/>
            </a:p>
          </p:txBody>
        </p:sp>
        <p:sp>
          <p:nvSpPr>
            <p:cNvPr id="58" name="Freeform 28">
              <a:extLst>
                <a:ext uri="{FF2B5EF4-FFF2-40B4-BE49-F238E27FC236}">
                  <a16:creationId xmlns:a16="http://schemas.microsoft.com/office/drawing/2014/main" id="{D5EFBD2C-94D5-43D0-B2FE-E390BD3F34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endParaRPr lang="en-CA"/>
            </a:p>
          </p:txBody>
        </p:sp>
      </p:grpSp>
      <p:sp>
        <p:nvSpPr>
          <p:cNvPr id="59" name="Rounded Rectangle 16">
            <a:extLst>
              <a:ext uri="{FF2B5EF4-FFF2-40B4-BE49-F238E27FC236}">
                <a16:creationId xmlns:a16="http://schemas.microsoft.com/office/drawing/2014/main" id="{EB9A9756-A5DB-460E-A867-A2AE77834D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693" y="648931"/>
            <a:ext cx="5419641"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group of colorful speech bubbles&#10;&#10;Description automatically generated">
            <a:extLst>
              <a:ext uri="{FF2B5EF4-FFF2-40B4-BE49-F238E27FC236}">
                <a16:creationId xmlns:a16="http://schemas.microsoft.com/office/drawing/2014/main" id="{9AFC3AE7-F4A0-57D0-7A03-A15AF820D342}"/>
              </a:ext>
            </a:extLst>
          </p:cNvPr>
          <p:cNvPicPr>
            <a:picLocks noChangeAspect="1"/>
          </p:cNvPicPr>
          <p:nvPr/>
        </p:nvPicPr>
        <p:blipFill>
          <a:blip r:embed="rId3"/>
          <a:stretch>
            <a:fillRect/>
          </a:stretch>
        </p:blipFill>
        <p:spPr>
          <a:xfrm>
            <a:off x="977550" y="2031860"/>
            <a:ext cx="4774321" cy="2506518"/>
          </a:xfrm>
          <a:prstGeom prst="rect">
            <a:avLst/>
          </a:prstGeom>
        </p:spPr>
      </p:pic>
    </p:spTree>
    <p:extLst>
      <p:ext uri="{BB962C8B-B14F-4D97-AF65-F5344CB8AC3E}">
        <p14:creationId xmlns:p14="http://schemas.microsoft.com/office/powerpoint/2010/main" val="1703087261"/>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E801B-BF20-4F0B-BB10-381E5E9C6602}"/>
              </a:ext>
            </a:extLst>
          </p:cNvPr>
          <p:cNvSpPr>
            <a:spLocks noGrp="1"/>
          </p:cNvSpPr>
          <p:nvPr>
            <p:ph type="title"/>
          </p:nvPr>
        </p:nvSpPr>
        <p:spPr>
          <a:xfrm>
            <a:off x="1484311" y="685800"/>
            <a:ext cx="10018713" cy="1752599"/>
          </a:xfrm>
        </p:spPr>
        <p:txBody>
          <a:bodyPr>
            <a:normAutofit/>
          </a:bodyPr>
          <a:lstStyle/>
          <a:p>
            <a:r>
              <a:rPr lang="fr-CA" dirty="0" err="1"/>
              <a:t>Thank</a:t>
            </a:r>
            <a:r>
              <a:rPr lang="fr-CA" dirty="0"/>
              <a:t> </a:t>
            </a:r>
            <a:r>
              <a:rPr lang="fr-CA" dirty="0" err="1"/>
              <a:t>you</a:t>
            </a:r>
            <a:endParaRPr lang="en-US" dirty="0"/>
          </a:p>
        </p:txBody>
      </p:sp>
      <p:pic>
        <p:nvPicPr>
          <p:cNvPr id="7" name="Graphic 6" descr="Handshake">
            <a:extLst>
              <a:ext uri="{FF2B5EF4-FFF2-40B4-BE49-F238E27FC236}">
                <a16:creationId xmlns:a16="http://schemas.microsoft.com/office/drawing/2014/main" id="{E678293D-6008-2B0F-53FA-E5D1577EFC3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07761" y="2743199"/>
            <a:ext cx="3047999" cy="3047999"/>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3" name="Content Placeholder 2">
            <a:extLst>
              <a:ext uri="{FF2B5EF4-FFF2-40B4-BE49-F238E27FC236}">
                <a16:creationId xmlns:a16="http://schemas.microsoft.com/office/drawing/2014/main" id="{CD3BFB3C-4352-4AEA-A600-95FB48181076}"/>
              </a:ext>
            </a:extLst>
          </p:cNvPr>
          <p:cNvSpPr>
            <a:spLocks noGrp="1"/>
          </p:cNvSpPr>
          <p:nvPr>
            <p:ph idx="1"/>
          </p:nvPr>
        </p:nvSpPr>
        <p:spPr>
          <a:xfrm>
            <a:off x="6016336" y="2666999"/>
            <a:ext cx="5486687" cy="3124201"/>
          </a:xfrm>
        </p:spPr>
        <p:txBody>
          <a:bodyPr anchor="t">
            <a:normAutofit/>
          </a:bodyPr>
          <a:lstStyle/>
          <a:p>
            <a:r>
              <a:rPr lang="fr-CA" dirty="0" err="1"/>
              <a:t>Thank</a:t>
            </a:r>
            <a:r>
              <a:rPr lang="fr-CA" dirty="0"/>
              <a:t> </a:t>
            </a:r>
            <a:r>
              <a:rPr lang="fr-CA" dirty="0" err="1"/>
              <a:t>you</a:t>
            </a:r>
            <a:r>
              <a:rPr lang="fr-CA" dirty="0"/>
              <a:t> for </a:t>
            </a:r>
            <a:r>
              <a:rPr lang="fr-CA" dirty="0" err="1"/>
              <a:t>your</a:t>
            </a:r>
            <a:r>
              <a:rPr lang="fr-CA" dirty="0"/>
              <a:t> time and </a:t>
            </a:r>
            <a:r>
              <a:rPr lang="fr-CA" dirty="0" err="1"/>
              <a:t>commitment</a:t>
            </a:r>
            <a:r>
              <a:rPr lang="fr-CA" dirty="0"/>
              <a:t>.  </a:t>
            </a:r>
            <a:r>
              <a:rPr lang="fr-CA" dirty="0" err="1"/>
              <a:t>Your</a:t>
            </a:r>
            <a:r>
              <a:rPr lang="fr-CA" dirty="0"/>
              <a:t> support </a:t>
            </a:r>
            <a:r>
              <a:rPr lang="fr-CA" dirty="0" err="1"/>
              <a:t>will</a:t>
            </a:r>
            <a:r>
              <a:rPr lang="fr-CA" dirty="0"/>
              <a:t> have a positive impact on care </a:t>
            </a:r>
            <a:r>
              <a:rPr lang="fr-CA" dirty="0" err="1"/>
              <a:t>received</a:t>
            </a:r>
            <a:r>
              <a:rPr lang="fr-CA" dirty="0"/>
              <a:t> by Francophones and </a:t>
            </a:r>
            <a:r>
              <a:rPr lang="fr-CA" dirty="0" err="1"/>
              <a:t>their</a:t>
            </a:r>
            <a:r>
              <a:rPr lang="fr-CA" dirty="0"/>
              <a:t> </a:t>
            </a:r>
            <a:r>
              <a:rPr lang="fr-CA" dirty="0" err="1"/>
              <a:t>health</a:t>
            </a:r>
            <a:r>
              <a:rPr lang="fr-CA" dirty="0"/>
              <a:t> </a:t>
            </a:r>
            <a:r>
              <a:rPr lang="fr-CA" dirty="0" err="1"/>
              <a:t>outcomes</a:t>
            </a:r>
            <a:r>
              <a:rPr lang="fr-CA" dirty="0"/>
              <a:t>.</a:t>
            </a:r>
          </a:p>
        </p:txBody>
      </p:sp>
    </p:spTree>
    <p:extLst>
      <p:ext uri="{BB962C8B-B14F-4D97-AF65-F5344CB8AC3E}">
        <p14:creationId xmlns:p14="http://schemas.microsoft.com/office/powerpoint/2010/main" val="341457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AD30037-67ED-4367-9BE0-45787510B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en placed on top of a signature line">
            <a:extLst>
              <a:ext uri="{FF2B5EF4-FFF2-40B4-BE49-F238E27FC236}">
                <a16:creationId xmlns:a16="http://schemas.microsoft.com/office/drawing/2014/main" id="{E2421906-691D-8D27-325C-C25D91446781}"/>
              </a:ext>
            </a:extLst>
          </p:cNvPr>
          <p:cNvPicPr>
            <a:picLocks noChangeAspect="1"/>
          </p:cNvPicPr>
          <p:nvPr/>
        </p:nvPicPr>
        <p:blipFill rotWithShape="1">
          <a:blip r:embed="rId3"/>
          <a:srcRect l="48424" r="-1" b="-1"/>
          <a:stretch/>
        </p:blipFill>
        <p:spPr>
          <a:xfrm>
            <a:off x="6892924" y="10"/>
            <a:ext cx="5299077" cy="6857990"/>
          </a:xfrm>
          <a:custGeom>
            <a:avLst/>
            <a:gdLst/>
            <a:ahLst/>
            <a:cxnLst/>
            <a:rect l="l" t="t" r="r" b="b"/>
            <a:pathLst>
              <a:path w="5299077" h="6858000">
                <a:moveTo>
                  <a:pt x="836871" y="0"/>
                </a:moveTo>
                <a:lnTo>
                  <a:pt x="5299077" y="0"/>
                </a:lnTo>
                <a:lnTo>
                  <a:pt x="5299077" y="6858000"/>
                </a:lnTo>
                <a:lnTo>
                  <a:pt x="1911312" y="6858000"/>
                </a:lnTo>
                <a:lnTo>
                  <a:pt x="0" y="5333999"/>
                </a:lnTo>
                <a:close/>
              </a:path>
            </a:pathLst>
          </a:custGeom>
        </p:spPr>
      </p:pic>
      <p:grpSp>
        <p:nvGrpSpPr>
          <p:cNvPr id="11" name="Group 10">
            <a:extLst>
              <a:ext uri="{FF2B5EF4-FFF2-40B4-BE49-F238E27FC236}">
                <a16:creationId xmlns:a16="http://schemas.microsoft.com/office/drawing/2014/main" id="{50841A4E-5BC1-44B4-83CF-D524E8AE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32760" y="0"/>
            <a:ext cx="2436813" cy="6858001"/>
            <a:chOff x="1320800" y="0"/>
            <a:chExt cx="2436813" cy="6858001"/>
          </a:xfrm>
        </p:grpSpPr>
        <p:sp>
          <p:nvSpPr>
            <p:cNvPr id="12" name="Freeform 6">
              <a:extLst>
                <a:ext uri="{FF2B5EF4-FFF2-40B4-BE49-F238E27FC236}">
                  <a16:creationId xmlns:a16="http://schemas.microsoft.com/office/drawing/2014/main" id="{BF371BCC-8954-44E2-8C4F-29DC188727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CA"/>
            </a:p>
          </p:txBody>
        </p:sp>
        <p:sp>
          <p:nvSpPr>
            <p:cNvPr id="13" name="Freeform 7">
              <a:extLst>
                <a:ext uri="{FF2B5EF4-FFF2-40B4-BE49-F238E27FC236}">
                  <a16:creationId xmlns:a16="http://schemas.microsoft.com/office/drawing/2014/main" id="{CD3505BE-B420-41C5-BE34-3E7652D37A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CA"/>
            </a:p>
          </p:txBody>
        </p:sp>
        <p:sp>
          <p:nvSpPr>
            <p:cNvPr id="14" name="Freeform 8">
              <a:extLst>
                <a:ext uri="{FF2B5EF4-FFF2-40B4-BE49-F238E27FC236}">
                  <a16:creationId xmlns:a16="http://schemas.microsoft.com/office/drawing/2014/main" id="{4B68A05B-A78B-4D59-8CF9-1900731A2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CA"/>
            </a:p>
          </p:txBody>
        </p:sp>
        <p:sp>
          <p:nvSpPr>
            <p:cNvPr id="15" name="Freeform 9">
              <a:extLst>
                <a:ext uri="{FF2B5EF4-FFF2-40B4-BE49-F238E27FC236}">
                  <a16:creationId xmlns:a16="http://schemas.microsoft.com/office/drawing/2014/main" id="{84D57A01-C112-4FF2-B5ED-0B762AAD9C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CA"/>
            </a:p>
          </p:txBody>
        </p:sp>
        <p:sp>
          <p:nvSpPr>
            <p:cNvPr id="16" name="Freeform 10">
              <a:extLst>
                <a:ext uri="{FF2B5EF4-FFF2-40B4-BE49-F238E27FC236}">
                  <a16:creationId xmlns:a16="http://schemas.microsoft.com/office/drawing/2014/main" id="{6CCCCDF1-5D4F-4CA1-8400-DFBB96BB0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CA"/>
            </a:p>
          </p:txBody>
        </p:sp>
        <p:sp>
          <p:nvSpPr>
            <p:cNvPr id="17" name="Freeform 11">
              <a:extLst>
                <a:ext uri="{FF2B5EF4-FFF2-40B4-BE49-F238E27FC236}">
                  <a16:creationId xmlns:a16="http://schemas.microsoft.com/office/drawing/2014/main" id="{20A090B2-5344-43CD-BC70-A6D44F15E8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CA"/>
            </a:p>
          </p:txBody>
        </p:sp>
      </p:grpSp>
      <p:sp>
        <p:nvSpPr>
          <p:cNvPr id="2" name="Title 1">
            <a:extLst>
              <a:ext uri="{FF2B5EF4-FFF2-40B4-BE49-F238E27FC236}">
                <a16:creationId xmlns:a16="http://schemas.microsoft.com/office/drawing/2014/main" id="{81A9CA1A-AD22-44A1-9971-9AC898191B17}"/>
              </a:ext>
            </a:extLst>
          </p:cNvPr>
          <p:cNvSpPr>
            <a:spLocks noGrp="1"/>
          </p:cNvSpPr>
          <p:nvPr>
            <p:ph type="title"/>
          </p:nvPr>
        </p:nvSpPr>
        <p:spPr>
          <a:xfrm>
            <a:off x="972080" y="685801"/>
            <a:ext cx="5260680" cy="939800"/>
          </a:xfrm>
        </p:spPr>
        <p:txBody>
          <a:bodyPr>
            <a:normAutofit/>
          </a:bodyPr>
          <a:lstStyle/>
          <a:p>
            <a:pPr algn="l"/>
            <a:r>
              <a:rPr lang="fr-CA" dirty="0"/>
              <a:t>Agenda and </a:t>
            </a:r>
            <a:r>
              <a:rPr lang="fr-CA" dirty="0" err="1"/>
              <a:t>Overview</a:t>
            </a:r>
            <a:endParaRPr lang="en-US" dirty="0"/>
          </a:p>
        </p:txBody>
      </p:sp>
      <p:sp>
        <p:nvSpPr>
          <p:cNvPr id="3" name="Content Placeholder 2">
            <a:extLst>
              <a:ext uri="{FF2B5EF4-FFF2-40B4-BE49-F238E27FC236}">
                <a16:creationId xmlns:a16="http://schemas.microsoft.com/office/drawing/2014/main" id="{5C83D82D-0A8F-4DAC-B7A2-A04A215C42F2}"/>
              </a:ext>
            </a:extLst>
          </p:cNvPr>
          <p:cNvSpPr>
            <a:spLocks noGrp="1"/>
          </p:cNvSpPr>
          <p:nvPr>
            <p:ph idx="1"/>
          </p:nvPr>
        </p:nvSpPr>
        <p:spPr>
          <a:xfrm>
            <a:off x="639234" y="1838112"/>
            <a:ext cx="5260680" cy="4234075"/>
          </a:xfrm>
        </p:spPr>
        <p:txBody>
          <a:bodyPr>
            <a:normAutofit fontScale="85000" lnSpcReduction="20000"/>
          </a:bodyPr>
          <a:lstStyle/>
          <a:p>
            <a:pPr>
              <a:lnSpc>
                <a:spcPct val="90000"/>
              </a:lnSpc>
            </a:pPr>
            <a:r>
              <a:rPr lang="fr-CA" sz="1900" dirty="0"/>
              <a:t>Mission, Vision, Values</a:t>
            </a:r>
          </a:p>
          <a:p>
            <a:pPr>
              <a:lnSpc>
                <a:spcPct val="90000"/>
              </a:lnSpc>
            </a:pPr>
            <a:r>
              <a:rPr lang="fr-CA" sz="1900" dirty="0"/>
              <a:t>Services </a:t>
            </a:r>
            <a:r>
              <a:rPr lang="fr-CA" sz="1900" dirty="0" err="1"/>
              <a:t>provided</a:t>
            </a:r>
            <a:r>
              <a:rPr lang="fr-CA" sz="1900" dirty="0"/>
              <a:t> by </a:t>
            </a:r>
            <a:r>
              <a:rPr lang="fr-CA" sz="1900" dirty="0" err="1"/>
              <a:t>FrancophonHealth</a:t>
            </a:r>
            <a:endParaRPr lang="fr-CA" sz="1900" dirty="0"/>
          </a:p>
          <a:p>
            <a:pPr>
              <a:lnSpc>
                <a:spcPct val="90000"/>
              </a:lnSpc>
            </a:pPr>
            <a:r>
              <a:rPr lang="fr-CA" sz="1900" dirty="0"/>
              <a:t>Active </a:t>
            </a:r>
            <a:r>
              <a:rPr lang="fr-CA" sz="1900" dirty="0" err="1"/>
              <a:t>Offer</a:t>
            </a:r>
            <a:endParaRPr lang="fr-CA" sz="1900" dirty="0"/>
          </a:p>
          <a:p>
            <a:pPr>
              <a:lnSpc>
                <a:spcPct val="90000"/>
              </a:lnSpc>
            </a:pPr>
            <a:r>
              <a:rPr lang="fr-CA" sz="1900" dirty="0" err="1"/>
              <a:t>Bilingual</a:t>
            </a:r>
            <a:r>
              <a:rPr lang="fr-CA" sz="1900" dirty="0"/>
              <a:t> Positions</a:t>
            </a:r>
          </a:p>
          <a:p>
            <a:pPr>
              <a:lnSpc>
                <a:spcPct val="90000"/>
              </a:lnSpc>
            </a:pPr>
            <a:r>
              <a:rPr lang="fr-CA" sz="1900" dirty="0"/>
              <a:t>Job </a:t>
            </a:r>
            <a:r>
              <a:rPr lang="fr-CA" sz="1900" dirty="0" err="1"/>
              <a:t>Postings</a:t>
            </a:r>
            <a:endParaRPr lang="fr-CA" sz="1900" dirty="0"/>
          </a:p>
          <a:p>
            <a:pPr>
              <a:lnSpc>
                <a:spcPct val="90000"/>
              </a:lnSpc>
            </a:pPr>
            <a:r>
              <a:rPr lang="fr-CA" sz="1900" dirty="0" err="1"/>
              <a:t>Language</a:t>
            </a:r>
            <a:r>
              <a:rPr lang="fr-CA" sz="1900" dirty="0"/>
              <a:t> </a:t>
            </a:r>
            <a:r>
              <a:rPr lang="fr-CA" sz="1900" dirty="0" err="1"/>
              <a:t>Testing</a:t>
            </a:r>
            <a:endParaRPr lang="fr-CA" sz="1900" dirty="0"/>
          </a:p>
          <a:p>
            <a:pPr>
              <a:lnSpc>
                <a:spcPct val="90000"/>
              </a:lnSpc>
            </a:pPr>
            <a:r>
              <a:rPr lang="fr-CA" sz="1900" dirty="0"/>
              <a:t>Conditions of </a:t>
            </a:r>
            <a:r>
              <a:rPr lang="fr-CA" sz="1900" dirty="0" err="1"/>
              <a:t>Employment</a:t>
            </a:r>
            <a:endParaRPr lang="fr-CA" sz="1900" dirty="0"/>
          </a:p>
          <a:p>
            <a:pPr>
              <a:lnSpc>
                <a:spcPct val="90000"/>
              </a:lnSpc>
            </a:pPr>
            <a:r>
              <a:rPr lang="fr-CA" sz="1900" dirty="0" err="1"/>
              <a:t>Language</a:t>
            </a:r>
            <a:r>
              <a:rPr lang="fr-CA" sz="1900" dirty="0"/>
              <a:t> Training</a:t>
            </a:r>
          </a:p>
          <a:p>
            <a:pPr>
              <a:lnSpc>
                <a:spcPct val="90000"/>
              </a:lnSpc>
            </a:pPr>
            <a:r>
              <a:rPr lang="fr-CA" sz="1900" dirty="0" err="1"/>
              <a:t>Tutoring</a:t>
            </a:r>
            <a:endParaRPr lang="fr-CA" sz="1900" dirty="0"/>
          </a:p>
          <a:p>
            <a:pPr>
              <a:lnSpc>
                <a:spcPct val="90000"/>
              </a:lnSpc>
            </a:pPr>
            <a:r>
              <a:rPr lang="fr-CA" sz="1900" dirty="0"/>
              <a:t>Compliance</a:t>
            </a:r>
          </a:p>
          <a:p>
            <a:pPr>
              <a:lnSpc>
                <a:spcPct val="90000"/>
              </a:lnSpc>
            </a:pPr>
            <a:r>
              <a:rPr lang="fr-CA" sz="1900" dirty="0"/>
              <a:t>Translations</a:t>
            </a:r>
          </a:p>
          <a:p>
            <a:pPr>
              <a:lnSpc>
                <a:spcPct val="90000"/>
              </a:lnSpc>
            </a:pPr>
            <a:r>
              <a:rPr lang="fr-CA" sz="1900" dirty="0" err="1"/>
              <a:t>Designated</a:t>
            </a:r>
            <a:r>
              <a:rPr lang="fr-CA" sz="1900" dirty="0"/>
              <a:t> </a:t>
            </a:r>
            <a:r>
              <a:rPr lang="fr-CA" sz="1900" dirty="0" err="1"/>
              <a:t>Bilingual</a:t>
            </a:r>
            <a:r>
              <a:rPr lang="fr-CA" sz="1900" dirty="0"/>
              <a:t> </a:t>
            </a:r>
            <a:r>
              <a:rPr lang="fr-CA" sz="1900" dirty="0" err="1"/>
              <a:t>Employee</a:t>
            </a:r>
            <a:r>
              <a:rPr lang="fr-CA" sz="1900" dirty="0"/>
              <a:t> Expectations</a:t>
            </a:r>
          </a:p>
          <a:p>
            <a:pPr>
              <a:lnSpc>
                <a:spcPct val="90000"/>
              </a:lnSpc>
            </a:pPr>
            <a:r>
              <a:rPr lang="fr-CA" sz="1900" dirty="0" err="1"/>
              <a:t>My</a:t>
            </a:r>
            <a:r>
              <a:rPr lang="fr-CA" sz="1900" dirty="0"/>
              <a:t> Right Care</a:t>
            </a:r>
          </a:p>
          <a:p>
            <a:pPr>
              <a:lnSpc>
                <a:spcPct val="90000"/>
              </a:lnSpc>
            </a:pPr>
            <a:r>
              <a:rPr lang="fr-CA" sz="1900" dirty="0"/>
              <a:t>WRHA Francophone </a:t>
            </a:r>
            <a:r>
              <a:rPr lang="fr-CA" sz="1900" dirty="0" err="1"/>
              <a:t>Health</a:t>
            </a:r>
            <a:r>
              <a:rPr lang="fr-CA" sz="1900" dirty="0"/>
              <a:t> </a:t>
            </a:r>
            <a:r>
              <a:rPr lang="fr-CA" sz="1900" dirty="0" err="1"/>
              <a:t>Website</a:t>
            </a:r>
            <a:endParaRPr lang="en-US" sz="1000" dirty="0"/>
          </a:p>
        </p:txBody>
      </p:sp>
    </p:spTree>
    <p:extLst>
      <p:ext uri="{BB962C8B-B14F-4D97-AF65-F5344CB8AC3E}">
        <p14:creationId xmlns:p14="http://schemas.microsoft.com/office/powerpoint/2010/main" val="9113108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 calcmode="lin" valueType="num">
                                      <p:cBhvr additive="base">
                                        <p:cTn id="7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
                                            <p:txEl>
                                              <p:pRg st="13" end="13"/>
                                            </p:txEl>
                                          </p:spTgt>
                                        </p:tgtEl>
                                        <p:attrNameLst>
                                          <p:attrName>style.visibility</p:attrName>
                                        </p:attrNameLst>
                                      </p:cBhvr>
                                      <p:to>
                                        <p:strVal val="visible"/>
                                      </p:to>
                                    </p:set>
                                    <p:anim calcmode="lin" valueType="num">
                                      <p:cBhvr additive="base">
                                        <p:cTn id="8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AD30037-67ED-4367-9BE0-45787510B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tethoscope in white background">
            <a:extLst>
              <a:ext uri="{FF2B5EF4-FFF2-40B4-BE49-F238E27FC236}">
                <a16:creationId xmlns:a16="http://schemas.microsoft.com/office/drawing/2014/main" id="{F168F9C4-7918-47D4-FFC0-FE03DF583F76}"/>
              </a:ext>
            </a:extLst>
          </p:cNvPr>
          <p:cNvPicPr>
            <a:picLocks noChangeAspect="1"/>
          </p:cNvPicPr>
          <p:nvPr/>
        </p:nvPicPr>
        <p:blipFill rotWithShape="1">
          <a:blip r:embed="rId3"/>
          <a:srcRect l="40615" r="7807" b="-1"/>
          <a:stretch/>
        </p:blipFill>
        <p:spPr>
          <a:xfrm>
            <a:off x="6892924" y="10"/>
            <a:ext cx="5299077" cy="6857990"/>
          </a:xfrm>
          <a:custGeom>
            <a:avLst/>
            <a:gdLst/>
            <a:ahLst/>
            <a:cxnLst/>
            <a:rect l="l" t="t" r="r" b="b"/>
            <a:pathLst>
              <a:path w="5299077" h="6858000">
                <a:moveTo>
                  <a:pt x="836871" y="0"/>
                </a:moveTo>
                <a:lnTo>
                  <a:pt x="5299077" y="0"/>
                </a:lnTo>
                <a:lnTo>
                  <a:pt x="5299077" y="6858000"/>
                </a:lnTo>
                <a:lnTo>
                  <a:pt x="1911312" y="6858000"/>
                </a:lnTo>
                <a:lnTo>
                  <a:pt x="0" y="5333999"/>
                </a:lnTo>
                <a:close/>
              </a:path>
            </a:pathLst>
          </a:custGeom>
        </p:spPr>
      </p:pic>
      <p:grpSp>
        <p:nvGrpSpPr>
          <p:cNvPr id="11" name="Group 10">
            <a:extLst>
              <a:ext uri="{FF2B5EF4-FFF2-40B4-BE49-F238E27FC236}">
                <a16:creationId xmlns:a16="http://schemas.microsoft.com/office/drawing/2014/main" id="{50841A4E-5BC1-44B4-83CF-D524E8AE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32760" y="0"/>
            <a:ext cx="2436813" cy="6858001"/>
            <a:chOff x="1320800" y="0"/>
            <a:chExt cx="2436813" cy="6858001"/>
          </a:xfrm>
        </p:grpSpPr>
        <p:sp>
          <p:nvSpPr>
            <p:cNvPr id="12" name="Freeform 6">
              <a:extLst>
                <a:ext uri="{FF2B5EF4-FFF2-40B4-BE49-F238E27FC236}">
                  <a16:creationId xmlns:a16="http://schemas.microsoft.com/office/drawing/2014/main" id="{BF371BCC-8954-44E2-8C4F-29DC188727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CA"/>
            </a:p>
          </p:txBody>
        </p:sp>
        <p:sp>
          <p:nvSpPr>
            <p:cNvPr id="13" name="Freeform 7">
              <a:extLst>
                <a:ext uri="{FF2B5EF4-FFF2-40B4-BE49-F238E27FC236}">
                  <a16:creationId xmlns:a16="http://schemas.microsoft.com/office/drawing/2014/main" id="{CD3505BE-B420-41C5-BE34-3E7652D37A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CA"/>
            </a:p>
          </p:txBody>
        </p:sp>
        <p:sp>
          <p:nvSpPr>
            <p:cNvPr id="14" name="Freeform 8">
              <a:extLst>
                <a:ext uri="{FF2B5EF4-FFF2-40B4-BE49-F238E27FC236}">
                  <a16:creationId xmlns:a16="http://schemas.microsoft.com/office/drawing/2014/main" id="{4B68A05B-A78B-4D59-8CF9-1900731A2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CA"/>
            </a:p>
          </p:txBody>
        </p:sp>
        <p:sp>
          <p:nvSpPr>
            <p:cNvPr id="15" name="Freeform 9">
              <a:extLst>
                <a:ext uri="{FF2B5EF4-FFF2-40B4-BE49-F238E27FC236}">
                  <a16:creationId xmlns:a16="http://schemas.microsoft.com/office/drawing/2014/main" id="{84D57A01-C112-4FF2-B5ED-0B762AAD9C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CA"/>
            </a:p>
          </p:txBody>
        </p:sp>
        <p:sp>
          <p:nvSpPr>
            <p:cNvPr id="16" name="Freeform 10">
              <a:extLst>
                <a:ext uri="{FF2B5EF4-FFF2-40B4-BE49-F238E27FC236}">
                  <a16:creationId xmlns:a16="http://schemas.microsoft.com/office/drawing/2014/main" id="{6CCCCDF1-5D4F-4CA1-8400-DFBB96BB0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CA"/>
            </a:p>
          </p:txBody>
        </p:sp>
        <p:sp>
          <p:nvSpPr>
            <p:cNvPr id="17" name="Freeform 11">
              <a:extLst>
                <a:ext uri="{FF2B5EF4-FFF2-40B4-BE49-F238E27FC236}">
                  <a16:creationId xmlns:a16="http://schemas.microsoft.com/office/drawing/2014/main" id="{20A090B2-5344-43CD-BC70-A6D44F15E8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CA"/>
            </a:p>
          </p:txBody>
        </p:sp>
      </p:grpSp>
      <p:sp>
        <p:nvSpPr>
          <p:cNvPr id="2" name="Title 1">
            <a:extLst>
              <a:ext uri="{FF2B5EF4-FFF2-40B4-BE49-F238E27FC236}">
                <a16:creationId xmlns:a16="http://schemas.microsoft.com/office/drawing/2014/main" id="{E2CB44DE-1DEF-490B-AD57-06755602EAB4}"/>
              </a:ext>
            </a:extLst>
          </p:cNvPr>
          <p:cNvSpPr>
            <a:spLocks noGrp="1"/>
          </p:cNvSpPr>
          <p:nvPr>
            <p:ph type="title"/>
          </p:nvPr>
        </p:nvSpPr>
        <p:spPr>
          <a:xfrm>
            <a:off x="643468" y="662485"/>
            <a:ext cx="5895679" cy="808630"/>
          </a:xfrm>
        </p:spPr>
        <p:txBody>
          <a:bodyPr>
            <a:normAutofit/>
          </a:bodyPr>
          <a:lstStyle/>
          <a:p>
            <a:pPr algn="l"/>
            <a:r>
              <a:rPr lang="fr-CA" dirty="0"/>
              <a:t>MISSION, VISION, VALUES</a:t>
            </a:r>
            <a:endParaRPr lang="en-US" dirty="0"/>
          </a:p>
        </p:txBody>
      </p:sp>
      <p:sp>
        <p:nvSpPr>
          <p:cNvPr id="3" name="Content Placeholder 2">
            <a:extLst>
              <a:ext uri="{FF2B5EF4-FFF2-40B4-BE49-F238E27FC236}">
                <a16:creationId xmlns:a16="http://schemas.microsoft.com/office/drawing/2014/main" id="{E73F5ACC-9F78-407B-85D0-C41F7B79BCAC}"/>
              </a:ext>
            </a:extLst>
          </p:cNvPr>
          <p:cNvSpPr>
            <a:spLocks noGrp="1"/>
          </p:cNvSpPr>
          <p:nvPr>
            <p:ph idx="1"/>
          </p:nvPr>
        </p:nvSpPr>
        <p:spPr>
          <a:xfrm>
            <a:off x="643468" y="1719619"/>
            <a:ext cx="5260680" cy="4728948"/>
          </a:xfrm>
        </p:spPr>
        <p:txBody>
          <a:bodyPr>
            <a:noAutofit/>
          </a:bodyPr>
          <a:lstStyle/>
          <a:p>
            <a:pPr marL="0" indent="0">
              <a:lnSpc>
                <a:spcPct val="90000"/>
              </a:lnSpc>
              <a:buNone/>
            </a:pPr>
            <a:r>
              <a:rPr lang="en-US" sz="1200" b="1" dirty="0">
                <a:cs typeface="Arial" panose="020B0604020202020204" pitchFamily="34" charset="0"/>
              </a:rPr>
              <a:t>MANDATE</a:t>
            </a:r>
            <a:endParaRPr lang="en-US" sz="1200" dirty="0">
              <a:cs typeface="Arial" panose="020B0604020202020204" pitchFamily="34" charset="0"/>
            </a:endParaRPr>
          </a:p>
          <a:p>
            <a:pPr>
              <a:lnSpc>
                <a:spcPct val="90000"/>
              </a:lnSpc>
            </a:pPr>
            <a:r>
              <a:rPr lang="en-US" sz="1200" dirty="0">
                <a:cs typeface="Arial" panose="020B0604020202020204" pitchFamily="34" charset="0"/>
              </a:rPr>
              <a:t>The mandate of Francophone Health is to assist the Winnipeg Health Region in promoting and providing health services in French in accordance with its FLS policies, the Government of Manitoba FLS Policy, and regulations established under the legislation governing the Regional Health Authorities of Manitoba.</a:t>
            </a:r>
          </a:p>
          <a:p>
            <a:pPr marL="0" indent="0">
              <a:lnSpc>
                <a:spcPct val="90000"/>
              </a:lnSpc>
              <a:buNone/>
            </a:pPr>
            <a:r>
              <a:rPr lang="en-US" sz="1200" b="1" dirty="0">
                <a:cs typeface="Arial" panose="020B0604020202020204" pitchFamily="34" charset="0"/>
              </a:rPr>
              <a:t>VISION</a:t>
            </a:r>
            <a:endParaRPr lang="en-US" sz="1200" dirty="0">
              <a:cs typeface="Arial" panose="020B0604020202020204" pitchFamily="34" charset="0"/>
            </a:endParaRPr>
          </a:p>
          <a:p>
            <a:pPr>
              <a:lnSpc>
                <a:spcPct val="90000"/>
              </a:lnSpc>
            </a:pPr>
            <a:r>
              <a:rPr lang="en-US" sz="1200" dirty="0">
                <a:cs typeface="Arial" panose="020B0604020202020204" pitchFamily="34" charset="0"/>
              </a:rPr>
              <a:t>The Winnipeg Health Region envisions a health care system in which designated bilingual or francophone facilities, programs, services and agencies ensure an active offer and effective delivery of services to Francophones in French.</a:t>
            </a:r>
          </a:p>
          <a:p>
            <a:pPr marL="0" indent="0">
              <a:lnSpc>
                <a:spcPct val="90000"/>
              </a:lnSpc>
              <a:buNone/>
            </a:pPr>
            <a:r>
              <a:rPr lang="en-US" sz="1200" b="1" dirty="0">
                <a:cs typeface="Arial" panose="020B0604020202020204" pitchFamily="34" charset="0"/>
              </a:rPr>
              <a:t>MISSION</a:t>
            </a:r>
            <a:endParaRPr lang="en-US" sz="1200" dirty="0">
              <a:cs typeface="Arial" panose="020B0604020202020204" pitchFamily="34" charset="0"/>
            </a:endParaRPr>
          </a:p>
          <a:p>
            <a:pPr>
              <a:lnSpc>
                <a:spcPct val="90000"/>
              </a:lnSpc>
            </a:pPr>
            <a:r>
              <a:rPr lang="en-US" sz="1200" dirty="0">
                <a:cs typeface="Arial" panose="020B0604020202020204" pitchFamily="34" charset="0"/>
              </a:rPr>
              <a:t>Providing leadership and support to enhance the effective delivery of health care services to Winnipeg’s francophone population.</a:t>
            </a:r>
          </a:p>
          <a:p>
            <a:pPr marL="0" indent="0">
              <a:lnSpc>
                <a:spcPct val="90000"/>
              </a:lnSpc>
              <a:buNone/>
            </a:pPr>
            <a:r>
              <a:rPr lang="en-US" sz="1200" b="1" dirty="0">
                <a:cs typeface="Arial" panose="020B0604020202020204" pitchFamily="34" charset="0"/>
              </a:rPr>
              <a:t>VALUES</a:t>
            </a:r>
            <a:endParaRPr lang="en-US" sz="1200" dirty="0">
              <a:cs typeface="Arial" panose="020B0604020202020204" pitchFamily="34" charset="0"/>
            </a:endParaRPr>
          </a:p>
          <a:p>
            <a:pPr>
              <a:lnSpc>
                <a:spcPct val="90000"/>
              </a:lnSpc>
            </a:pPr>
            <a:r>
              <a:rPr lang="en-US" sz="1200" dirty="0">
                <a:cs typeface="Arial" panose="020B0604020202020204" pitchFamily="34" charset="0"/>
              </a:rPr>
              <a:t>Dignity – as a reflection of the self-worth of every person</a:t>
            </a:r>
          </a:p>
          <a:p>
            <a:pPr>
              <a:lnSpc>
                <a:spcPct val="90000"/>
              </a:lnSpc>
            </a:pPr>
            <a:r>
              <a:rPr lang="en-US" sz="1200" dirty="0">
                <a:cs typeface="Arial" panose="020B0604020202020204" pitchFamily="34" charset="0"/>
              </a:rPr>
              <a:t>Care – as an unwavering expectation of every person</a:t>
            </a:r>
          </a:p>
          <a:p>
            <a:pPr>
              <a:lnSpc>
                <a:spcPct val="90000"/>
              </a:lnSpc>
            </a:pPr>
            <a:r>
              <a:rPr lang="en-US" sz="1200" dirty="0">
                <a:cs typeface="Arial" panose="020B0604020202020204" pitchFamily="34" charset="0"/>
              </a:rPr>
              <a:t>Respect – as a measure of the importance of every person</a:t>
            </a:r>
          </a:p>
          <a:p>
            <a:pPr>
              <a:lnSpc>
                <a:spcPct val="90000"/>
              </a:lnSpc>
            </a:pPr>
            <a:r>
              <a:rPr lang="en-US" sz="1200" dirty="0">
                <a:cs typeface="Arial" panose="020B0604020202020204" pitchFamily="34" charset="0"/>
              </a:rPr>
              <a:t>Equity – promote conditions in which every person can achieve their full health potential (or best health possible)</a:t>
            </a:r>
          </a:p>
          <a:p>
            <a:pPr>
              <a:lnSpc>
                <a:spcPct val="90000"/>
              </a:lnSpc>
            </a:pPr>
            <a:r>
              <a:rPr lang="en-US" sz="1200" dirty="0">
                <a:cs typeface="Arial" panose="020B0604020202020204" pitchFamily="34" charset="0"/>
              </a:rPr>
              <a:t>Accountability – as being held responsible for the decisions we make</a:t>
            </a:r>
            <a:endParaRPr lang="en-US" sz="1200" dirty="0"/>
          </a:p>
        </p:txBody>
      </p:sp>
    </p:spTree>
    <p:extLst>
      <p:ext uri="{BB962C8B-B14F-4D97-AF65-F5344CB8AC3E}">
        <p14:creationId xmlns:p14="http://schemas.microsoft.com/office/powerpoint/2010/main" val="18324734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fade">
                                      <p:cBhvr>
                                        <p:cTn id="53" dur="1000"/>
                                        <p:tgtEl>
                                          <p:spTgt spid="3">
                                            <p:txEl>
                                              <p:pRg st="8" end="8"/>
                                            </p:txEl>
                                          </p:spTgt>
                                        </p:tgtEl>
                                      </p:cBhvr>
                                    </p:animEffect>
                                    <p:anim calcmode="lin" valueType="num">
                                      <p:cBhvr>
                                        <p:cTn id="5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Effect transition="in" filter="fade">
                                      <p:cBhvr>
                                        <p:cTn id="58" dur="1000"/>
                                        <p:tgtEl>
                                          <p:spTgt spid="3">
                                            <p:txEl>
                                              <p:pRg st="9" end="9"/>
                                            </p:txEl>
                                          </p:spTgt>
                                        </p:tgtEl>
                                      </p:cBhvr>
                                    </p:animEffect>
                                    <p:anim calcmode="lin" valueType="num">
                                      <p:cBhvr>
                                        <p:cTn id="5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9" end="9"/>
                                            </p:txEl>
                                          </p:spTgt>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Effect transition="in" filter="fade">
                                      <p:cBhvr>
                                        <p:cTn id="63" dur="1000"/>
                                        <p:tgtEl>
                                          <p:spTgt spid="3">
                                            <p:txEl>
                                              <p:pRg st="10" end="10"/>
                                            </p:txEl>
                                          </p:spTgt>
                                        </p:tgtEl>
                                      </p:cBhvr>
                                    </p:animEffect>
                                    <p:anim calcmode="lin" valueType="num">
                                      <p:cBhvr>
                                        <p:cTn id="6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3">
                                            <p:txEl>
                                              <p:pRg st="11" end="11"/>
                                            </p:txEl>
                                          </p:spTgt>
                                        </p:tgtEl>
                                        <p:attrNameLst>
                                          <p:attrName>style.visibility</p:attrName>
                                        </p:attrNameLst>
                                      </p:cBhvr>
                                      <p:to>
                                        <p:strVal val="visible"/>
                                      </p:to>
                                    </p:set>
                                    <p:animEffect transition="in" filter="fade">
                                      <p:cBhvr>
                                        <p:cTn id="68" dur="1000"/>
                                        <p:tgtEl>
                                          <p:spTgt spid="3">
                                            <p:txEl>
                                              <p:pRg st="11" end="11"/>
                                            </p:txEl>
                                          </p:spTgt>
                                        </p:tgtEl>
                                      </p:cBhvr>
                                    </p:animEffect>
                                    <p:anim calcmode="lin" valueType="num">
                                      <p:cBhvr>
                                        <p:cTn id="69"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0"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5428F22-76B3-4107-AADE-3F9EC95FD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5346FBCF-5353-4172-96F5-4B7EB07777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90265" y="-12875"/>
            <a:ext cx="2604396" cy="6890194"/>
            <a:chOff x="2199787" y="-12875"/>
            <a:chExt cx="2679011" cy="6890194"/>
          </a:xfrm>
        </p:grpSpPr>
        <p:sp useBgFill="1">
          <p:nvSpPr>
            <p:cNvPr id="12" name="Rectangle 19">
              <a:extLst>
                <a:ext uri="{FF2B5EF4-FFF2-40B4-BE49-F238E27FC236}">
                  <a16:creationId xmlns:a16="http://schemas.microsoft.com/office/drawing/2014/main" id="{343F3E6D-808D-43AD-9485-AD0014BEAE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199787" y="-12875"/>
              <a:ext cx="2679011" cy="5301468"/>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 name="connsiteX0" fmla="*/ 650979 w 2587151"/>
                <a:gd name="connsiteY0" fmla="*/ 0 h 2554287"/>
                <a:gd name="connsiteX1" fmla="*/ 2587151 w 2587151"/>
                <a:gd name="connsiteY1" fmla="*/ 0 h 2554287"/>
                <a:gd name="connsiteX2" fmla="*/ 2587151 w 2587151"/>
                <a:gd name="connsiteY2" fmla="*/ 2554287 h 2554287"/>
                <a:gd name="connsiteX3" fmla="*/ 0 w 2587151"/>
                <a:gd name="connsiteY3" fmla="*/ 2548595 h 2554287"/>
                <a:gd name="connsiteX4" fmla="*/ 650979 w 2587151"/>
                <a:gd name="connsiteY4" fmla="*/ 0 h 2554287"/>
                <a:gd name="connsiteX0" fmla="*/ 730379 w 2587151"/>
                <a:gd name="connsiteY0" fmla="*/ 5692 h 2554287"/>
                <a:gd name="connsiteX1" fmla="*/ 2587151 w 2587151"/>
                <a:gd name="connsiteY1" fmla="*/ 0 h 2554287"/>
                <a:gd name="connsiteX2" fmla="*/ 2587151 w 2587151"/>
                <a:gd name="connsiteY2" fmla="*/ 2554287 h 2554287"/>
                <a:gd name="connsiteX3" fmla="*/ 0 w 2587151"/>
                <a:gd name="connsiteY3" fmla="*/ 2548595 h 2554287"/>
                <a:gd name="connsiteX4" fmla="*/ 730379 w 2587151"/>
                <a:gd name="connsiteY4" fmla="*/ 5692 h 2554287"/>
                <a:gd name="connsiteX0" fmla="*/ 864750 w 2587151"/>
                <a:gd name="connsiteY0" fmla="*/ 2847 h 2554287"/>
                <a:gd name="connsiteX1" fmla="*/ 2587151 w 2587151"/>
                <a:gd name="connsiteY1" fmla="*/ 0 h 2554287"/>
                <a:gd name="connsiteX2" fmla="*/ 2587151 w 2587151"/>
                <a:gd name="connsiteY2" fmla="*/ 2554287 h 2554287"/>
                <a:gd name="connsiteX3" fmla="*/ 0 w 2587151"/>
                <a:gd name="connsiteY3" fmla="*/ 2548595 h 2554287"/>
                <a:gd name="connsiteX4" fmla="*/ 864750 w 2587151"/>
                <a:gd name="connsiteY4" fmla="*/ 2847 h 2554287"/>
                <a:gd name="connsiteX0" fmla="*/ 883073 w 2587151"/>
                <a:gd name="connsiteY0" fmla="*/ 1 h 2554287"/>
                <a:gd name="connsiteX1" fmla="*/ 2587151 w 2587151"/>
                <a:gd name="connsiteY1" fmla="*/ 0 h 2554287"/>
                <a:gd name="connsiteX2" fmla="*/ 2587151 w 2587151"/>
                <a:gd name="connsiteY2" fmla="*/ 2554287 h 2554287"/>
                <a:gd name="connsiteX3" fmla="*/ 0 w 2587151"/>
                <a:gd name="connsiteY3" fmla="*/ 2548595 h 2554287"/>
                <a:gd name="connsiteX4" fmla="*/ 883073 w 2587151"/>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5750 h 2565670"/>
                <a:gd name="connsiteX4" fmla="*/ 895288 w 2611581"/>
                <a:gd name="connsiteY4" fmla="*/ 1 h 2565670"/>
                <a:gd name="connsiteX0" fmla="*/ 1544433 w 3260726"/>
                <a:gd name="connsiteY0" fmla="*/ 1 h 2565670"/>
                <a:gd name="connsiteX1" fmla="*/ 3248511 w 3260726"/>
                <a:gd name="connsiteY1" fmla="*/ 0 h 2565670"/>
                <a:gd name="connsiteX2" fmla="*/ 3260726 w 3260726"/>
                <a:gd name="connsiteY2" fmla="*/ 2565670 h 2565670"/>
                <a:gd name="connsiteX3" fmla="*/ 0 w 3260726"/>
                <a:gd name="connsiteY3" fmla="*/ 2521058 h 2565670"/>
                <a:gd name="connsiteX4" fmla="*/ 1544433 w 3260726"/>
                <a:gd name="connsiteY4" fmla="*/ 1 h 2565670"/>
                <a:gd name="connsiteX0" fmla="*/ 921784 w 3260726"/>
                <a:gd name="connsiteY0" fmla="*/ 12347 h 2565670"/>
                <a:gd name="connsiteX1" fmla="*/ 3248511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3260726"/>
                <a:gd name="connsiteY0" fmla="*/ 12347 h 2565670"/>
                <a:gd name="connsiteX1" fmla="*/ 2321160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2322228"/>
                <a:gd name="connsiteY0" fmla="*/ 12347 h 2565670"/>
                <a:gd name="connsiteX1" fmla="*/ 2321160 w 2322228"/>
                <a:gd name="connsiteY1" fmla="*/ 0 h 2565670"/>
                <a:gd name="connsiteX2" fmla="*/ 2320129 w 2322228"/>
                <a:gd name="connsiteY2" fmla="*/ 2565670 h 2565670"/>
                <a:gd name="connsiteX3" fmla="*/ 0 w 2322228"/>
                <a:gd name="connsiteY3" fmla="*/ 2521058 h 2565670"/>
                <a:gd name="connsiteX4" fmla="*/ 921784 w 2322228"/>
                <a:gd name="connsiteY4" fmla="*/ 12347 h 2565670"/>
                <a:gd name="connsiteX0" fmla="*/ 921784 w 2322228"/>
                <a:gd name="connsiteY0" fmla="*/ 0 h 2571841"/>
                <a:gd name="connsiteX1" fmla="*/ 2321160 w 2322228"/>
                <a:gd name="connsiteY1" fmla="*/ 6171 h 2571841"/>
                <a:gd name="connsiteX2" fmla="*/ 2320129 w 2322228"/>
                <a:gd name="connsiteY2" fmla="*/ 2571841 h 2571841"/>
                <a:gd name="connsiteX3" fmla="*/ 0 w 2322228"/>
                <a:gd name="connsiteY3" fmla="*/ 2527229 h 2571841"/>
                <a:gd name="connsiteX4" fmla="*/ 921784 w 2322228"/>
                <a:gd name="connsiteY4" fmla="*/ 0 h 2571841"/>
                <a:gd name="connsiteX0" fmla="*/ 921784 w 2611583"/>
                <a:gd name="connsiteY0" fmla="*/ 0 h 2540977"/>
                <a:gd name="connsiteX1" fmla="*/ 2321160 w 2611583"/>
                <a:gd name="connsiteY1" fmla="*/ 6171 h 2540977"/>
                <a:gd name="connsiteX2" fmla="*/ 2611583 w 2611583"/>
                <a:gd name="connsiteY2" fmla="*/ 2540977 h 2540977"/>
                <a:gd name="connsiteX3" fmla="*/ 0 w 2611583"/>
                <a:gd name="connsiteY3" fmla="*/ 2527229 h 2540977"/>
                <a:gd name="connsiteX4" fmla="*/ 921784 w 2611583"/>
                <a:gd name="connsiteY4" fmla="*/ 0 h 2540977"/>
                <a:gd name="connsiteX0" fmla="*/ 921784 w 2611583"/>
                <a:gd name="connsiteY0" fmla="*/ 2 h 2540979"/>
                <a:gd name="connsiteX1" fmla="*/ 2572870 w 2611583"/>
                <a:gd name="connsiteY1" fmla="*/ 0 h 2540979"/>
                <a:gd name="connsiteX2" fmla="*/ 2611583 w 2611583"/>
                <a:gd name="connsiteY2" fmla="*/ 2540979 h 2540979"/>
                <a:gd name="connsiteX3" fmla="*/ 0 w 2611583"/>
                <a:gd name="connsiteY3" fmla="*/ 2527231 h 2540979"/>
                <a:gd name="connsiteX4" fmla="*/ 921784 w 2611583"/>
                <a:gd name="connsiteY4" fmla="*/ 2 h 2540979"/>
                <a:gd name="connsiteX0" fmla="*/ 921784 w 2705467"/>
                <a:gd name="connsiteY0" fmla="*/ 0 h 2540977"/>
                <a:gd name="connsiteX1" fmla="*/ 2705349 w 2705467"/>
                <a:gd name="connsiteY1" fmla="*/ 6171 h 2540977"/>
                <a:gd name="connsiteX2" fmla="*/ 2611583 w 2705467"/>
                <a:gd name="connsiteY2" fmla="*/ 2540977 h 2540977"/>
                <a:gd name="connsiteX3" fmla="*/ 0 w 2705467"/>
                <a:gd name="connsiteY3" fmla="*/ 2527229 h 2540977"/>
                <a:gd name="connsiteX4" fmla="*/ 921784 w 2705467"/>
                <a:gd name="connsiteY4" fmla="*/ 0 h 2540977"/>
                <a:gd name="connsiteX0" fmla="*/ 921784 w 2718702"/>
                <a:gd name="connsiteY0" fmla="*/ 2 h 2540979"/>
                <a:gd name="connsiteX1" fmla="*/ 2718597 w 2718702"/>
                <a:gd name="connsiteY1" fmla="*/ 0 h 2540979"/>
                <a:gd name="connsiteX2" fmla="*/ 2611583 w 2718702"/>
                <a:gd name="connsiteY2" fmla="*/ 2540979 h 2540979"/>
                <a:gd name="connsiteX3" fmla="*/ 0 w 2718702"/>
                <a:gd name="connsiteY3" fmla="*/ 2527231 h 2540979"/>
                <a:gd name="connsiteX4" fmla="*/ 921784 w 2718702"/>
                <a:gd name="connsiteY4" fmla="*/ 2 h 2540979"/>
                <a:gd name="connsiteX0" fmla="*/ 921784 w 2679012"/>
                <a:gd name="connsiteY0" fmla="*/ 0 h 2540977"/>
                <a:gd name="connsiteX1" fmla="*/ 2678853 w 2679012"/>
                <a:gd name="connsiteY1" fmla="*/ 6171 h 2540977"/>
                <a:gd name="connsiteX2" fmla="*/ 2611583 w 2679012"/>
                <a:gd name="connsiteY2" fmla="*/ 2540977 h 2540977"/>
                <a:gd name="connsiteX3" fmla="*/ 0 w 2679012"/>
                <a:gd name="connsiteY3" fmla="*/ 2527229 h 2540977"/>
                <a:gd name="connsiteX4" fmla="*/ 921784 w 2679012"/>
                <a:gd name="connsiteY4" fmla="*/ 0 h 254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012" h="2540977">
                  <a:moveTo>
                    <a:pt x="921784" y="0"/>
                  </a:moveTo>
                  <a:lnTo>
                    <a:pt x="2678853" y="6171"/>
                  </a:lnTo>
                  <a:cubicBezTo>
                    <a:pt x="2682925" y="861394"/>
                    <a:pt x="2607511" y="1685754"/>
                    <a:pt x="2611583" y="2540977"/>
                  </a:cubicBezTo>
                  <a:lnTo>
                    <a:pt x="0" y="2527229"/>
                  </a:lnTo>
                  <a:lnTo>
                    <a:pt x="921784" y="0"/>
                  </a:lnTo>
                  <a:close/>
                </a:path>
              </a:pathLst>
            </a:custGeom>
            <a:blipFill rotWithShape="0">
              <a:blip r:embed="rId2">
                <a:duotone>
                  <a:schemeClr val="bg2">
                    <a:shade val="76000"/>
                    <a:satMod val="180000"/>
                  </a:schemeClr>
                  <a:schemeClr val="bg2">
                    <a:tint val="80000"/>
                    <a:satMod val="120000"/>
                    <a:lumMod val="180000"/>
                  </a:schemeClr>
                </a:duotone>
              </a:blip>
              <a:stretch>
                <a:fillRect l="-114598" r="-265621" b="-286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20">
              <a:extLst>
                <a:ext uri="{FF2B5EF4-FFF2-40B4-BE49-F238E27FC236}">
                  <a16:creationId xmlns:a16="http://schemas.microsoft.com/office/drawing/2014/main" id="{03DB1AC6-5430-4CD3-BD83-86E675A11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211875" y="5257482"/>
              <a:ext cx="2586931" cy="1619837"/>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 name="connsiteX0" fmla="*/ 0 w 2720934"/>
                <a:gd name="connsiteY0" fmla="*/ 268283 h 4303713"/>
                <a:gd name="connsiteX1" fmla="*/ 2720934 w 2720934"/>
                <a:gd name="connsiteY1" fmla="*/ 0 h 4303713"/>
                <a:gd name="connsiteX2" fmla="*/ 2720934 w 2720934"/>
                <a:gd name="connsiteY2" fmla="*/ 4303713 h 4303713"/>
                <a:gd name="connsiteX3" fmla="*/ 2281054 w 2720934"/>
                <a:gd name="connsiteY3" fmla="*/ 3638695 h 4303713"/>
                <a:gd name="connsiteX4" fmla="*/ 0 w 2720934"/>
                <a:gd name="connsiteY4" fmla="*/ 268283 h 4303713"/>
                <a:gd name="connsiteX0" fmla="*/ 0 w 2720934"/>
                <a:gd name="connsiteY0" fmla="*/ 268283 h 4303713"/>
                <a:gd name="connsiteX1" fmla="*/ 2720934 w 2720934"/>
                <a:gd name="connsiteY1" fmla="*/ 0 h 4303713"/>
                <a:gd name="connsiteX2" fmla="*/ 2720934 w 2720934"/>
                <a:gd name="connsiteY2" fmla="*/ 4303713 h 4303713"/>
                <a:gd name="connsiteX3" fmla="*/ 2264231 w 2720934"/>
                <a:gd name="connsiteY3" fmla="*/ 3717600 h 4303713"/>
                <a:gd name="connsiteX4" fmla="*/ 0 w 2720934"/>
                <a:gd name="connsiteY4" fmla="*/ 268283 h 4303713"/>
                <a:gd name="connsiteX0" fmla="*/ 0 w 2720934"/>
                <a:gd name="connsiteY0" fmla="*/ 268283 h 4335275"/>
                <a:gd name="connsiteX1" fmla="*/ 2720934 w 2720934"/>
                <a:gd name="connsiteY1" fmla="*/ 0 h 4335275"/>
                <a:gd name="connsiteX2" fmla="*/ 2653639 w 2720934"/>
                <a:gd name="connsiteY2" fmla="*/ 4335275 h 4335275"/>
                <a:gd name="connsiteX3" fmla="*/ 2264231 w 2720934"/>
                <a:gd name="connsiteY3" fmla="*/ 3717600 h 4335275"/>
                <a:gd name="connsiteX4" fmla="*/ 0 w 2720934"/>
                <a:gd name="connsiteY4" fmla="*/ 268283 h 4335275"/>
                <a:gd name="connsiteX0" fmla="*/ 0 w 2737757"/>
                <a:gd name="connsiteY0" fmla="*/ 236721 h 4335275"/>
                <a:gd name="connsiteX1" fmla="*/ 2737757 w 2737757"/>
                <a:gd name="connsiteY1" fmla="*/ 0 h 4335275"/>
                <a:gd name="connsiteX2" fmla="*/ 2670462 w 2737757"/>
                <a:gd name="connsiteY2" fmla="*/ 4335275 h 4335275"/>
                <a:gd name="connsiteX3" fmla="*/ 2281054 w 2737757"/>
                <a:gd name="connsiteY3" fmla="*/ 3717600 h 4335275"/>
                <a:gd name="connsiteX4" fmla="*/ 0 w 2737757"/>
                <a:gd name="connsiteY4" fmla="*/ 236721 h 4335275"/>
                <a:gd name="connsiteX0" fmla="*/ 0 w 2729346"/>
                <a:gd name="connsiteY0" fmla="*/ 0 h 4098554"/>
                <a:gd name="connsiteX1" fmla="*/ 2729346 w 2729346"/>
                <a:gd name="connsiteY1" fmla="*/ 126250 h 4098554"/>
                <a:gd name="connsiteX2" fmla="*/ 2670462 w 2729346"/>
                <a:gd name="connsiteY2" fmla="*/ 4098554 h 4098554"/>
                <a:gd name="connsiteX3" fmla="*/ 2281054 w 2729346"/>
                <a:gd name="connsiteY3" fmla="*/ 3480879 h 4098554"/>
                <a:gd name="connsiteX4" fmla="*/ 0 w 2729346"/>
                <a:gd name="connsiteY4" fmla="*/ 0 h 4098554"/>
                <a:gd name="connsiteX0" fmla="*/ 0 w 2720934"/>
                <a:gd name="connsiteY0" fmla="*/ 0 h 4098554"/>
                <a:gd name="connsiteX1" fmla="*/ 2720934 w 2720934"/>
                <a:gd name="connsiteY1" fmla="*/ 31562 h 4098554"/>
                <a:gd name="connsiteX2" fmla="*/ 2670462 w 2720934"/>
                <a:gd name="connsiteY2" fmla="*/ 4098554 h 4098554"/>
                <a:gd name="connsiteX3" fmla="*/ 2281054 w 2720934"/>
                <a:gd name="connsiteY3" fmla="*/ 3480879 h 4098554"/>
                <a:gd name="connsiteX4" fmla="*/ 0 w 2720934"/>
                <a:gd name="connsiteY4" fmla="*/ 0 h 4098554"/>
                <a:gd name="connsiteX0" fmla="*/ 0 w 2720934"/>
                <a:gd name="connsiteY0" fmla="*/ 15782 h 4114336"/>
                <a:gd name="connsiteX1" fmla="*/ 2720934 w 2720934"/>
                <a:gd name="connsiteY1" fmla="*/ 0 h 4114336"/>
                <a:gd name="connsiteX2" fmla="*/ 2670462 w 2720934"/>
                <a:gd name="connsiteY2" fmla="*/ 4114336 h 4114336"/>
                <a:gd name="connsiteX3" fmla="*/ 2281054 w 2720934"/>
                <a:gd name="connsiteY3" fmla="*/ 3496661 h 4114336"/>
                <a:gd name="connsiteX4" fmla="*/ 0 w 2720934"/>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80409 w 2820289"/>
                <a:gd name="connsiteY3" fmla="*/ 3496661 h 4114336"/>
                <a:gd name="connsiteX4" fmla="*/ 0 w 2820289"/>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62876 w 2820289"/>
                <a:gd name="connsiteY3" fmla="*/ 3517980 h 4114336"/>
                <a:gd name="connsiteX4" fmla="*/ 0 w 2820289"/>
                <a:gd name="connsiteY4" fmla="*/ 15782 h 4114336"/>
                <a:gd name="connsiteX0" fmla="*/ 0 w 2820289"/>
                <a:gd name="connsiteY0" fmla="*/ 15782 h 4114336"/>
                <a:gd name="connsiteX1" fmla="*/ 2820289 w 2820289"/>
                <a:gd name="connsiteY1" fmla="*/ 0 h 4114336"/>
                <a:gd name="connsiteX2" fmla="*/ 2763972 w 2820289"/>
                <a:gd name="connsiteY2" fmla="*/ 4114336 h 4114336"/>
                <a:gd name="connsiteX3" fmla="*/ 2362876 w 2820289"/>
                <a:gd name="connsiteY3" fmla="*/ 3517980 h 4114336"/>
                <a:gd name="connsiteX4" fmla="*/ 0 w 2820289"/>
                <a:gd name="connsiteY4" fmla="*/ 15782 h 4114336"/>
                <a:gd name="connsiteX0" fmla="*/ 0 w 3721149"/>
                <a:gd name="connsiteY0" fmla="*/ 0 h 4269703"/>
                <a:gd name="connsiteX1" fmla="*/ 3721149 w 3721149"/>
                <a:gd name="connsiteY1" fmla="*/ 155367 h 4269703"/>
                <a:gd name="connsiteX2" fmla="*/ 3664832 w 3721149"/>
                <a:gd name="connsiteY2" fmla="*/ 4269703 h 4269703"/>
                <a:gd name="connsiteX3" fmla="*/ 3263736 w 3721149"/>
                <a:gd name="connsiteY3" fmla="*/ 3673347 h 4269703"/>
                <a:gd name="connsiteX4" fmla="*/ 0 w 3721149"/>
                <a:gd name="connsiteY4" fmla="*/ 0 h 4269703"/>
                <a:gd name="connsiteX0" fmla="*/ 0 w 3721149"/>
                <a:gd name="connsiteY0" fmla="*/ 0 h 4289488"/>
                <a:gd name="connsiteX1" fmla="*/ 3721149 w 3721149"/>
                <a:gd name="connsiteY1" fmla="*/ 155367 h 4289488"/>
                <a:gd name="connsiteX2" fmla="*/ 3664832 w 3721149"/>
                <a:gd name="connsiteY2" fmla="*/ 4269703 h 4289488"/>
                <a:gd name="connsiteX3" fmla="*/ 1705997 w 3721149"/>
                <a:gd name="connsiteY3" fmla="*/ 4289488 h 4289488"/>
                <a:gd name="connsiteX4" fmla="*/ 0 w 3721149"/>
                <a:gd name="connsiteY4" fmla="*/ 0 h 4289488"/>
                <a:gd name="connsiteX0" fmla="*/ 0 w 3664846"/>
                <a:gd name="connsiteY0" fmla="*/ 15785 h 4305273"/>
                <a:gd name="connsiteX1" fmla="*/ 3664846 w 3664846"/>
                <a:gd name="connsiteY1" fmla="*/ 0 h 4305273"/>
                <a:gd name="connsiteX2" fmla="*/ 3664832 w 3664846"/>
                <a:gd name="connsiteY2" fmla="*/ 4285488 h 4305273"/>
                <a:gd name="connsiteX3" fmla="*/ 1705997 w 3664846"/>
                <a:gd name="connsiteY3" fmla="*/ 4305273 h 4305273"/>
                <a:gd name="connsiteX4" fmla="*/ 0 w 3664846"/>
                <a:gd name="connsiteY4" fmla="*/ 15785 h 430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46" h="4305273">
                  <a:moveTo>
                    <a:pt x="0" y="15785"/>
                  </a:moveTo>
                  <a:lnTo>
                    <a:pt x="3664846" y="0"/>
                  </a:lnTo>
                  <a:cubicBezTo>
                    <a:pt x="3664841" y="1428496"/>
                    <a:pt x="3664837" y="2856992"/>
                    <a:pt x="3664832" y="4285488"/>
                  </a:cubicBezTo>
                  <a:lnTo>
                    <a:pt x="1705997" y="4305273"/>
                  </a:lnTo>
                  <a:lnTo>
                    <a:pt x="0" y="15785"/>
                  </a:lnTo>
                  <a:close/>
                </a:path>
              </a:pathLst>
            </a:custGeom>
            <a:blipFill rotWithShape="0">
              <a:blip r:embed="rId2">
                <a:duotone>
                  <a:schemeClr val="bg2">
                    <a:shade val="76000"/>
                    <a:satMod val="180000"/>
                  </a:schemeClr>
                  <a:schemeClr val="bg2">
                    <a:tint val="80000"/>
                    <a:satMod val="120000"/>
                    <a:lumMod val="180000"/>
                  </a:schemeClr>
                </a:duotone>
              </a:blip>
              <a:stretch>
                <a:fillRect l="-163116" t="-323529" r="-3982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8326E10-C8CB-487F-A110-F861268DE6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60612" y="0"/>
            <a:ext cx="2436813" cy="6858001"/>
            <a:chOff x="1320800" y="0"/>
            <a:chExt cx="2436813" cy="6858001"/>
          </a:xfrm>
        </p:grpSpPr>
        <p:sp>
          <p:nvSpPr>
            <p:cNvPr id="16" name="Freeform 6">
              <a:extLst>
                <a:ext uri="{FF2B5EF4-FFF2-40B4-BE49-F238E27FC236}">
                  <a16:creationId xmlns:a16="http://schemas.microsoft.com/office/drawing/2014/main" id="{3279962B-46D2-4E19-B632-39B80D1E8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CA"/>
            </a:p>
          </p:txBody>
        </p:sp>
        <p:sp>
          <p:nvSpPr>
            <p:cNvPr id="17" name="Freeform 7">
              <a:extLst>
                <a:ext uri="{FF2B5EF4-FFF2-40B4-BE49-F238E27FC236}">
                  <a16:creationId xmlns:a16="http://schemas.microsoft.com/office/drawing/2014/main" id="{321A335A-53CB-4C17-AB51-5D9C2DCB4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CA"/>
            </a:p>
          </p:txBody>
        </p:sp>
        <p:sp>
          <p:nvSpPr>
            <p:cNvPr id="18" name="Freeform 8">
              <a:extLst>
                <a:ext uri="{FF2B5EF4-FFF2-40B4-BE49-F238E27FC236}">
                  <a16:creationId xmlns:a16="http://schemas.microsoft.com/office/drawing/2014/main" id="{A0E0D557-405B-469F-AEDE-4E3404AA4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CA"/>
            </a:p>
          </p:txBody>
        </p:sp>
        <p:sp>
          <p:nvSpPr>
            <p:cNvPr id="19" name="Freeform 9">
              <a:extLst>
                <a:ext uri="{FF2B5EF4-FFF2-40B4-BE49-F238E27FC236}">
                  <a16:creationId xmlns:a16="http://schemas.microsoft.com/office/drawing/2014/main" id="{D8D4E62F-9393-40A6-9E85-9F3B59C46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CA"/>
            </a:p>
          </p:txBody>
        </p:sp>
        <p:sp>
          <p:nvSpPr>
            <p:cNvPr id="20" name="Freeform 10">
              <a:extLst>
                <a:ext uri="{FF2B5EF4-FFF2-40B4-BE49-F238E27FC236}">
                  <a16:creationId xmlns:a16="http://schemas.microsoft.com/office/drawing/2014/main" id="{FABD11B1-DE89-45BC-8204-968C88AAD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CA"/>
            </a:p>
          </p:txBody>
        </p:sp>
        <p:sp>
          <p:nvSpPr>
            <p:cNvPr id="21" name="Freeform 11">
              <a:extLst>
                <a:ext uri="{FF2B5EF4-FFF2-40B4-BE49-F238E27FC236}">
                  <a16:creationId xmlns:a16="http://schemas.microsoft.com/office/drawing/2014/main" id="{AFA4965A-1FBC-44B8-B96A-3F5275C3A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CA"/>
            </a:p>
          </p:txBody>
        </p:sp>
      </p:grpSp>
      <p:sp>
        <p:nvSpPr>
          <p:cNvPr id="2" name="Title 1">
            <a:extLst>
              <a:ext uri="{FF2B5EF4-FFF2-40B4-BE49-F238E27FC236}">
                <a16:creationId xmlns:a16="http://schemas.microsoft.com/office/drawing/2014/main" id="{754CE555-DAB9-4ACF-8A42-A9AE652937C7}"/>
              </a:ext>
            </a:extLst>
          </p:cNvPr>
          <p:cNvSpPr>
            <a:spLocks noGrp="1"/>
          </p:cNvSpPr>
          <p:nvPr>
            <p:ph type="title"/>
          </p:nvPr>
        </p:nvSpPr>
        <p:spPr>
          <a:xfrm>
            <a:off x="3962399" y="685800"/>
            <a:ext cx="7345891" cy="1413933"/>
          </a:xfrm>
        </p:spPr>
        <p:txBody>
          <a:bodyPr>
            <a:normAutofit/>
          </a:bodyPr>
          <a:lstStyle/>
          <a:p>
            <a:r>
              <a:rPr lang="fr-CA" dirty="0"/>
              <a:t>Services </a:t>
            </a:r>
            <a:r>
              <a:rPr lang="fr-CA" dirty="0" err="1"/>
              <a:t>provided</a:t>
            </a:r>
            <a:r>
              <a:rPr lang="fr-CA" dirty="0"/>
              <a:t> by Francophone Health</a:t>
            </a:r>
            <a:endParaRPr lang="en-US" dirty="0"/>
          </a:p>
        </p:txBody>
      </p:sp>
      <p:pic>
        <p:nvPicPr>
          <p:cNvPr id="5" name="Picture 4">
            <a:extLst>
              <a:ext uri="{FF2B5EF4-FFF2-40B4-BE49-F238E27FC236}">
                <a16:creationId xmlns:a16="http://schemas.microsoft.com/office/drawing/2014/main" id="{1C33BC08-9CC2-D97F-1387-00F496A3C9C5}"/>
              </a:ext>
            </a:extLst>
          </p:cNvPr>
          <p:cNvPicPr>
            <a:picLocks noChangeAspect="1"/>
          </p:cNvPicPr>
          <p:nvPr/>
        </p:nvPicPr>
        <p:blipFill rotWithShape="1">
          <a:blip r:embed="rId3"/>
          <a:srcRect l="24834" r="46793"/>
          <a:stretch/>
        </p:blipFill>
        <p:spPr>
          <a:xfrm>
            <a:off x="20" y="10"/>
            <a:ext cx="3459143" cy="6857990"/>
          </a:xfrm>
          <a:custGeom>
            <a:avLst/>
            <a:gdLst/>
            <a:ahLst/>
            <a:cxnLst/>
            <a:rect l="l" t="t" r="r" b="b"/>
            <a:pathLst>
              <a:path w="3458633" h="6858000">
                <a:moveTo>
                  <a:pt x="0" y="0"/>
                </a:moveTo>
                <a:lnTo>
                  <a:pt x="3174999" y="0"/>
                </a:lnTo>
                <a:lnTo>
                  <a:pt x="2294466" y="5223932"/>
                </a:lnTo>
                <a:lnTo>
                  <a:pt x="3458633" y="6853767"/>
                </a:lnTo>
                <a:lnTo>
                  <a:pt x="0" y="6858000"/>
                </a:lnTo>
                <a:lnTo>
                  <a:pt x="0" y="0"/>
                </a:lnTo>
                <a:close/>
              </a:path>
            </a:pathLst>
          </a:custGeom>
          <a:ln w="38100">
            <a:noFill/>
          </a:ln>
          <a:effectLst/>
        </p:spPr>
      </p:pic>
      <p:sp>
        <p:nvSpPr>
          <p:cNvPr id="3" name="Content Placeholder 2">
            <a:extLst>
              <a:ext uri="{FF2B5EF4-FFF2-40B4-BE49-F238E27FC236}">
                <a16:creationId xmlns:a16="http://schemas.microsoft.com/office/drawing/2014/main" id="{AD92AD6F-A901-4D55-88E4-5F8DE33A8E24}"/>
              </a:ext>
            </a:extLst>
          </p:cNvPr>
          <p:cNvSpPr>
            <a:spLocks noGrp="1"/>
          </p:cNvSpPr>
          <p:nvPr>
            <p:ph idx="1"/>
          </p:nvPr>
        </p:nvSpPr>
        <p:spPr>
          <a:xfrm>
            <a:off x="3843867" y="2048933"/>
            <a:ext cx="7659156" cy="4809067"/>
          </a:xfrm>
        </p:spPr>
        <p:txBody>
          <a:bodyPr>
            <a:normAutofit/>
          </a:bodyPr>
          <a:lstStyle/>
          <a:p>
            <a:pPr>
              <a:lnSpc>
                <a:spcPct val="90000"/>
              </a:lnSpc>
            </a:pPr>
            <a:r>
              <a:rPr lang="fr-CA" sz="1600" dirty="0" err="1"/>
              <a:t>Language</a:t>
            </a:r>
            <a:r>
              <a:rPr lang="fr-CA" sz="1600" dirty="0"/>
              <a:t> </a:t>
            </a:r>
            <a:r>
              <a:rPr lang="fr-CA" sz="1600" dirty="0" err="1"/>
              <a:t>Testing</a:t>
            </a:r>
            <a:r>
              <a:rPr lang="fr-CA" sz="1600" dirty="0"/>
              <a:t>/</a:t>
            </a:r>
            <a:r>
              <a:rPr lang="fr-CA" sz="1600" dirty="0" err="1"/>
              <a:t>Evaluations</a:t>
            </a:r>
            <a:endParaRPr lang="fr-CA" sz="1600" dirty="0"/>
          </a:p>
          <a:p>
            <a:pPr>
              <a:lnSpc>
                <a:spcPct val="90000"/>
              </a:lnSpc>
            </a:pPr>
            <a:r>
              <a:rPr lang="fr-CA" sz="1600" dirty="0"/>
              <a:t>Translation of public </a:t>
            </a:r>
            <a:r>
              <a:rPr lang="fr-CA" sz="1600" dirty="0" err="1"/>
              <a:t>facing</a:t>
            </a:r>
            <a:r>
              <a:rPr lang="fr-CA" sz="1600" dirty="0"/>
              <a:t> documents </a:t>
            </a:r>
          </a:p>
          <a:p>
            <a:pPr>
              <a:lnSpc>
                <a:spcPct val="90000"/>
              </a:lnSpc>
            </a:pPr>
            <a:r>
              <a:rPr lang="fr-CA" sz="1600" dirty="0" err="1"/>
              <a:t>Language</a:t>
            </a:r>
            <a:r>
              <a:rPr lang="fr-CA" sz="1600" dirty="0"/>
              <a:t> Training and Workshop </a:t>
            </a:r>
            <a:r>
              <a:rPr lang="fr-CA" sz="1600" dirty="0" err="1"/>
              <a:t>opportunities</a:t>
            </a:r>
            <a:r>
              <a:rPr lang="fr-CA" sz="1600" dirty="0"/>
              <a:t> for WRHA </a:t>
            </a:r>
            <a:r>
              <a:rPr lang="fr-CA" sz="1600" dirty="0" err="1"/>
              <a:t>employees</a:t>
            </a:r>
            <a:endParaRPr lang="fr-CA" sz="1600" dirty="0"/>
          </a:p>
          <a:p>
            <a:pPr>
              <a:lnSpc>
                <a:spcPct val="90000"/>
              </a:lnSpc>
            </a:pPr>
            <a:r>
              <a:rPr lang="fr-CA" sz="1600" dirty="0"/>
              <a:t>Rosetta Stone, </a:t>
            </a:r>
            <a:r>
              <a:rPr lang="fr-CA" sz="1600" dirty="0" err="1"/>
              <a:t>tutoring</a:t>
            </a:r>
            <a:r>
              <a:rPr lang="fr-CA" sz="1600" dirty="0"/>
              <a:t> and discussion groups to </a:t>
            </a:r>
            <a:r>
              <a:rPr lang="fr-CA" sz="1600" dirty="0" err="1"/>
              <a:t>enhance</a:t>
            </a:r>
            <a:r>
              <a:rPr lang="fr-CA" sz="1600" dirty="0"/>
              <a:t> </a:t>
            </a:r>
            <a:r>
              <a:rPr lang="fr-CA" sz="1600" dirty="0" err="1"/>
              <a:t>employee</a:t>
            </a:r>
            <a:r>
              <a:rPr lang="fr-CA" sz="1600" dirty="0"/>
              <a:t> French </a:t>
            </a:r>
            <a:r>
              <a:rPr lang="fr-CA" sz="1600" dirty="0" err="1"/>
              <a:t>speaking</a:t>
            </a:r>
            <a:r>
              <a:rPr lang="fr-CA" sz="1600" dirty="0"/>
              <a:t> </a:t>
            </a:r>
            <a:r>
              <a:rPr lang="fr-CA" sz="1600" dirty="0" err="1"/>
              <a:t>skills</a:t>
            </a:r>
            <a:endParaRPr lang="fr-CA" sz="1600" dirty="0"/>
          </a:p>
          <a:p>
            <a:pPr>
              <a:lnSpc>
                <a:spcPct val="90000"/>
              </a:lnSpc>
            </a:pPr>
            <a:r>
              <a:rPr lang="fr-CA" sz="1600" dirty="0"/>
              <a:t>Support for </a:t>
            </a:r>
            <a:r>
              <a:rPr lang="fr-CA" sz="1600" dirty="0" err="1"/>
              <a:t>Hiring</a:t>
            </a:r>
            <a:r>
              <a:rPr lang="fr-CA" sz="1600" dirty="0"/>
              <a:t> Managers for </a:t>
            </a:r>
            <a:r>
              <a:rPr lang="fr-CA" sz="1600" dirty="0" err="1"/>
              <a:t>Designated</a:t>
            </a:r>
            <a:r>
              <a:rPr lang="fr-CA" sz="1600" dirty="0"/>
              <a:t> </a:t>
            </a:r>
            <a:r>
              <a:rPr lang="fr-CA" sz="1600" dirty="0" err="1"/>
              <a:t>Bilingual</a:t>
            </a:r>
            <a:r>
              <a:rPr lang="fr-CA" sz="1600" dirty="0"/>
              <a:t> Positions</a:t>
            </a:r>
          </a:p>
          <a:p>
            <a:pPr>
              <a:lnSpc>
                <a:spcPct val="90000"/>
              </a:lnSpc>
            </a:pPr>
            <a:r>
              <a:rPr lang="fr-CA" sz="1600" dirty="0"/>
              <a:t>Francophone </a:t>
            </a:r>
            <a:r>
              <a:rPr lang="fr-CA" sz="1600" dirty="0" err="1"/>
              <a:t>Health</a:t>
            </a:r>
            <a:r>
              <a:rPr lang="fr-CA" sz="1600" dirty="0"/>
              <a:t> Web Page </a:t>
            </a:r>
            <a:r>
              <a:rPr lang="fr-CA" sz="1600" dirty="0" err="1"/>
              <a:t>with</a:t>
            </a:r>
            <a:r>
              <a:rPr lang="fr-CA" sz="1600" dirty="0"/>
              <a:t> online </a:t>
            </a:r>
            <a:r>
              <a:rPr lang="fr-CA" sz="1600" dirty="0" err="1"/>
              <a:t>learning</a:t>
            </a:r>
            <a:r>
              <a:rPr lang="fr-CA" sz="1600" dirty="0"/>
              <a:t> links, </a:t>
            </a:r>
            <a:r>
              <a:rPr lang="fr-CA" sz="1600" dirty="0" err="1"/>
              <a:t>dictionaries</a:t>
            </a:r>
            <a:r>
              <a:rPr lang="fr-CA" sz="1600" dirty="0"/>
              <a:t>, </a:t>
            </a:r>
            <a:r>
              <a:rPr lang="fr-CA" sz="1600" dirty="0" err="1"/>
              <a:t>lexicons</a:t>
            </a:r>
            <a:r>
              <a:rPr lang="fr-CA" sz="1600" dirty="0"/>
              <a:t> etc.</a:t>
            </a:r>
          </a:p>
          <a:p>
            <a:pPr>
              <a:lnSpc>
                <a:spcPct val="90000"/>
              </a:lnSpc>
            </a:pPr>
            <a:r>
              <a:rPr lang="fr-CA" sz="1600" dirty="0" err="1"/>
              <a:t>Awareness</a:t>
            </a:r>
            <a:r>
              <a:rPr lang="fr-CA" sz="1600" dirty="0"/>
              <a:t>, </a:t>
            </a:r>
            <a:r>
              <a:rPr lang="fr-CA" sz="1600" dirty="0" err="1"/>
              <a:t>presentations</a:t>
            </a:r>
            <a:r>
              <a:rPr lang="fr-CA" sz="1600" dirty="0"/>
              <a:t> and </a:t>
            </a:r>
            <a:r>
              <a:rPr lang="fr-CA" sz="1600" dirty="0" err="1"/>
              <a:t>resources</a:t>
            </a:r>
            <a:r>
              <a:rPr lang="fr-CA" sz="1600" dirty="0"/>
              <a:t> to </a:t>
            </a:r>
            <a:r>
              <a:rPr lang="fr-CA" sz="1600" dirty="0" err="1"/>
              <a:t>internal</a:t>
            </a:r>
            <a:r>
              <a:rPr lang="fr-CA" sz="1600" dirty="0"/>
              <a:t>/</a:t>
            </a:r>
            <a:r>
              <a:rPr lang="fr-CA" sz="1600" dirty="0" err="1"/>
              <a:t>external</a:t>
            </a:r>
            <a:r>
              <a:rPr lang="fr-CA" sz="1600" dirty="0"/>
              <a:t> stakeholders on the importance of services in </a:t>
            </a:r>
            <a:r>
              <a:rPr lang="fr-CA" sz="1600" dirty="0" err="1"/>
              <a:t>both</a:t>
            </a:r>
            <a:r>
              <a:rPr lang="fr-CA" sz="1600" dirty="0"/>
              <a:t> official </a:t>
            </a:r>
            <a:r>
              <a:rPr lang="fr-CA" sz="1600" dirty="0" err="1"/>
              <a:t>languages</a:t>
            </a:r>
            <a:r>
              <a:rPr lang="fr-CA" sz="1600" dirty="0"/>
              <a:t> and WRHA as an employer of </a:t>
            </a:r>
            <a:r>
              <a:rPr lang="fr-CA" sz="1600" dirty="0" err="1"/>
              <a:t>choice</a:t>
            </a:r>
            <a:r>
              <a:rPr lang="fr-CA" sz="1600" dirty="0"/>
              <a:t>.</a:t>
            </a:r>
          </a:p>
          <a:p>
            <a:pPr>
              <a:lnSpc>
                <a:spcPct val="90000"/>
              </a:lnSpc>
            </a:pPr>
            <a:r>
              <a:rPr lang="fr-CA" sz="1600" dirty="0" err="1"/>
              <a:t>Representation</a:t>
            </a:r>
            <a:r>
              <a:rPr lang="fr-CA" sz="1600" dirty="0"/>
              <a:t> on </a:t>
            </a:r>
            <a:r>
              <a:rPr lang="fr-CA" sz="1600" dirty="0" err="1"/>
              <a:t>various</a:t>
            </a:r>
            <a:r>
              <a:rPr lang="fr-CA" sz="1600" dirty="0"/>
              <a:t> </a:t>
            </a:r>
            <a:r>
              <a:rPr lang="fr-CA" sz="1600" dirty="0" err="1"/>
              <a:t>internal</a:t>
            </a:r>
            <a:r>
              <a:rPr lang="fr-CA" sz="1600" dirty="0"/>
              <a:t>/</a:t>
            </a:r>
            <a:r>
              <a:rPr lang="fr-CA" sz="1600" dirty="0" err="1"/>
              <a:t>external</a:t>
            </a:r>
            <a:r>
              <a:rPr lang="fr-CA" sz="1600" dirty="0"/>
              <a:t> </a:t>
            </a:r>
            <a:r>
              <a:rPr lang="fr-CA" sz="1600" dirty="0" err="1"/>
              <a:t>committees</a:t>
            </a:r>
            <a:r>
              <a:rPr lang="fr-CA" sz="1600" dirty="0"/>
              <a:t> to </a:t>
            </a:r>
            <a:r>
              <a:rPr lang="fr-CA" sz="1600" dirty="0" err="1"/>
              <a:t>ensure</a:t>
            </a:r>
            <a:r>
              <a:rPr lang="fr-CA" sz="1600" dirty="0"/>
              <a:t> a Francophone </a:t>
            </a:r>
            <a:r>
              <a:rPr lang="fr-CA" sz="1600" dirty="0" err="1"/>
              <a:t>lens</a:t>
            </a:r>
            <a:r>
              <a:rPr lang="fr-CA" sz="1600" dirty="0"/>
              <a:t>.</a:t>
            </a:r>
          </a:p>
        </p:txBody>
      </p:sp>
    </p:spTree>
    <p:extLst>
      <p:ext uri="{BB962C8B-B14F-4D97-AF65-F5344CB8AC3E}">
        <p14:creationId xmlns:p14="http://schemas.microsoft.com/office/powerpoint/2010/main" val="25991996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D5E99-817C-408E-A48D-791FC7A07EAD}"/>
              </a:ext>
            </a:extLst>
          </p:cNvPr>
          <p:cNvSpPr>
            <a:spLocks noGrp="1"/>
          </p:cNvSpPr>
          <p:nvPr>
            <p:ph type="title"/>
          </p:nvPr>
        </p:nvSpPr>
        <p:spPr/>
        <p:txBody>
          <a:bodyPr/>
          <a:lstStyle/>
          <a:p>
            <a:r>
              <a:rPr lang="fr-CA" dirty="0"/>
              <a:t>Active </a:t>
            </a:r>
            <a:r>
              <a:rPr lang="fr-CA" dirty="0" err="1"/>
              <a:t>Offer</a:t>
            </a:r>
            <a:endParaRPr lang="en-US" dirty="0"/>
          </a:p>
        </p:txBody>
      </p:sp>
    </p:spTree>
    <p:extLst>
      <p:ext uri="{BB962C8B-B14F-4D97-AF65-F5344CB8AC3E}">
        <p14:creationId xmlns:p14="http://schemas.microsoft.com/office/powerpoint/2010/main" val="686697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A8480-2B61-4AC3-B896-E085C18B02E0}"/>
              </a:ext>
            </a:extLst>
          </p:cNvPr>
          <p:cNvSpPr>
            <a:spLocks noGrp="1"/>
          </p:cNvSpPr>
          <p:nvPr>
            <p:ph type="title"/>
          </p:nvPr>
        </p:nvSpPr>
        <p:spPr>
          <a:xfrm>
            <a:off x="1484312" y="685800"/>
            <a:ext cx="7491738" cy="1752599"/>
          </a:xfrm>
        </p:spPr>
        <p:txBody>
          <a:bodyPr>
            <a:normAutofit/>
          </a:bodyPr>
          <a:lstStyle/>
          <a:p>
            <a:r>
              <a:rPr lang="fr-CA" b="1" dirty="0"/>
              <a:t>Active </a:t>
            </a:r>
            <a:r>
              <a:rPr lang="fr-CA" b="1" dirty="0" err="1"/>
              <a:t>Offer</a:t>
            </a:r>
            <a:endParaRPr lang="en-US" b="1" dirty="0"/>
          </a:p>
        </p:txBody>
      </p:sp>
      <p:pic>
        <p:nvPicPr>
          <p:cNvPr id="5" name="Picture 4" descr="A green and white sign&#10;&#10;Description automatically generated">
            <a:extLst>
              <a:ext uri="{FF2B5EF4-FFF2-40B4-BE49-F238E27FC236}">
                <a16:creationId xmlns:a16="http://schemas.microsoft.com/office/drawing/2014/main" id="{07226CF2-4CE9-3986-D466-AA8D10C1CB16}"/>
              </a:ext>
            </a:extLst>
          </p:cNvPr>
          <p:cNvPicPr>
            <a:picLocks noChangeAspect="1"/>
          </p:cNvPicPr>
          <p:nvPr/>
        </p:nvPicPr>
        <p:blipFill>
          <a:blip r:embed="rId3"/>
          <a:stretch>
            <a:fillRect/>
          </a:stretch>
        </p:blipFill>
        <p:spPr>
          <a:xfrm>
            <a:off x="8538752" y="627798"/>
            <a:ext cx="2964271" cy="2102212"/>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3" name="Content Placeholder 2">
            <a:extLst>
              <a:ext uri="{FF2B5EF4-FFF2-40B4-BE49-F238E27FC236}">
                <a16:creationId xmlns:a16="http://schemas.microsoft.com/office/drawing/2014/main" id="{BA2A0972-4B9C-48C1-8DF2-2084BA3980F7}"/>
              </a:ext>
            </a:extLst>
          </p:cNvPr>
          <p:cNvSpPr>
            <a:spLocks noGrp="1"/>
          </p:cNvSpPr>
          <p:nvPr>
            <p:ph idx="1"/>
          </p:nvPr>
        </p:nvSpPr>
        <p:spPr>
          <a:xfrm>
            <a:off x="2181250" y="2277366"/>
            <a:ext cx="6214516" cy="3722998"/>
          </a:xfrm>
        </p:spPr>
        <p:txBody>
          <a:bodyPr anchor="t">
            <a:normAutofit/>
          </a:bodyPr>
          <a:lstStyle/>
          <a:p>
            <a:pPr marL="0" indent="0">
              <a:lnSpc>
                <a:spcPct val="90000"/>
              </a:lnSpc>
              <a:buNone/>
            </a:pPr>
            <a:r>
              <a:rPr lang="en-CA" sz="1600" b="1" dirty="0"/>
              <a:t>What is an Active Offer</a:t>
            </a:r>
            <a:r>
              <a:rPr lang="en-US" sz="1600" b="1" dirty="0"/>
              <a:t>?</a:t>
            </a:r>
            <a:endParaRPr lang="en-US" sz="1600" dirty="0"/>
          </a:p>
          <a:p>
            <a:pPr marL="0" indent="0">
              <a:lnSpc>
                <a:spcPct val="90000"/>
              </a:lnSpc>
              <a:buNone/>
            </a:pPr>
            <a:endParaRPr lang="en-US" sz="1300" dirty="0"/>
          </a:p>
          <a:p>
            <a:pPr>
              <a:lnSpc>
                <a:spcPct val="90000"/>
              </a:lnSpc>
            </a:pPr>
            <a:r>
              <a:rPr lang="fr-CA" sz="1600" dirty="0"/>
              <a:t>An Active </a:t>
            </a:r>
            <a:r>
              <a:rPr lang="fr-CA" sz="1600" dirty="0" err="1"/>
              <a:t>Offer</a:t>
            </a:r>
            <a:r>
              <a:rPr lang="fr-CA" sz="1600" dirty="0"/>
              <a:t> </a:t>
            </a:r>
            <a:r>
              <a:rPr lang="fr-CA" sz="1600" dirty="0" err="1"/>
              <a:t>is</a:t>
            </a:r>
            <a:r>
              <a:rPr lang="fr-CA" sz="1600" dirty="0"/>
              <a:t> </a:t>
            </a:r>
            <a:r>
              <a:rPr lang="en-US" sz="1600" dirty="0"/>
              <a:t>an open invitation to the public to use one of the two official languages. The public is confident from the very first point of contact that Health Services in French are available.</a:t>
            </a:r>
          </a:p>
          <a:p>
            <a:pPr marL="0" indent="0">
              <a:lnSpc>
                <a:spcPct val="90000"/>
              </a:lnSpc>
              <a:buNone/>
            </a:pPr>
            <a:endParaRPr lang="en-US" sz="1600" dirty="0"/>
          </a:p>
          <a:p>
            <a:pPr>
              <a:lnSpc>
                <a:spcPct val="90000"/>
              </a:lnSpc>
            </a:pPr>
            <a:r>
              <a:rPr lang="en-US" sz="1600" dirty="0"/>
              <a:t>Services in French are clearly evident, readily available, visible and easily accessible at all times (whether they are delivered orally, in writing, or electronically) and of comparable quality to those offered in English, without the individual having to ask for them. It's a constant offer, based on a person-centered approach.</a:t>
            </a:r>
          </a:p>
          <a:p>
            <a:pPr marL="0" indent="0">
              <a:lnSpc>
                <a:spcPct val="90000"/>
              </a:lnSpc>
              <a:buNone/>
            </a:pPr>
            <a:endParaRPr lang="en-US" sz="1300" dirty="0"/>
          </a:p>
        </p:txBody>
      </p:sp>
    </p:spTree>
    <p:extLst>
      <p:ext uri="{BB962C8B-B14F-4D97-AF65-F5344CB8AC3E}">
        <p14:creationId xmlns:p14="http://schemas.microsoft.com/office/powerpoint/2010/main" val="3691357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8B493-1147-4390-973D-ACA6F0421DCD}"/>
              </a:ext>
            </a:extLst>
          </p:cNvPr>
          <p:cNvSpPr>
            <a:spLocks noGrp="1"/>
          </p:cNvSpPr>
          <p:nvPr>
            <p:ph type="title"/>
          </p:nvPr>
        </p:nvSpPr>
        <p:spPr>
          <a:xfrm>
            <a:off x="1484311" y="327991"/>
            <a:ext cx="10018713" cy="785191"/>
          </a:xfrm>
        </p:spPr>
        <p:txBody>
          <a:bodyPr/>
          <a:lstStyle/>
          <a:p>
            <a:r>
              <a:rPr lang="fr-CA" dirty="0" err="1"/>
              <a:t>Why</a:t>
            </a:r>
            <a:r>
              <a:rPr lang="fr-CA" dirty="0"/>
              <a:t> </a:t>
            </a:r>
            <a:r>
              <a:rPr lang="fr-CA" dirty="0" err="1"/>
              <a:t>is</a:t>
            </a:r>
            <a:r>
              <a:rPr lang="fr-CA" dirty="0"/>
              <a:t> an Active </a:t>
            </a:r>
            <a:r>
              <a:rPr lang="fr-CA" dirty="0" err="1"/>
              <a:t>Offer</a:t>
            </a:r>
            <a:r>
              <a:rPr lang="fr-CA" dirty="0"/>
              <a:t> important?</a:t>
            </a:r>
            <a:endParaRPr lang="en-US" dirty="0"/>
          </a:p>
        </p:txBody>
      </p:sp>
      <p:sp>
        <p:nvSpPr>
          <p:cNvPr id="3" name="Content Placeholder 2">
            <a:extLst>
              <a:ext uri="{FF2B5EF4-FFF2-40B4-BE49-F238E27FC236}">
                <a16:creationId xmlns:a16="http://schemas.microsoft.com/office/drawing/2014/main" id="{4D8C9BD3-40A8-46AD-8E87-0439C72C62EC}"/>
              </a:ext>
            </a:extLst>
          </p:cNvPr>
          <p:cNvSpPr>
            <a:spLocks noGrp="1"/>
          </p:cNvSpPr>
          <p:nvPr>
            <p:ph idx="1"/>
          </p:nvPr>
        </p:nvSpPr>
        <p:spPr>
          <a:xfrm>
            <a:off x="1484310" y="1470991"/>
            <a:ext cx="10018713" cy="4701209"/>
          </a:xfrm>
        </p:spPr>
        <p:txBody>
          <a:bodyPr>
            <a:normAutofit fontScale="85000" lnSpcReduction="20000"/>
          </a:bodyPr>
          <a:lstStyle/>
          <a:p>
            <a:r>
              <a:rPr lang="fr-CA" dirty="0"/>
              <a:t>The objective of an Active </a:t>
            </a:r>
            <a:r>
              <a:rPr lang="fr-CA" dirty="0" err="1"/>
              <a:t>Offer</a:t>
            </a:r>
            <a:r>
              <a:rPr lang="fr-CA" dirty="0"/>
              <a:t> </a:t>
            </a:r>
            <a:r>
              <a:rPr lang="fr-CA" dirty="0" err="1"/>
              <a:t>is</a:t>
            </a:r>
            <a:r>
              <a:rPr lang="fr-CA" dirty="0"/>
              <a:t> to help </a:t>
            </a:r>
            <a:r>
              <a:rPr lang="fr-CA" dirty="0" err="1"/>
              <a:t>overcome</a:t>
            </a:r>
            <a:r>
              <a:rPr lang="fr-CA" dirty="0"/>
              <a:t> the </a:t>
            </a:r>
            <a:r>
              <a:rPr lang="fr-CA" dirty="0" err="1"/>
              <a:t>language</a:t>
            </a:r>
            <a:r>
              <a:rPr lang="fr-CA" dirty="0"/>
              <a:t> </a:t>
            </a:r>
            <a:r>
              <a:rPr lang="fr-CA" dirty="0" err="1"/>
              <a:t>barriers</a:t>
            </a:r>
            <a:r>
              <a:rPr lang="fr-CA" dirty="0"/>
              <a:t> </a:t>
            </a:r>
            <a:r>
              <a:rPr lang="fr-CA" dirty="0" err="1"/>
              <a:t>faced</a:t>
            </a:r>
            <a:r>
              <a:rPr lang="fr-CA" dirty="0"/>
              <a:t> by Francophones living in a </a:t>
            </a:r>
            <a:r>
              <a:rPr lang="fr-CA" dirty="0" err="1"/>
              <a:t>minority</a:t>
            </a:r>
            <a:r>
              <a:rPr lang="fr-CA" dirty="0"/>
              <a:t> </a:t>
            </a:r>
            <a:r>
              <a:rPr lang="fr-CA" dirty="0" err="1"/>
              <a:t>context</a:t>
            </a:r>
            <a:r>
              <a:rPr lang="fr-CA" dirty="0"/>
              <a:t>. It </a:t>
            </a:r>
            <a:r>
              <a:rPr lang="fr-CA" dirty="0" err="1"/>
              <a:t>raises</a:t>
            </a:r>
            <a:r>
              <a:rPr lang="fr-CA" dirty="0"/>
              <a:t> </a:t>
            </a:r>
            <a:r>
              <a:rPr lang="fr-CA" dirty="0" err="1"/>
              <a:t>awareness</a:t>
            </a:r>
            <a:r>
              <a:rPr lang="fr-CA" dirty="0"/>
              <a:t> </a:t>
            </a:r>
            <a:r>
              <a:rPr lang="fr-CA" dirty="0" err="1"/>
              <a:t>that</a:t>
            </a:r>
            <a:r>
              <a:rPr lang="fr-CA" dirty="0"/>
              <a:t> French </a:t>
            </a:r>
            <a:r>
              <a:rPr lang="fr-CA" dirty="0" err="1"/>
              <a:t>Language</a:t>
            </a:r>
            <a:r>
              <a:rPr lang="fr-CA" dirty="0"/>
              <a:t> Services are </a:t>
            </a:r>
            <a:r>
              <a:rPr lang="fr-CA" dirty="0" err="1"/>
              <a:t>available</a:t>
            </a:r>
            <a:r>
              <a:rPr lang="fr-CA" dirty="0"/>
              <a:t>.  The francophone patient or client </a:t>
            </a:r>
            <a:r>
              <a:rPr lang="fr-CA" dirty="0" err="1"/>
              <a:t>will</a:t>
            </a:r>
            <a:r>
              <a:rPr lang="fr-CA" dirty="0"/>
              <a:t>: </a:t>
            </a:r>
          </a:p>
          <a:p>
            <a:pPr lvl="1"/>
            <a:r>
              <a:rPr lang="fr-CA" dirty="0"/>
              <a:t>Be able to express </a:t>
            </a:r>
            <a:r>
              <a:rPr lang="fr-CA" dirty="0" err="1"/>
              <a:t>their</a:t>
            </a:r>
            <a:r>
              <a:rPr lang="fr-CA" dirty="0"/>
              <a:t> </a:t>
            </a:r>
            <a:r>
              <a:rPr lang="fr-CA" dirty="0" err="1"/>
              <a:t>symptoms</a:t>
            </a:r>
            <a:r>
              <a:rPr lang="fr-CA" dirty="0"/>
              <a:t> more </a:t>
            </a:r>
            <a:r>
              <a:rPr lang="fr-CA" dirty="0" err="1"/>
              <a:t>clearly</a:t>
            </a:r>
            <a:r>
              <a:rPr lang="fr-CA" dirty="0"/>
              <a:t>, and to </a:t>
            </a:r>
            <a:r>
              <a:rPr lang="fr-CA" dirty="0" err="1"/>
              <a:t>better</a:t>
            </a:r>
            <a:r>
              <a:rPr lang="fr-CA" dirty="0"/>
              <a:t> </a:t>
            </a:r>
            <a:r>
              <a:rPr lang="fr-CA" dirty="0" err="1"/>
              <a:t>understand</a:t>
            </a:r>
            <a:r>
              <a:rPr lang="fr-CA" dirty="0"/>
              <a:t> the information </a:t>
            </a:r>
            <a:r>
              <a:rPr lang="fr-CA" dirty="0" err="1"/>
              <a:t>that</a:t>
            </a:r>
            <a:r>
              <a:rPr lang="fr-CA" dirty="0"/>
              <a:t> </a:t>
            </a:r>
            <a:r>
              <a:rPr lang="fr-CA" dirty="0" err="1"/>
              <a:t>is</a:t>
            </a:r>
            <a:r>
              <a:rPr lang="fr-CA" dirty="0"/>
              <a:t> </a:t>
            </a:r>
            <a:r>
              <a:rPr lang="fr-CA" dirty="0" err="1"/>
              <a:t>presented</a:t>
            </a:r>
            <a:r>
              <a:rPr lang="fr-CA" dirty="0"/>
              <a:t> to </a:t>
            </a:r>
            <a:r>
              <a:rPr lang="fr-CA" dirty="0" err="1"/>
              <a:t>them</a:t>
            </a:r>
            <a:r>
              <a:rPr lang="fr-CA" dirty="0"/>
              <a:t>.</a:t>
            </a:r>
          </a:p>
          <a:p>
            <a:pPr lvl="1"/>
            <a:r>
              <a:rPr lang="fr-CA" dirty="0" err="1"/>
              <a:t>Obtain</a:t>
            </a:r>
            <a:r>
              <a:rPr lang="fr-CA" dirty="0"/>
              <a:t> a more </a:t>
            </a:r>
            <a:r>
              <a:rPr lang="fr-CA" dirty="0" err="1"/>
              <a:t>accurate</a:t>
            </a:r>
            <a:r>
              <a:rPr lang="fr-CA" dirty="0"/>
              <a:t> diagnoses</a:t>
            </a:r>
          </a:p>
          <a:p>
            <a:pPr lvl="1"/>
            <a:r>
              <a:rPr lang="en-US" dirty="0"/>
              <a:t>Benefit from reduced consultation time, number of tests and diagnostic errors</a:t>
            </a:r>
          </a:p>
          <a:p>
            <a:pPr lvl="1"/>
            <a:r>
              <a:rPr lang="fr-CA" dirty="0"/>
              <a:t>Be able to </a:t>
            </a:r>
            <a:r>
              <a:rPr lang="fr-CA" dirty="0" err="1"/>
              <a:t>give</a:t>
            </a:r>
            <a:r>
              <a:rPr lang="fr-CA" dirty="0"/>
              <a:t> </a:t>
            </a:r>
            <a:r>
              <a:rPr lang="fr-CA" dirty="0" err="1"/>
              <a:t>informed</a:t>
            </a:r>
            <a:r>
              <a:rPr lang="fr-CA" dirty="0"/>
              <a:t> consent to </a:t>
            </a:r>
            <a:r>
              <a:rPr lang="fr-CA" dirty="0" err="1"/>
              <a:t>treatment</a:t>
            </a:r>
            <a:endParaRPr lang="fr-CA" dirty="0"/>
          </a:p>
          <a:p>
            <a:pPr lvl="1"/>
            <a:r>
              <a:rPr lang="fr-CA" dirty="0" err="1"/>
              <a:t>Better</a:t>
            </a:r>
            <a:r>
              <a:rPr lang="fr-CA" dirty="0"/>
              <a:t> </a:t>
            </a:r>
            <a:r>
              <a:rPr lang="fr-CA" dirty="0" err="1"/>
              <a:t>understand</a:t>
            </a:r>
            <a:r>
              <a:rPr lang="fr-CA" dirty="0"/>
              <a:t> instructions and follow </a:t>
            </a:r>
            <a:r>
              <a:rPr lang="fr-CA" dirty="0" err="1"/>
              <a:t>them</a:t>
            </a:r>
            <a:r>
              <a:rPr lang="fr-CA" dirty="0"/>
              <a:t> more </a:t>
            </a:r>
            <a:r>
              <a:rPr lang="fr-CA" dirty="0" err="1"/>
              <a:t>effectively</a:t>
            </a:r>
            <a:endParaRPr lang="fr-CA" dirty="0"/>
          </a:p>
          <a:p>
            <a:pPr lvl="1"/>
            <a:r>
              <a:rPr lang="fr-CA" dirty="0" err="1"/>
              <a:t>Feel</a:t>
            </a:r>
            <a:r>
              <a:rPr lang="fr-CA" dirty="0"/>
              <a:t> more </a:t>
            </a:r>
            <a:r>
              <a:rPr lang="fr-CA" dirty="0" err="1"/>
              <a:t>comfortable</a:t>
            </a:r>
            <a:r>
              <a:rPr lang="fr-CA" dirty="0"/>
              <a:t> </a:t>
            </a:r>
            <a:r>
              <a:rPr lang="fr-CA" dirty="0" err="1"/>
              <a:t>with</a:t>
            </a:r>
            <a:r>
              <a:rPr lang="fr-CA" dirty="0"/>
              <a:t> </a:t>
            </a:r>
            <a:r>
              <a:rPr lang="fr-CA" dirty="0" err="1"/>
              <a:t>their</a:t>
            </a:r>
            <a:r>
              <a:rPr lang="fr-CA" dirty="0"/>
              <a:t> interaction </a:t>
            </a:r>
            <a:r>
              <a:rPr lang="fr-CA" dirty="0" err="1"/>
              <a:t>with</a:t>
            </a:r>
            <a:r>
              <a:rPr lang="fr-CA" dirty="0"/>
              <a:t> a </a:t>
            </a:r>
            <a:r>
              <a:rPr lang="fr-CA" dirty="0" err="1"/>
              <a:t>health</a:t>
            </a:r>
            <a:r>
              <a:rPr lang="fr-CA" dirty="0"/>
              <a:t> </a:t>
            </a:r>
            <a:r>
              <a:rPr lang="fr-CA" dirty="0" err="1"/>
              <a:t>professional</a:t>
            </a:r>
            <a:r>
              <a:rPr lang="fr-CA" dirty="0"/>
              <a:t> and </a:t>
            </a:r>
            <a:r>
              <a:rPr lang="fr-CA" dirty="0" err="1"/>
              <a:t>their</a:t>
            </a:r>
            <a:r>
              <a:rPr lang="fr-CA" dirty="0"/>
              <a:t> </a:t>
            </a:r>
            <a:r>
              <a:rPr lang="fr-CA" dirty="0" err="1"/>
              <a:t>health</a:t>
            </a:r>
            <a:r>
              <a:rPr lang="fr-CA" dirty="0"/>
              <a:t> care </a:t>
            </a:r>
            <a:r>
              <a:rPr lang="fr-CA" dirty="0" err="1"/>
              <a:t>journey</a:t>
            </a:r>
            <a:r>
              <a:rPr lang="fr-CA" dirty="0"/>
              <a:t>.</a:t>
            </a:r>
          </a:p>
          <a:p>
            <a:pPr lvl="1"/>
            <a:endParaRPr lang="fr-CA" dirty="0"/>
          </a:p>
          <a:p>
            <a:pPr marL="339725" lvl="1"/>
            <a:r>
              <a:rPr lang="fr-CA" dirty="0"/>
              <a:t>Health </a:t>
            </a:r>
            <a:r>
              <a:rPr lang="fr-CA" dirty="0" err="1"/>
              <a:t>outcomes</a:t>
            </a:r>
            <a:r>
              <a:rPr lang="fr-CA" dirty="0"/>
              <a:t> </a:t>
            </a:r>
            <a:r>
              <a:rPr lang="fr-CA" dirty="0" err="1"/>
              <a:t>improve</a:t>
            </a:r>
            <a:r>
              <a:rPr lang="fr-CA" dirty="0"/>
              <a:t> </a:t>
            </a:r>
            <a:r>
              <a:rPr lang="fr-CA" dirty="0" err="1"/>
              <a:t>when</a:t>
            </a:r>
            <a:r>
              <a:rPr lang="fr-CA" dirty="0"/>
              <a:t> </a:t>
            </a:r>
            <a:r>
              <a:rPr lang="fr-CA" dirty="0" err="1"/>
              <a:t>we</a:t>
            </a:r>
            <a:r>
              <a:rPr lang="fr-CA" dirty="0"/>
              <a:t> </a:t>
            </a:r>
            <a:r>
              <a:rPr lang="fr-CA" dirty="0" err="1"/>
              <a:t>communicate</a:t>
            </a:r>
            <a:r>
              <a:rPr lang="fr-CA" dirty="0"/>
              <a:t> </a:t>
            </a:r>
            <a:r>
              <a:rPr lang="fr-CA" dirty="0" err="1"/>
              <a:t>with</a:t>
            </a:r>
            <a:r>
              <a:rPr lang="fr-CA" dirty="0"/>
              <a:t> patients in </a:t>
            </a:r>
            <a:r>
              <a:rPr lang="fr-CA" dirty="0" err="1"/>
              <a:t>their</a:t>
            </a:r>
            <a:r>
              <a:rPr lang="fr-CA" dirty="0"/>
              <a:t> official </a:t>
            </a:r>
            <a:r>
              <a:rPr lang="fr-CA" dirty="0" err="1"/>
              <a:t>language</a:t>
            </a:r>
            <a:r>
              <a:rPr lang="fr-CA" dirty="0"/>
              <a:t> of </a:t>
            </a:r>
            <a:r>
              <a:rPr lang="fr-CA" dirty="0" err="1"/>
              <a:t>choice</a:t>
            </a:r>
            <a:r>
              <a:rPr lang="fr-CA" dirty="0"/>
              <a:t> and has a tangible impact not </a:t>
            </a:r>
            <a:r>
              <a:rPr lang="fr-CA" dirty="0" err="1"/>
              <a:t>only</a:t>
            </a:r>
            <a:r>
              <a:rPr lang="fr-CA" dirty="0"/>
              <a:t> on </a:t>
            </a:r>
            <a:r>
              <a:rPr lang="fr-CA" dirty="0" err="1"/>
              <a:t>their</a:t>
            </a:r>
            <a:r>
              <a:rPr lang="fr-CA" dirty="0"/>
              <a:t> </a:t>
            </a:r>
            <a:r>
              <a:rPr lang="fr-CA" dirty="0" err="1"/>
              <a:t>health</a:t>
            </a:r>
            <a:r>
              <a:rPr lang="fr-CA" dirty="0"/>
              <a:t> </a:t>
            </a:r>
            <a:r>
              <a:rPr lang="fr-CA" dirty="0" err="1"/>
              <a:t>outcome</a:t>
            </a:r>
            <a:r>
              <a:rPr lang="fr-CA" dirty="0"/>
              <a:t> but </a:t>
            </a:r>
            <a:r>
              <a:rPr lang="fr-CA" dirty="0" err="1"/>
              <a:t>also</a:t>
            </a:r>
            <a:r>
              <a:rPr lang="fr-CA" dirty="0"/>
              <a:t> </a:t>
            </a:r>
            <a:r>
              <a:rPr lang="fr-CA" dirty="0" err="1"/>
              <a:t>their</a:t>
            </a:r>
            <a:r>
              <a:rPr lang="fr-CA" dirty="0"/>
              <a:t> </a:t>
            </a:r>
            <a:r>
              <a:rPr lang="fr-CA" dirty="0" err="1"/>
              <a:t>safety</a:t>
            </a:r>
            <a:r>
              <a:rPr lang="fr-CA" dirty="0"/>
              <a:t>. </a:t>
            </a:r>
          </a:p>
          <a:p>
            <a:pPr marL="339725" lvl="1"/>
            <a:r>
              <a:rPr lang="en-US" dirty="0"/>
              <a:t>One of the most dangerous misconceptions is that if a patient speaks a little English, they can get by.  Even francophones who can normally communicate in English may lose their ability during situations of stress or pain, or when they are under the influence of medication or are afflicted with symptoms of dementia.</a:t>
            </a:r>
          </a:p>
        </p:txBody>
      </p:sp>
    </p:spTree>
    <p:extLst>
      <p:ext uri="{BB962C8B-B14F-4D97-AF65-F5344CB8AC3E}">
        <p14:creationId xmlns:p14="http://schemas.microsoft.com/office/powerpoint/2010/main" val="37541305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3336871-0118-4F6E-8DBD-20AEFC62A9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6306" y="1"/>
            <a:ext cx="4455694"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15E4FC-90D9-4CBD-B88C-0E9A15867639}"/>
              </a:ext>
            </a:extLst>
          </p:cNvPr>
          <p:cNvSpPr>
            <a:spLocks noGrp="1"/>
          </p:cNvSpPr>
          <p:nvPr>
            <p:ph type="title"/>
          </p:nvPr>
        </p:nvSpPr>
        <p:spPr>
          <a:xfrm>
            <a:off x="9171392" y="1074392"/>
            <a:ext cx="2443433" cy="4377961"/>
          </a:xfrm>
        </p:spPr>
        <p:txBody>
          <a:bodyPr>
            <a:normAutofit/>
          </a:bodyPr>
          <a:lstStyle/>
          <a:p>
            <a:r>
              <a:rPr lang="fr-CA">
                <a:solidFill>
                  <a:srgbClr val="000000"/>
                </a:solidFill>
              </a:rPr>
              <a:t>Bilingual Positions</a:t>
            </a:r>
            <a:endParaRPr lang="en-US">
              <a:solidFill>
                <a:srgbClr val="000000"/>
              </a:solidFill>
            </a:endParaRPr>
          </a:p>
        </p:txBody>
      </p:sp>
      <p:sp useBgFill="1">
        <p:nvSpPr>
          <p:cNvPr id="11" name="Freeform: Shape 10">
            <a:extLst>
              <a:ext uri="{FF2B5EF4-FFF2-40B4-BE49-F238E27FC236}">
                <a16:creationId xmlns:a16="http://schemas.microsoft.com/office/drawing/2014/main" id="{F03CC8D0-33AF-417F-8454-1FDB6C22DD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9032100" cy="6858000"/>
          </a:xfrm>
          <a:custGeom>
            <a:avLst/>
            <a:gdLst>
              <a:gd name="connsiteX0" fmla="*/ 7891921 w 9032100"/>
              <a:gd name="connsiteY0" fmla="*/ 1602751 h 6858000"/>
              <a:gd name="connsiteX1" fmla="*/ 9032100 w 9032100"/>
              <a:gd name="connsiteY1" fmla="*/ 0 h 6858000"/>
              <a:gd name="connsiteX2" fmla="*/ 7880182 w 9032100"/>
              <a:gd name="connsiteY2" fmla="*/ 0 h 6858000"/>
              <a:gd name="connsiteX3" fmla="*/ 7880182 w 9032100"/>
              <a:gd name="connsiteY3" fmla="*/ 1528762 h 6858000"/>
              <a:gd name="connsiteX4" fmla="*/ 7880182 w 9032100"/>
              <a:gd name="connsiteY4" fmla="*/ 6858000 h 6858000"/>
              <a:gd name="connsiteX5" fmla="*/ 8725712 w 9032100"/>
              <a:gd name="connsiteY5" fmla="*/ 6858000 h 6858000"/>
              <a:gd name="connsiteX6" fmla="*/ 7891921 w 9032100"/>
              <a:gd name="connsiteY6" fmla="*/ 1602751 h 6858000"/>
              <a:gd name="connsiteX7" fmla="*/ 7880182 w 9032100"/>
              <a:gd name="connsiteY7" fmla="*/ 1619252 h 6858000"/>
              <a:gd name="connsiteX8" fmla="*/ 0 w 9032100"/>
              <a:gd name="connsiteY8" fmla="*/ 6858000 h 6858000"/>
              <a:gd name="connsiteX9" fmla="*/ 7880181 w 9032100"/>
              <a:gd name="connsiteY9" fmla="*/ 6858000 h 6858000"/>
              <a:gd name="connsiteX10" fmla="*/ 7880181 w 9032100"/>
              <a:gd name="connsiteY10" fmla="*/ 0 h 6858000"/>
              <a:gd name="connsiteX11" fmla="*/ 0 w 9032100"/>
              <a:gd name="connsiteY1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32100" h="6858000">
                <a:moveTo>
                  <a:pt x="7891921" y="1602751"/>
                </a:moveTo>
                <a:lnTo>
                  <a:pt x="9032100" y="0"/>
                </a:lnTo>
                <a:lnTo>
                  <a:pt x="7880182" y="0"/>
                </a:lnTo>
                <a:lnTo>
                  <a:pt x="7880182" y="1528762"/>
                </a:lnTo>
                <a:close/>
                <a:moveTo>
                  <a:pt x="7880182" y="6858000"/>
                </a:moveTo>
                <a:lnTo>
                  <a:pt x="8725712" y="6858000"/>
                </a:lnTo>
                <a:lnTo>
                  <a:pt x="7891921" y="1602751"/>
                </a:lnTo>
                <a:lnTo>
                  <a:pt x="7880182" y="1619252"/>
                </a:lnTo>
                <a:close/>
                <a:moveTo>
                  <a:pt x="0" y="6858000"/>
                </a:moveTo>
                <a:lnTo>
                  <a:pt x="7880181" y="6858000"/>
                </a:lnTo>
                <a:lnTo>
                  <a:pt x="7880181" y="0"/>
                </a:lnTo>
                <a:lnTo>
                  <a:pt x="0" y="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3" name="Group 12">
            <a:extLst>
              <a:ext uri="{FF2B5EF4-FFF2-40B4-BE49-F238E27FC236}">
                <a16:creationId xmlns:a16="http://schemas.microsoft.com/office/drawing/2014/main" id="{B5A08A69-9EE1-4A9E-96B6-D769D87C2F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42667" y="0"/>
            <a:ext cx="2436813" cy="6858001"/>
            <a:chOff x="1320800" y="0"/>
            <a:chExt cx="2436813" cy="6858001"/>
          </a:xfrm>
        </p:grpSpPr>
        <p:sp>
          <p:nvSpPr>
            <p:cNvPr id="14" name="Freeform 6">
              <a:extLst>
                <a:ext uri="{FF2B5EF4-FFF2-40B4-BE49-F238E27FC236}">
                  <a16:creationId xmlns:a16="http://schemas.microsoft.com/office/drawing/2014/main" id="{4E4F433A-15D2-423F-8739-13AEA4E47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CA"/>
            </a:p>
          </p:txBody>
        </p:sp>
        <p:sp>
          <p:nvSpPr>
            <p:cNvPr id="15" name="Freeform 7">
              <a:extLst>
                <a:ext uri="{FF2B5EF4-FFF2-40B4-BE49-F238E27FC236}">
                  <a16:creationId xmlns:a16="http://schemas.microsoft.com/office/drawing/2014/main" id="{4021F900-DEF3-4537-92E5-C37ECB7AE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CA"/>
            </a:p>
          </p:txBody>
        </p:sp>
        <p:sp>
          <p:nvSpPr>
            <p:cNvPr id="16" name="Freeform 8">
              <a:extLst>
                <a:ext uri="{FF2B5EF4-FFF2-40B4-BE49-F238E27FC236}">
                  <a16:creationId xmlns:a16="http://schemas.microsoft.com/office/drawing/2014/main" id="{653620E7-B03C-48E2-8561-FCA918F8D0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CA"/>
            </a:p>
          </p:txBody>
        </p:sp>
        <p:sp>
          <p:nvSpPr>
            <p:cNvPr id="17" name="Freeform 9">
              <a:extLst>
                <a:ext uri="{FF2B5EF4-FFF2-40B4-BE49-F238E27FC236}">
                  <a16:creationId xmlns:a16="http://schemas.microsoft.com/office/drawing/2014/main" id="{108701B4-8FEE-43D1-9954-9C064D75C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CA"/>
            </a:p>
          </p:txBody>
        </p:sp>
        <p:sp>
          <p:nvSpPr>
            <p:cNvPr id="18" name="Freeform 10">
              <a:extLst>
                <a:ext uri="{FF2B5EF4-FFF2-40B4-BE49-F238E27FC236}">
                  <a16:creationId xmlns:a16="http://schemas.microsoft.com/office/drawing/2014/main" id="{99E0FE54-1668-4AD5-9242-892A6323B9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CA"/>
            </a:p>
          </p:txBody>
        </p:sp>
        <p:sp>
          <p:nvSpPr>
            <p:cNvPr id="19" name="Freeform 11">
              <a:extLst>
                <a:ext uri="{FF2B5EF4-FFF2-40B4-BE49-F238E27FC236}">
                  <a16:creationId xmlns:a16="http://schemas.microsoft.com/office/drawing/2014/main" id="{75498FE5-B57D-4FD9-81E0-4E1CB65C0E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CA"/>
            </a:p>
          </p:txBody>
        </p:sp>
      </p:grpSp>
      <p:graphicFrame>
        <p:nvGraphicFramePr>
          <p:cNvPr id="5" name="Content Placeholder 2">
            <a:extLst>
              <a:ext uri="{FF2B5EF4-FFF2-40B4-BE49-F238E27FC236}">
                <a16:creationId xmlns:a16="http://schemas.microsoft.com/office/drawing/2014/main" id="{CBBBC5C5-73AB-94C5-75CA-170208CE2D21}"/>
              </a:ext>
            </a:extLst>
          </p:cNvPr>
          <p:cNvGraphicFramePr>
            <a:graphicFrameLocks noGrp="1"/>
          </p:cNvGraphicFramePr>
          <p:nvPr>
            <p:ph idx="1"/>
            <p:extLst>
              <p:ext uri="{D42A27DB-BD31-4B8C-83A1-F6EECF244321}">
                <p14:modId xmlns:p14="http://schemas.microsoft.com/office/powerpoint/2010/main" val="541151014"/>
              </p:ext>
            </p:extLst>
          </p:nvPr>
        </p:nvGraphicFramePr>
        <p:xfrm>
          <a:off x="643467" y="643468"/>
          <a:ext cx="6749521" cy="52398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9652193"/>
      </p:ext>
    </p:extLst>
  </p:cSld>
  <p:clrMapOvr>
    <a:masterClrMapping/>
  </p:clrMapOvr>
  <p:transition spd="slow">
    <p:push dir="u"/>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Parallax</Template>
  <TotalTime>1320</TotalTime>
  <Words>1695</Words>
  <Application>Microsoft Office PowerPoint</Application>
  <PresentationFormat>Widescreen</PresentationFormat>
  <Paragraphs>147</Paragraphs>
  <Slides>24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Corbel</vt:lpstr>
      <vt:lpstr>Parallax</vt:lpstr>
      <vt:lpstr>Manager’s toolkit for Success</vt:lpstr>
      <vt:lpstr>Welcome/Bienvenue</vt:lpstr>
      <vt:lpstr>Agenda and Overview</vt:lpstr>
      <vt:lpstr>MISSION, VISION, VALUES</vt:lpstr>
      <vt:lpstr>Services provided by Francophone Health</vt:lpstr>
      <vt:lpstr>Active Offer</vt:lpstr>
      <vt:lpstr>Active Offer</vt:lpstr>
      <vt:lpstr>Why is an Active Offer important?</vt:lpstr>
      <vt:lpstr>Bilingual Positions</vt:lpstr>
      <vt:lpstr>Job Postings</vt:lpstr>
      <vt:lpstr>Language Testing</vt:lpstr>
      <vt:lpstr>Condition of employment</vt:lpstr>
      <vt:lpstr>Language Training</vt:lpstr>
      <vt:lpstr>Tutoring</vt:lpstr>
      <vt:lpstr>Compliance</vt:lpstr>
      <vt:lpstr>Translation</vt:lpstr>
      <vt:lpstr>Translation</vt:lpstr>
      <vt:lpstr>Designated Bilingual Employee Expectations</vt:lpstr>
      <vt:lpstr>Resource Kit for Managers</vt:lpstr>
      <vt:lpstr>My Right Care</vt:lpstr>
      <vt:lpstr>Websites</vt:lpstr>
      <vt:lpstr>Next Steps</vt:lpstr>
      <vt:lpstr>Questions or Comments?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FOSTERING LANGUAGE INCLUSIVITY</dc:title>
  <dc:creator>Lise Alcock</dc:creator>
  <cp:lastModifiedBy>Lise Alcock</cp:lastModifiedBy>
  <cp:revision>50</cp:revision>
  <dcterms:created xsi:type="dcterms:W3CDTF">2023-11-29T19:57:02Z</dcterms:created>
  <dcterms:modified xsi:type="dcterms:W3CDTF">2024-03-20T14:48:24Z</dcterms:modified>
</cp:coreProperties>
</file>