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86" r:id="rId2"/>
    <p:sldMasterId id="2147483672" r:id="rId3"/>
    <p:sldMasterId id="2147483660" r:id="rId4"/>
  </p:sldMasterIdLst>
  <p:notesMasterIdLst>
    <p:notesMasterId r:id="rId53"/>
  </p:notesMasterIdLst>
  <p:handoutMasterIdLst>
    <p:handoutMasterId r:id="rId54"/>
  </p:handoutMasterIdLst>
  <p:sldIdLst>
    <p:sldId id="257" r:id="rId5"/>
    <p:sldId id="291" r:id="rId6"/>
    <p:sldId id="258" r:id="rId7"/>
    <p:sldId id="259" r:id="rId8"/>
    <p:sldId id="260" r:id="rId9"/>
    <p:sldId id="261" r:id="rId10"/>
    <p:sldId id="292" r:id="rId11"/>
    <p:sldId id="262" r:id="rId12"/>
    <p:sldId id="293" r:id="rId13"/>
    <p:sldId id="263" r:id="rId14"/>
    <p:sldId id="265" r:id="rId15"/>
    <p:sldId id="266" r:id="rId16"/>
    <p:sldId id="267" r:id="rId17"/>
    <p:sldId id="268" r:id="rId18"/>
    <p:sldId id="269" r:id="rId19"/>
    <p:sldId id="270" r:id="rId20"/>
    <p:sldId id="271" r:id="rId21"/>
    <p:sldId id="273" r:id="rId22"/>
    <p:sldId id="264" r:id="rId23"/>
    <p:sldId id="275" r:id="rId24"/>
    <p:sldId id="276" r:id="rId25"/>
    <p:sldId id="301" r:id="rId26"/>
    <p:sldId id="302" r:id="rId27"/>
    <p:sldId id="303" r:id="rId28"/>
    <p:sldId id="304" r:id="rId29"/>
    <p:sldId id="277" r:id="rId30"/>
    <p:sldId id="278" r:id="rId31"/>
    <p:sldId id="279" r:id="rId32"/>
    <p:sldId id="294" r:id="rId33"/>
    <p:sldId id="280" r:id="rId34"/>
    <p:sldId id="295" r:id="rId35"/>
    <p:sldId id="281" r:id="rId36"/>
    <p:sldId id="282" r:id="rId37"/>
    <p:sldId id="283" r:id="rId38"/>
    <p:sldId id="284" r:id="rId39"/>
    <p:sldId id="285" r:id="rId40"/>
    <p:sldId id="286" r:id="rId41"/>
    <p:sldId id="288" r:id="rId42"/>
    <p:sldId id="289" r:id="rId43"/>
    <p:sldId id="290" r:id="rId44"/>
    <p:sldId id="305" r:id="rId45"/>
    <p:sldId id="306" r:id="rId46"/>
    <p:sldId id="308" r:id="rId47"/>
    <p:sldId id="307" r:id="rId48"/>
    <p:sldId id="309" r:id="rId49"/>
    <p:sldId id="310" r:id="rId50"/>
    <p:sldId id="311" r:id="rId51"/>
    <p:sldId id="312"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71893F"/>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615" autoAdjust="0"/>
    <p:restoredTop sz="86480" autoAdjust="0"/>
  </p:normalViewPr>
  <p:slideViewPr>
    <p:cSldViewPr>
      <p:cViewPr varScale="1">
        <p:scale>
          <a:sx n="114" d="100"/>
          <a:sy n="114" d="100"/>
        </p:scale>
        <p:origin x="216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7" d="100"/>
          <a:sy n="87" d="100"/>
        </p:scale>
        <p:origin x="-190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731ECB-3A21-4D77-915B-B09E3F70F9A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48CFA935-8B76-4B58-B630-4137BF198955}"/>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14BED59B-A06C-49D2-963D-74E43E5B829B}" type="datetimeFigureOut">
              <a:rPr lang="en-US"/>
              <a:pPr>
                <a:defRPr/>
              </a:pPr>
              <a:t>11/8/2024</a:t>
            </a:fld>
            <a:endParaRPr lang="en-US" dirty="0"/>
          </a:p>
        </p:txBody>
      </p:sp>
      <p:sp>
        <p:nvSpPr>
          <p:cNvPr id="4" name="Footer Placeholder 3">
            <a:extLst>
              <a:ext uri="{FF2B5EF4-FFF2-40B4-BE49-F238E27FC236}">
                <a16:creationId xmlns:a16="http://schemas.microsoft.com/office/drawing/2014/main" id="{37D1DECF-7B51-470C-8FE3-DCFA78D10099}"/>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0905E6D0-D689-4E6C-89F3-353E2574B352}"/>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7069E21-09BD-486B-B9C4-E47138A54596}"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8E06D1-0F60-4714-B22E-55C9548D303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C4F05087-7A32-4638-89A6-BABB97FBC0C2}"/>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A5C0BC63-A953-4A7B-80E5-C11CC21152E0}" type="datetimeFigureOut">
              <a:rPr lang="en-US"/>
              <a:pPr>
                <a:defRPr/>
              </a:pPr>
              <a:t>11/8/2024</a:t>
            </a:fld>
            <a:endParaRPr lang="en-US" dirty="0"/>
          </a:p>
        </p:txBody>
      </p:sp>
      <p:sp>
        <p:nvSpPr>
          <p:cNvPr id="4" name="Slide Image Placeholder 3">
            <a:extLst>
              <a:ext uri="{FF2B5EF4-FFF2-40B4-BE49-F238E27FC236}">
                <a16:creationId xmlns:a16="http://schemas.microsoft.com/office/drawing/2014/main" id="{209C0291-D87C-48B2-B3E9-EEF32A1C41BA}"/>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03D4264A-2A9C-4DCA-A4CF-94C8AA9D78B7}"/>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D437B13-4801-4336-A61E-85596A05A9D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44F680D7-06A2-413B-B2B2-B55B3D24D81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6E1C35A-7B71-45F8-BA7D-C2CC3E880C0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7EEDDA98-94D6-473A-963B-37515B7C5F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FE015AED-1D64-41F2-8128-A78BA2C268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7348" name="Slide Number Placeholder 3">
            <a:extLst>
              <a:ext uri="{FF2B5EF4-FFF2-40B4-BE49-F238E27FC236}">
                <a16:creationId xmlns:a16="http://schemas.microsoft.com/office/drawing/2014/main" id="{17D54314-EACF-40DC-B868-9CCB216A78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0B9F17A-7430-4992-A3F1-33F43F982EF7}" type="slidenum">
              <a:rPr lang="en-US" altLang="en-US">
                <a:latin typeface="Arial" panose="020B0604020202020204" pitchFamily="34" charset="0"/>
              </a:rPr>
              <a:pPr eaLnBrk="1" hangingPunct="1">
                <a:spcBef>
                  <a:spcPct val="0"/>
                </a:spcBef>
              </a:pPr>
              <a:t>1</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44AF0B6F-C8C2-41B5-B553-5B7295153F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C1085175-A9D1-49F5-AC09-EBFE4A451E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8372" name="Slide Number Placeholder 3">
            <a:extLst>
              <a:ext uri="{FF2B5EF4-FFF2-40B4-BE49-F238E27FC236}">
                <a16:creationId xmlns:a16="http://schemas.microsoft.com/office/drawing/2014/main" id="{29C7BDC4-2B89-4ACC-9158-CB1BF99286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5C0CE91-7546-4626-AA1E-9FF248F0EDB6}" type="slidenum">
              <a:rPr lang="en-US" altLang="en-US">
                <a:latin typeface="Arial" panose="020B0604020202020204" pitchFamily="34" charset="0"/>
              </a:rPr>
              <a:pPr eaLnBrk="1" hangingPunct="1">
                <a:spcBef>
                  <a:spcPct val="0"/>
                </a:spcBef>
              </a:pPr>
              <a:t>4</a:t>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5F737BDC-96BB-4C28-B136-E40362571F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9BC93622-2A03-4C04-9DBE-FE24D04E64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9396" name="Slide Number Placeholder 3">
            <a:extLst>
              <a:ext uri="{FF2B5EF4-FFF2-40B4-BE49-F238E27FC236}">
                <a16:creationId xmlns:a16="http://schemas.microsoft.com/office/drawing/2014/main" id="{3776E5E5-7DBC-456F-A5B9-2DF11A6BA8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14A2AEA-69C1-4AA1-A6EE-9E42C3247510}" type="slidenum">
              <a:rPr lang="en-US" altLang="en-US">
                <a:latin typeface="Arial" panose="020B0604020202020204" pitchFamily="34" charset="0"/>
              </a:rPr>
              <a:pPr eaLnBrk="1" hangingPunct="1">
                <a:spcBef>
                  <a:spcPct val="0"/>
                </a:spcBef>
              </a:pPr>
              <a:t>8</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A6A135CA-1D8F-4FF1-A763-257B75A0C53B}"/>
              </a:ext>
            </a:extLst>
          </p:cNvPr>
          <p:cNvSpPr>
            <a:spLocks noGrp="1"/>
          </p:cNvSpPr>
          <p:nvPr>
            <p:ph type="dt" sz="half" idx="10"/>
          </p:nvPr>
        </p:nvSpPr>
        <p:spPr/>
        <p:txBody>
          <a:bodyPr/>
          <a:lstStyle>
            <a:lvl1pPr>
              <a:defRPr/>
            </a:lvl1pPr>
          </a:lstStyle>
          <a:p>
            <a:pPr>
              <a:defRPr/>
            </a:pPr>
            <a:fld id="{24F6C25F-0D91-44CF-AD6A-84F4F89D927C}" type="datetime1">
              <a:rPr lang="en-US"/>
              <a:pPr>
                <a:defRPr/>
              </a:pPr>
              <a:t>11/8/2024</a:t>
            </a:fld>
            <a:endParaRPr lang="en-US" dirty="0"/>
          </a:p>
        </p:txBody>
      </p:sp>
      <p:sp>
        <p:nvSpPr>
          <p:cNvPr id="5" name="Footer Placeholder 4">
            <a:extLst>
              <a:ext uri="{FF2B5EF4-FFF2-40B4-BE49-F238E27FC236}">
                <a16:creationId xmlns:a16="http://schemas.microsoft.com/office/drawing/2014/main" id="{C45AB865-3440-43A0-8BCF-1D5642621A2B}"/>
              </a:ext>
            </a:extLst>
          </p:cNvPr>
          <p:cNvSpPr>
            <a:spLocks noGrp="1"/>
          </p:cNvSpPr>
          <p:nvPr>
            <p:ph type="ftr" sz="quarter" idx="11"/>
          </p:nvPr>
        </p:nvSpPr>
        <p:spPr/>
        <p:txBody>
          <a:bodyPr/>
          <a:lstStyle>
            <a:lvl1pPr>
              <a:defRPr/>
            </a:lvl1pPr>
          </a:lstStyle>
          <a:p>
            <a:pPr>
              <a:defRPr/>
            </a:pPr>
            <a:r>
              <a:rPr lang="en-US"/>
              <a:t>Point of Care Risk Assessment  May 8, 2018 DRAFT</a:t>
            </a:r>
          </a:p>
        </p:txBody>
      </p:sp>
      <p:sp>
        <p:nvSpPr>
          <p:cNvPr id="6" name="Slide Number Placeholder 5">
            <a:extLst>
              <a:ext uri="{FF2B5EF4-FFF2-40B4-BE49-F238E27FC236}">
                <a16:creationId xmlns:a16="http://schemas.microsoft.com/office/drawing/2014/main" id="{ACACC993-54BF-48F3-977E-8D0D23CC2538}"/>
              </a:ext>
            </a:extLst>
          </p:cNvPr>
          <p:cNvSpPr>
            <a:spLocks noGrp="1"/>
          </p:cNvSpPr>
          <p:nvPr>
            <p:ph type="sldNum" sz="quarter" idx="12"/>
          </p:nvPr>
        </p:nvSpPr>
        <p:spPr/>
        <p:txBody>
          <a:bodyPr/>
          <a:lstStyle>
            <a:lvl1pPr>
              <a:defRPr/>
            </a:lvl1pPr>
          </a:lstStyle>
          <a:p>
            <a:fld id="{9AAB4D01-1CFF-46FD-88C1-9B205FA57543}" type="slidenum">
              <a:rPr lang="en-US" altLang="en-US"/>
              <a:pPr/>
              <a:t>‹#›</a:t>
            </a:fld>
            <a:endParaRPr lang="en-US" altLang="en-US"/>
          </a:p>
        </p:txBody>
      </p:sp>
    </p:spTree>
    <p:extLst>
      <p:ext uri="{BB962C8B-B14F-4D97-AF65-F5344CB8AC3E}">
        <p14:creationId xmlns:p14="http://schemas.microsoft.com/office/powerpoint/2010/main" val="272003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8549B26-1F81-41B2-98EC-2943F3CC9262}"/>
              </a:ext>
            </a:extLst>
          </p:cNvPr>
          <p:cNvSpPr>
            <a:spLocks noGrp="1"/>
          </p:cNvSpPr>
          <p:nvPr>
            <p:ph type="dt" sz="half" idx="10"/>
          </p:nvPr>
        </p:nvSpPr>
        <p:spPr/>
        <p:txBody>
          <a:bodyPr/>
          <a:lstStyle>
            <a:lvl1pPr>
              <a:defRPr/>
            </a:lvl1pPr>
          </a:lstStyle>
          <a:p>
            <a:pPr>
              <a:defRPr/>
            </a:pPr>
            <a:fld id="{F848BE30-C58A-442D-813F-3A993CAE28DC}" type="datetime1">
              <a:rPr lang="en-US"/>
              <a:pPr>
                <a:defRPr/>
              </a:pPr>
              <a:t>11/8/2024</a:t>
            </a:fld>
            <a:endParaRPr lang="en-US" dirty="0"/>
          </a:p>
        </p:txBody>
      </p:sp>
      <p:sp>
        <p:nvSpPr>
          <p:cNvPr id="6" name="Footer Placeholder 4">
            <a:extLst>
              <a:ext uri="{FF2B5EF4-FFF2-40B4-BE49-F238E27FC236}">
                <a16:creationId xmlns:a16="http://schemas.microsoft.com/office/drawing/2014/main" id="{397DF834-C39F-4273-ACC7-4ADB33390991}"/>
              </a:ext>
            </a:extLst>
          </p:cNvPr>
          <p:cNvSpPr>
            <a:spLocks noGrp="1"/>
          </p:cNvSpPr>
          <p:nvPr>
            <p:ph type="ftr" sz="quarter" idx="11"/>
          </p:nvPr>
        </p:nvSpPr>
        <p:spPr/>
        <p:txBody>
          <a:bodyPr/>
          <a:lstStyle>
            <a:lvl1pPr>
              <a:defRPr/>
            </a:lvl1pPr>
          </a:lstStyle>
          <a:p>
            <a:pPr>
              <a:defRPr/>
            </a:pPr>
            <a:r>
              <a:rPr lang="en-US"/>
              <a:t>Point of Care Risk Assessment  May 8, 2018 DRAFT</a:t>
            </a:r>
          </a:p>
        </p:txBody>
      </p:sp>
      <p:sp>
        <p:nvSpPr>
          <p:cNvPr id="7" name="Slide Number Placeholder 5">
            <a:extLst>
              <a:ext uri="{FF2B5EF4-FFF2-40B4-BE49-F238E27FC236}">
                <a16:creationId xmlns:a16="http://schemas.microsoft.com/office/drawing/2014/main" id="{04B44F1B-8E2F-452C-90E7-150F8B3DF142}"/>
              </a:ext>
            </a:extLst>
          </p:cNvPr>
          <p:cNvSpPr>
            <a:spLocks noGrp="1"/>
          </p:cNvSpPr>
          <p:nvPr>
            <p:ph type="sldNum" sz="quarter" idx="12"/>
          </p:nvPr>
        </p:nvSpPr>
        <p:spPr/>
        <p:txBody>
          <a:bodyPr/>
          <a:lstStyle>
            <a:lvl1pPr>
              <a:defRPr/>
            </a:lvl1pPr>
          </a:lstStyle>
          <a:p>
            <a:fld id="{8A825941-569A-42FF-8818-C5B54971C3A0}" type="slidenum">
              <a:rPr lang="en-US" altLang="en-US"/>
              <a:pPr/>
              <a:t>‹#›</a:t>
            </a:fld>
            <a:endParaRPr lang="en-US" altLang="en-US"/>
          </a:p>
        </p:txBody>
      </p:sp>
    </p:spTree>
    <p:extLst>
      <p:ext uri="{BB962C8B-B14F-4D97-AF65-F5344CB8AC3E}">
        <p14:creationId xmlns:p14="http://schemas.microsoft.com/office/powerpoint/2010/main" val="1048045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D8421D-60FF-4FEC-964B-303F8E37056A}"/>
              </a:ext>
            </a:extLst>
          </p:cNvPr>
          <p:cNvSpPr>
            <a:spLocks noGrp="1"/>
          </p:cNvSpPr>
          <p:nvPr>
            <p:ph type="dt" sz="half" idx="10"/>
          </p:nvPr>
        </p:nvSpPr>
        <p:spPr/>
        <p:txBody>
          <a:bodyPr/>
          <a:lstStyle>
            <a:lvl1pPr>
              <a:defRPr/>
            </a:lvl1pPr>
          </a:lstStyle>
          <a:p>
            <a:pPr>
              <a:defRPr/>
            </a:pPr>
            <a:fld id="{0DD8BD89-8425-4225-86FC-B11398A4B3C9}" type="datetime1">
              <a:rPr lang="en-US"/>
              <a:pPr>
                <a:defRPr/>
              </a:pPr>
              <a:t>11/8/2024</a:t>
            </a:fld>
            <a:endParaRPr lang="en-US" dirty="0"/>
          </a:p>
        </p:txBody>
      </p:sp>
      <p:sp>
        <p:nvSpPr>
          <p:cNvPr id="5" name="Footer Placeholder 4">
            <a:extLst>
              <a:ext uri="{FF2B5EF4-FFF2-40B4-BE49-F238E27FC236}">
                <a16:creationId xmlns:a16="http://schemas.microsoft.com/office/drawing/2014/main" id="{94BA3FE6-E8C1-4354-8AF0-C6513B070104}"/>
              </a:ext>
            </a:extLst>
          </p:cNvPr>
          <p:cNvSpPr>
            <a:spLocks noGrp="1"/>
          </p:cNvSpPr>
          <p:nvPr>
            <p:ph type="ftr" sz="quarter" idx="11"/>
          </p:nvPr>
        </p:nvSpPr>
        <p:spPr/>
        <p:txBody>
          <a:bodyPr/>
          <a:lstStyle>
            <a:lvl1pPr>
              <a:defRPr/>
            </a:lvl1pPr>
          </a:lstStyle>
          <a:p>
            <a:pPr>
              <a:defRPr/>
            </a:pPr>
            <a:r>
              <a:rPr lang="en-US"/>
              <a:t>Point of Care Risk Assessment  May 8, 2018 DRAFT</a:t>
            </a:r>
          </a:p>
        </p:txBody>
      </p:sp>
      <p:sp>
        <p:nvSpPr>
          <p:cNvPr id="6" name="Slide Number Placeholder 5">
            <a:extLst>
              <a:ext uri="{FF2B5EF4-FFF2-40B4-BE49-F238E27FC236}">
                <a16:creationId xmlns:a16="http://schemas.microsoft.com/office/drawing/2014/main" id="{A00A6630-9381-47BA-9923-1500A41DB103}"/>
              </a:ext>
            </a:extLst>
          </p:cNvPr>
          <p:cNvSpPr>
            <a:spLocks noGrp="1"/>
          </p:cNvSpPr>
          <p:nvPr>
            <p:ph type="sldNum" sz="quarter" idx="12"/>
          </p:nvPr>
        </p:nvSpPr>
        <p:spPr/>
        <p:txBody>
          <a:bodyPr/>
          <a:lstStyle>
            <a:lvl1pPr>
              <a:defRPr/>
            </a:lvl1pPr>
          </a:lstStyle>
          <a:p>
            <a:fld id="{830EC8C4-5C76-4236-A85D-08CB8613C812}" type="slidenum">
              <a:rPr lang="en-US" altLang="en-US"/>
              <a:pPr/>
              <a:t>‹#›</a:t>
            </a:fld>
            <a:endParaRPr lang="en-US" altLang="en-US"/>
          </a:p>
        </p:txBody>
      </p:sp>
    </p:spTree>
    <p:extLst>
      <p:ext uri="{BB962C8B-B14F-4D97-AF65-F5344CB8AC3E}">
        <p14:creationId xmlns:p14="http://schemas.microsoft.com/office/powerpoint/2010/main" val="2991691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389D4B-3711-415F-97DE-B596AC335881}"/>
              </a:ext>
            </a:extLst>
          </p:cNvPr>
          <p:cNvSpPr>
            <a:spLocks noGrp="1"/>
          </p:cNvSpPr>
          <p:nvPr>
            <p:ph type="dt" sz="half" idx="10"/>
          </p:nvPr>
        </p:nvSpPr>
        <p:spPr/>
        <p:txBody>
          <a:bodyPr/>
          <a:lstStyle>
            <a:lvl1pPr>
              <a:defRPr/>
            </a:lvl1pPr>
          </a:lstStyle>
          <a:p>
            <a:pPr>
              <a:defRPr/>
            </a:pPr>
            <a:fld id="{CB28FC09-97C9-467E-98D2-0ED2ABD11122}" type="datetime1">
              <a:rPr lang="en-US"/>
              <a:pPr>
                <a:defRPr/>
              </a:pPr>
              <a:t>11/8/2024</a:t>
            </a:fld>
            <a:endParaRPr lang="en-US" dirty="0"/>
          </a:p>
        </p:txBody>
      </p:sp>
      <p:sp>
        <p:nvSpPr>
          <p:cNvPr id="5" name="Footer Placeholder 4">
            <a:extLst>
              <a:ext uri="{FF2B5EF4-FFF2-40B4-BE49-F238E27FC236}">
                <a16:creationId xmlns:a16="http://schemas.microsoft.com/office/drawing/2014/main" id="{B0158F04-F692-4CAB-8240-77679F300E74}"/>
              </a:ext>
            </a:extLst>
          </p:cNvPr>
          <p:cNvSpPr>
            <a:spLocks noGrp="1"/>
          </p:cNvSpPr>
          <p:nvPr>
            <p:ph type="ftr" sz="quarter" idx="11"/>
          </p:nvPr>
        </p:nvSpPr>
        <p:spPr/>
        <p:txBody>
          <a:bodyPr/>
          <a:lstStyle>
            <a:lvl1pPr>
              <a:defRPr/>
            </a:lvl1pPr>
          </a:lstStyle>
          <a:p>
            <a:pPr>
              <a:defRPr/>
            </a:pPr>
            <a:r>
              <a:rPr lang="en-US"/>
              <a:t>Point of Care Risk Assessment  May 8, 2018 DRAFT</a:t>
            </a:r>
          </a:p>
        </p:txBody>
      </p:sp>
      <p:sp>
        <p:nvSpPr>
          <p:cNvPr id="6" name="Slide Number Placeholder 5">
            <a:extLst>
              <a:ext uri="{FF2B5EF4-FFF2-40B4-BE49-F238E27FC236}">
                <a16:creationId xmlns:a16="http://schemas.microsoft.com/office/drawing/2014/main" id="{22FB4EA9-CFDC-4D01-8794-E5A7BD1D9249}"/>
              </a:ext>
            </a:extLst>
          </p:cNvPr>
          <p:cNvSpPr>
            <a:spLocks noGrp="1"/>
          </p:cNvSpPr>
          <p:nvPr>
            <p:ph type="sldNum" sz="quarter" idx="12"/>
          </p:nvPr>
        </p:nvSpPr>
        <p:spPr/>
        <p:txBody>
          <a:bodyPr/>
          <a:lstStyle>
            <a:lvl1pPr>
              <a:defRPr/>
            </a:lvl1pPr>
          </a:lstStyle>
          <a:p>
            <a:fld id="{64E4A2D4-618F-46DB-9475-A02A7F608CF4}" type="slidenum">
              <a:rPr lang="en-US" altLang="en-US"/>
              <a:pPr/>
              <a:t>‹#›</a:t>
            </a:fld>
            <a:endParaRPr lang="en-US" altLang="en-US"/>
          </a:p>
        </p:txBody>
      </p:sp>
    </p:spTree>
    <p:extLst>
      <p:ext uri="{BB962C8B-B14F-4D97-AF65-F5344CB8AC3E}">
        <p14:creationId xmlns:p14="http://schemas.microsoft.com/office/powerpoint/2010/main" val="2371869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9CE88F91-39C7-4614-A864-8F62704A6B0A}"/>
              </a:ext>
            </a:extLst>
          </p:cNvPr>
          <p:cNvSpPr>
            <a:spLocks noGrp="1"/>
          </p:cNvSpPr>
          <p:nvPr>
            <p:ph type="dt" sz="half" idx="10"/>
          </p:nvPr>
        </p:nvSpPr>
        <p:spPr/>
        <p:txBody>
          <a:bodyPr/>
          <a:lstStyle>
            <a:lvl1pPr>
              <a:defRPr/>
            </a:lvl1pPr>
          </a:lstStyle>
          <a:p>
            <a:pPr>
              <a:defRPr/>
            </a:pPr>
            <a:fld id="{DE02DCFD-2CD2-41F5-87EE-85056EE2E526}" type="datetime1">
              <a:rPr lang="en-US"/>
              <a:pPr>
                <a:defRPr/>
              </a:pPr>
              <a:t>11/8/2024</a:t>
            </a:fld>
            <a:endParaRPr lang="en-US" dirty="0"/>
          </a:p>
        </p:txBody>
      </p:sp>
      <p:sp>
        <p:nvSpPr>
          <p:cNvPr id="5" name="Footer Placeholder 4">
            <a:extLst>
              <a:ext uri="{FF2B5EF4-FFF2-40B4-BE49-F238E27FC236}">
                <a16:creationId xmlns:a16="http://schemas.microsoft.com/office/drawing/2014/main" id="{395A5878-1E0E-4F4B-BC98-D47842C46B5E}"/>
              </a:ext>
            </a:extLst>
          </p:cNvPr>
          <p:cNvSpPr>
            <a:spLocks noGrp="1"/>
          </p:cNvSpPr>
          <p:nvPr>
            <p:ph type="ftr" sz="quarter" idx="11"/>
          </p:nvPr>
        </p:nvSpPr>
        <p:spPr/>
        <p:txBody>
          <a:bodyPr/>
          <a:lstStyle>
            <a:lvl1pPr>
              <a:defRPr/>
            </a:lvl1pPr>
          </a:lstStyle>
          <a:p>
            <a:pPr>
              <a:defRPr/>
            </a:pPr>
            <a:r>
              <a:rPr lang="en-US"/>
              <a:t>Point of Care Risk Assessment  May 8, 2018 DRAFT</a:t>
            </a:r>
          </a:p>
        </p:txBody>
      </p:sp>
      <p:sp>
        <p:nvSpPr>
          <p:cNvPr id="6" name="Slide Number Placeholder 5">
            <a:extLst>
              <a:ext uri="{FF2B5EF4-FFF2-40B4-BE49-F238E27FC236}">
                <a16:creationId xmlns:a16="http://schemas.microsoft.com/office/drawing/2014/main" id="{232C4622-F5E9-45BF-A4E0-AC8666269E06}"/>
              </a:ext>
            </a:extLst>
          </p:cNvPr>
          <p:cNvSpPr>
            <a:spLocks noGrp="1"/>
          </p:cNvSpPr>
          <p:nvPr>
            <p:ph type="sldNum" sz="quarter" idx="12"/>
          </p:nvPr>
        </p:nvSpPr>
        <p:spPr/>
        <p:txBody>
          <a:bodyPr/>
          <a:lstStyle>
            <a:lvl1pPr>
              <a:defRPr/>
            </a:lvl1pPr>
          </a:lstStyle>
          <a:p>
            <a:fld id="{3659B472-5B97-46BE-BD8B-9FCF78AC5B59}" type="slidenum">
              <a:rPr lang="en-US" altLang="en-US"/>
              <a:pPr/>
              <a:t>‹#›</a:t>
            </a:fld>
            <a:endParaRPr lang="en-US" altLang="en-US"/>
          </a:p>
        </p:txBody>
      </p:sp>
    </p:spTree>
    <p:extLst>
      <p:ext uri="{BB962C8B-B14F-4D97-AF65-F5344CB8AC3E}">
        <p14:creationId xmlns:p14="http://schemas.microsoft.com/office/powerpoint/2010/main" val="2255084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0881CA-C5AB-4F8D-9E47-915449F8767F}"/>
              </a:ext>
            </a:extLst>
          </p:cNvPr>
          <p:cNvSpPr>
            <a:spLocks noGrp="1"/>
          </p:cNvSpPr>
          <p:nvPr>
            <p:ph type="dt" sz="half" idx="10"/>
          </p:nvPr>
        </p:nvSpPr>
        <p:spPr/>
        <p:txBody>
          <a:bodyPr/>
          <a:lstStyle>
            <a:lvl1pPr>
              <a:defRPr/>
            </a:lvl1pPr>
          </a:lstStyle>
          <a:p>
            <a:pPr>
              <a:defRPr/>
            </a:pPr>
            <a:fld id="{7519F2E7-B629-4CD9-91C0-FBADE7F81AE5}" type="datetime1">
              <a:rPr lang="en-US"/>
              <a:pPr>
                <a:defRPr/>
              </a:pPr>
              <a:t>11/8/2024</a:t>
            </a:fld>
            <a:endParaRPr lang="en-US" dirty="0"/>
          </a:p>
        </p:txBody>
      </p:sp>
      <p:sp>
        <p:nvSpPr>
          <p:cNvPr id="5" name="Footer Placeholder 4">
            <a:extLst>
              <a:ext uri="{FF2B5EF4-FFF2-40B4-BE49-F238E27FC236}">
                <a16:creationId xmlns:a16="http://schemas.microsoft.com/office/drawing/2014/main" id="{6144E98B-2D5E-4129-BBFE-3ADA9160870F}"/>
              </a:ext>
            </a:extLst>
          </p:cNvPr>
          <p:cNvSpPr>
            <a:spLocks noGrp="1"/>
          </p:cNvSpPr>
          <p:nvPr>
            <p:ph type="ftr" sz="quarter" idx="11"/>
          </p:nvPr>
        </p:nvSpPr>
        <p:spPr/>
        <p:txBody>
          <a:bodyPr/>
          <a:lstStyle>
            <a:lvl1pPr>
              <a:defRPr/>
            </a:lvl1pPr>
          </a:lstStyle>
          <a:p>
            <a:pPr>
              <a:defRPr/>
            </a:pPr>
            <a:r>
              <a:rPr lang="en-US"/>
              <a:t>Point of Care Risk Assessment  May 8, 2018 DRAFT</a:t>
            </a:r>
          </a:p>
        </p:txBody>
      </p:sp>
      <p:sp>
        <p:nvSpPr>
          <p:cNvPr id="6" name="Slide Number Placeholder 5">
            <a:extLst>
              <a:ext uri="{FF2B5EF4-FFF2-40B4-BE49-F238E27FC236}">
                <a16:creationId xmlns:a16="http://schemas.microsoft.com/office/drawing/2014/main" id="{8557DFAE-813A-4DA1-A24C-7D848A89EDFF}"/>
              </a:ext>
            </a:extLst>
          </p:cNvPr>
          <p:cNvSpPr>
            <a:spLocks noGrp="1"/>
          </p:cNvSpPr>
          <p:nvPr>
            <p:ph type="sldNum" sz="quarter" idx="12"/>
          </p:nvPr>
        </p:nvSpPr>
        <p:spPr/>
        <p:txBody>
          <a:bodyPr/>
          <a:lstStyle>
            <a:lvl1pPr>
              <a:defRPr/>
            </a:lvl1pPr>
          </a:lstStyle>
          <a:p>
            <a:fld id="{48080B0C-42BE-4528-B89E-53B60192EF63}" type="slidenum">
              <a:rPr lang="en-US" altLang="en-US"/>
              <a:pPr/>
              <a:t>‹#›</a:t>
            </a:fld>
            <a:endParaRPr lang="en-US" altLang="en-US"/>
          </a:p>
        </p:txBody>
      </p:sp>
    </p:spTree>
    <p:extLst>
      <p:ext uri="{BB962C8B-B14F-4D97-AF65-F5344CB8AC3E}">
        <p14:creationId xmlns:p14="http://schemas.microsoft.com/office/powerpoint/2010/main" val="1888719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A96992-40F1-4D82-B8E7-4A91DD303421}"/>
              </a:ext>
            </a:extLst>
          </p:cNvPr>
          <p:cNvSpPr>
            <a:spLocks noGrp="1"/>
          </p:cNvSpPr>
          <p:nvPr>
            <p:ph type="dt" sz="half" idx="10"/>
          </p:nvPr>
        </p:nvSpPr>
        <p:spPr/>
        <p:txBody>
          <a:bodyPr/>
          <a:lstStyle>
            <a:lvl1pPr>
              <a:defRPr/>
            </a:lvl1pPr>
          </a:lstStyle>
          <a:p>
            <a:pPr>
              <a:defRPr/>
            </a:pPr>
            <a:fld id="{E709352F-C657-4CA8-8AD5-4D32AF31B3B9}" type="datetime1">
              <a:rPr lang="en-US"/>
              <a:pPr>
                <a:defRPr/>
              </a:pPr>
              <a:t>11/8/2024</a:t>
            </a:fld>
            <a:endParaRPr lang="en-US" dirty="0"/>
          </a:p>
        </p:txBody>
      </p:sp>
      <p:sp>
        <p:nvSpPr>
          <p:cNvPr id="5" name="Footer Placeholder 4">
            <a:extLst>
              <a:ext uri="{FF2B5EF4-FFF2-40B4-BE49-F238E27FC236}">
                <a16:creationId xmlns:a16="http://schemas.microsoft.com/office/drawing/2014/main" id="{83B71CC3-1B17-453C-A7BE-2A1902FC11BE}"/>
              </a:ext>
            </a:extLst>
          </p:cNvPr>
          <p:cNvSpPr>
            <a:spLocks noGrp="1"/>
          </p:cNvSpPr>
          <p:nvPr>
            <p:ph type="ftr" sz="quarter" idx="11"/>
          </p:nvPr>
        </p:nvSpPr>
        <p:spPr/>
        <p:txBody>
          <a:bodyPr/>
          <a:lstStyle>
            <a:lvl1pPr>
              <a:defRPr/>
            </a:lvl1pPr>
          </a:lstStyle>
          <a:p>
            <a:pPr>
              <a:defRPr/>
            </a:pPr>
            <a:r>
              <a:rPr lang="en-US"/>
              <a:t>Point of Care Risk Assessment  May 8, 2018 DRAFT</a:t>
            </a:r>
          </a:p>
        </p:txBody>
      </p:sp>
      <p:sp>
        <p:nvSpPr>
          <p:cNvPr id="6" name="Slide Number Placeholder 5">
            <a:extLst>
              <a:ext uri="{FF2B5EF4-FFF2-40B4-BE49-F238E27FC236}">
                <a16:creationId xmlns:a16="http://schemas.microsoft.com/office/drawing/2014/main" id="{4331935F-1AF5-4E55-9E8D-FDE8203128EE}"/>
              </a:ext>
            </a:extLst>
          </p:cNvPr>
          <p:cNvSpPr>
            <a:spLocks noGrp="1"/>
          </p:cNvSpPr>
          <p:nvPr>
            <p:ph type="sldNum" sz="quarter" idx="12"/>
          </p:nvPr>
        </p:nvSpPr>
        <p:spPr/>
        <p:txBody>
          <a:bodyPr/>
          <a:lstStyle>
            <a:lvl1pPr>
              <a:defRPr/>
            </a:lvl1pPr>
          </a:lstStyle>
          <a:p>
            <a:fld id="{03918086-70C2-450F-9FCF-FAEC79C5FADF}" type="slidenum">
              <a:rPr lang="en-US" altLang="en-US"/>
              <a:pPr/>
              <a:t>‹#›</a:t>
            </a:fld>
            <a:endParaRPr lang="en-US" altLang="en-US"/>
          </a:p>
        </p:txBody>
      </p:sp>
    </p:spTree>
    <p:extLst>
      <p:ext uri="{BB962C8B-B14F-4D97-AF65-F5344CB8AC3E}">
        <p14:creationId xmlns:p14="http://schemas.microsoft.com/office/powerpoint/2010/main" val="2194039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E8F6DBB-6DC9-480D-8A1C-D1144DCD4AAB}"/>
              </a:ext>
            </a:extLst>
          </p:cNvPr>
          <p:cNvSpPr>
            <a:spLocks noGrp="1"/>
          </p:cNvSpPr>
          <p:nvPr>
            <p:ph type="dt" sz="half" idx="10"/>
          </p:nvPr>
        </p:nvSpPr>
        <p:spPr/>
        <p:txBody>
          <a:bodyPr/>
          <a:lstStyle>
            <a:lvl1pPr>
              <a:defRPr/>
            </a:lvl1pPr>
          </a:lstStyle>
          <a:p>
            <a:pPr>
              <a:defRPr/>
            </a:pPr>
            <a:fld id="{9BF23B01-C01C-4191-96E2-8D8B6A31E5A6}" type="datetime1">
              <a:rPr lang="en-US"/>
              <a:pPr>
                <a:defRPr/>
              </a:pPr>
              <a:t>11/8/2024</a:t>
            </a:fld>
            <a:endParaRPr lang="en-US" dirty="0"/>
          </a:p>
        </p:txBody>
      </p:sp>
      <p:sp>
        <p:nvSpPr>
          <p:cNvPr id="6" name="Footer Placeholder 4">
            <a:extLst>
              <a:ext uri="{FF2B5EF4-FFF2-40B4-BE49-F238E27FC236}">
                <a16:creationId xmlns:a16="http://schemas.microsoft.com/office/drawing/2014/main" id="{FD8A88D1-BB3E-4349-96A4-9A63086E2854}"/>
              </a:ext>
            </a:extLst>
          </p:cNvPr>
          <p:cNvSpPr>
            <a:spLocks noGrp="1"/>
          </p:cNvSpPr>
          <p:nvPr>
            <p:ph type="ftr" sz="quarter" idx="11"/>
          </p:nvPr>
        </p:nvSpPr>
        <p:spPr/>
        <p:txBody>
          <a:bodyPr/>
          <a:lstStyle>
            <a:lvl1pPr>
              <a:defRPr/>
            </a:lvl1pPr>
          </a:lstStyle>
          <a:p>
            <a:pPr>
              <a:defRPr/>
            </a:pPr>
            <a:r>
              <a:rPr lang="en-US"/>
              <a:t>Point of Care Risk Assessment  May 8, 2018 DRAFT</a:t>
            </a:r>
          </a:p>
        </p:txBody>
      </p:sp>
      <p:sp>
        <p:nvSpPr>
          <p:cNvPr id="7" name="Slide Number Placeholder 5">
            <a:extLst>
              <a:ext uri="{FF2B5EF4-FFF2-40B4-BE49-F238E27FC236}">
                <a16:creationId xmlns:a16="http://schemas.microsoft.com/office/drawing/2014/main" id="{CD393DBA-53E3-4D01-83BF-84B2714A9E9D}"/>
              </a:ext>
            </a:extLst>
          </p:cNvPr>
          <p:cNvSpPr>
            <a:spLocks noGrp="1"/>
          </p:cNvSpPr>
          <p:nvPr>
            <p:ph type="sldNum" sz="quarter" idx="12"/>
          </p:nvPr>
        </p:nvSpPr>
        <p:spPr/>
        <p:txBody>
          <a:bodyPr/>
          <a:lstStyle>
            <a:lvl1pPr>
              <a:defRPr/>
            </a:lvl1pPr>
          </a:lstStyle>
          <a:p>
            <a:fld id="{65E227E9-8754-4F5E-9DCB-68DB1865F36B}" type="slidenum">
              <a:rPr lang="en-US" altLang="en-US"/>
              <a:pPr/>
              <a:t>‹#›</a:t>
            </a:fld>
            <a:endParaRPr lang="en-US" altLang="en-US"/>
          </a:p>
        </p:txBody>
      </p:sp>
    </p:spTree>
    <p:extLst>
      <p:ext uri="{BB962C8B-B14F-4D97-AF65-F5344CB8AC3E}">
        <p14:creationId xmlns:p14="http://schemas.microsoft.com/office/powerpoint/2010/main" val="167428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67027BE-3B60-4E84-BFA4-DE27562E1DED}"/>
              </a:ext>
            </a:extLst>
          </p:cNvPr>
          <p:cNvSpPr>
            <a:spLocks noGrp="1"/>
          </p:cNvSpPr>
          <p:nvPr>
            <p:ph type="dt" sz="half" idx="10"/>
          </p:nvPr>
        </p:nvSpPr>
        <p:spPr/>
        <p:txBody>
          <a:bodyPr/>
          <a:lstStyle>
            <a:lvl1pPr>
              <a:defRPr/>
            </a:lvl1pPr>
          </a:lstStyle>
          <a:p>
            <a:pPr>
              <a:defRPr/>
            </a:pPr>
            <a:fld id="{0D05C044-5783-4271-B602-9E07ADDC1C45}" type="datetime1">
              <a:rPr lang="en-US"/>
              <a:pPr>
                <a:defRPr/>
              </a:pPr>
              <a:t>11/8/2024</a:t>
            </a:fld>
            <a:endParaRPr lang="en-US" dirty="0"/>
          </a:p>
        </p:txBody>
      </p:sp>
      <p:sp>
        <p:nvSpPr>
          <p:cNvPr id="8" name="Footer Placeholder 4">
            <a:extLst>
              <a:ext uri="{FF2B5EF4-FFF2-40B4-BE49-F238E27FC236}">
                <a16:creationId xmlns:a16="http://schemas.microsoft.com/office/drawing/2014/main" id="{2A263032-BA6C-4390-A3F1-1303325F2A08}"/>
              </a:ext>
            </a:extLst>
          </p:cNvPr>
          <p:cNvSpPr>
            <a:spLocks noGrp="1"/>
          </p:cNvSpPr>
          <p:nvPr>
            <p:ph type="ftr" sz="quarter" idx="11"/>
          </p:nvPr>
        </p:nvSpPr>
        <p:spPr/>
        <p:txBody>
          <a:bodyPr/>
          <a:lstStyle>
            <a:lvl1pPr>
              <a:defRPr/>
            </a:lvl1pPr>
          </a:lstStyle>
          <a:p>
            <a:pPr>
              <a:defRPr/>
            </a:pPr>
            <a:r>
              <a:rPr lang="en-US"/>
              <a:t>Point of Care Risk Assessment  May 8, 2018 DRAFT</a:t>
            </a:r>
          </a:p>
        </p:txBody>
      </p:sp>
      <p:sp>
        <p:nvSpPr>
          <p:cNvPr id="9" name="Slide Number Placeholder 5">
            <a:extLst>
              <a:ext uri="{FF2B5EF4-FFF2-40B4-BE49-F238E27FC236}">
                <a16:creationId xmlns:a16="http://schemas.microsoft.com/office/drawing/2014/main" id="{CC295BFE-40B5-4DB7-B79B-A0A69994ACEA}"/>
              </a:ext>
            </a:extLst>
          </p:cNvPr>
          <p:cNvSpPr>
            <a:spLocks noGrp="1"/>
          </p:cNvSpPr>
          <p:nvPr>
            <p:ph type="sldNum" sz="quarter" idx="12"/>
          </p:nvPr>
        </p:nvSpPr>
        <p:spPr/>
        <p:txBody>
          <a:bodyPr/>
          <a:lstStyle>
            <a:lvl1pPr>
              <a:defRPr/>
            </a:lvl1pPr>
          </a:lstStyle>
          <a:p>
            <a:fld id="{9D0452A7-68D3-4AF5-99DB-284A2C9C16D7}" type="slidenum">
              <a:rPr lang="en-US" altLang="en-US"/>
              <a:pPr/>
              <a:t>‹#›</a:t>
            </a:fld>
            <a:endParaRPr lang="en-US" altLang="en-US"/>
          </a:p>
        </p:txBody>
      </p:sp>
    </p:spTree>
    <p:extLst>
      <p:ext uri="{BB962C8B-B14F-4D97-AF65-F5344CB8AC3E}">
        <p14:creationId xmlns:p14="http://schemas.microsoft.com/office/powerpoint/2010/main" val="242988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ADFBF26-78C8-4153-BDB3-744CF4368505}"/>
              </a:ext>
            </a:extLst>
          </p:cNvPr>
          <p:cNvSpPr>
            <a:spLocks noGrp="1"/>
          </p:cNvSpPr>
          <p:nvPr>
            <p:ph type="dt" sz="half" idx="10"/>
          </p:nvPr>
        </p:nvSpPr>
        <p:spPr/>
        <p:txBody>
          <a:bodyPr/>
          <a:lstStyle>
            <a:lvl1pPr>
              <a:defRPr/>
            </a:lvl1pPr>
          </a:lstStyle>
          <a:p>
            <a:pPr>
              <a:defRPr/>
            </a:pPr>
            <a:fld id="{F92B1EE5-6AF2-4963-B40D-5608DDCCDF82}" type="datetime1">
              <a:rPr lang="en-US"/>
              <a:pPr>
                <a:defRPr/>
              </a:pPr>
              <a:t>11/8/2024</a:t>
            </a:fld>
            <a:endParaRPr lang="en-US" dirty="0"/>
          </a:p>
        </p:txBody>
      </p:sp>
      <p:sp>
        <p:nvSpPr>
          <p:cNvPr id="4" name="Footer Placeholder 4">
            <a:extLst>
              <a:ext uri="{FF2B5EF4-FFF2-40B4-BE49-F238E27FC236}">
                <a16:creationId xmlns:a16="http://schemas.microsoft.com/office/drawing/2014/main" id="{C626946B-53DB-4235-85AD-2D2A88CE19AA}"/>
              </a:ext>
            </a:extLst>
          </p:cNvPr>
          <p:cNvSpPr>
            <a:spLocks noGrp="1"/>
          </p:cNvSpPr>
          <p:nvPr>
            <p:ph type="ftr" sz="quarter" idx="11"/>
          </p:nvPr>
        </p:nvSpPr>
        <p:spPr/>
        <p:txBody>
          <a:bodyPr/>
          <a:lstStyle>
            <a:lvl1pPr>
              <a:defRPr/>
            </a:lvl1pPr>
          </a:lstStyle>
          <a:p>
            <a:pPr>
              <a:defRPr/>
            </a:pPr>
            <a:r>
              <a:rPr lang="en-US"/>
              <a:t>Point of Care Risk Assessment  May 8, 2018 DRAFT</a:t>
            </a:r>
          </a:p>
        </p:txBody>
      </p:sp>
      <p:sp>
        <p:nvSpPr>
          <p:cNvPr id="5" name="Slide Number Placeholder 5">
            <a:extLst>
              <a:ext uri="{FF2B5EF4-FFF2-40B4-BE49-F238E27FC236}">
                <a16:creationId xmlns:a16="http://schemas.microsoft.com/office/drawing/2014/main" id="{3E511030-10B2-470E-A16B-2DF1DD317B23}"/>
              </a:ext>
            </a:extLst>
          </p:cNvPr>
          <p:cNvSpPr>
            <a:spLocks noGrp="1"/>
          </p:cNvSpPr>
          <p:nvPr>
            <p:ph type="sldNum" sz="quarter" idx="12"/>
          </p:nvPr>
        </p:nvSpPr>
        <p:spPr/>
        <p:txBody>
          <a:bodyPr/>
          <a:lstStyle>
            <a:lvl1pPr>
              <a:defRPr/>
            </a:lvl1pPr>
          </a:lstStyle>
          <a:p>
            <a:fld id="{0A86A2EA-690E-4528-80A8-0FE028F262EC}" type="slidenum">
              <a:rPr lang="en-US" altLang="en-US"/>
              <a:pPr/>
              <a:t>‹#›</a:t>
            </a:fld>
            <a:endParaRPr lang="en-US" altLang="en-US"/>
          </a:p>
        </p:txBody>
      </p:sp>
    </p:spTree>
    <p:extLst>
      <p:ext uri="{BB962C8B-B14F-4D97-AF65-F5344CB8AC3E}">
        <p14:creationId xmlns:p14="http://schemas.microsoft.com/office/powerpoint/2010/main" val="36802827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6F618F3-3608-446D-A809-F1476B3EB388}"/>
              </a:ext>
            </a:extLst>
          </p:cNvPr>
          <p:cNvSpPr>
            <a:spLocks noGrp="1"/>
          </p:cNvSpPr>
          <p:nvPr>
            <p:ph type="dt" sz="half" idx="10"/>
          </p:nvPr>
        </p:nvSpPr>
        <p:spPr/>
        <p:txBody>
          <a:bodyPr/>
          <a:lstStyle>
            <a:lvl1pPr>
              <a:defRPr/>
            </a:lvl1pPr>
          </a:lstStyle>
          <a:p>
            <a:pPr>
              <a:defRPr/>
            </a:pPr>
            <a:fld id="{43A40269-E4DC-48F0-BE80-BE0BBDECDC36}" type="datetime1">
              <a:rPr lang="en-US"/>
              <a:pPr>
                <a:defRPr/>
              </a:pPr>
              <a:t>11/8/2024</a:t>
            </a:fld>
            <a:endParaRPr lang="en-US" dirty="0"/>
          </a:p>
        </p:txBody>
      </p:sp>
      <p:sp>
        <p:nvSpPr>
          <p:cNvPr id="3" name="Footer Placeholder 4">
            <a:extLst>
              <a:ext uri="{FF2B5EF4-FFF2-40B4-BE49-F238E27FC236}">
                <a16:creationId xmlns:a16="http://schemas.microsoft.com/office/drawing/2014/main" id="{D78DD159-C571-4EB7-A08F-78D7356AD99B}"/>
              </a:ext>
            </a:extLst>
          </p:cNvPr>
          <p:cNvSpPr>
            <a:spLocks noGrp="1"/>
          </p:cNvSpPr>
          <p:nvPr>
            <p:ph type="ftr" sz="quarter" idx="11"/>
          </p:nvPr>
        </p:nvSpPr>
        <p:spPr/>
        <p:txBody>
          <a:bodyPr/>
          <a:lstStyle>
            <a:lvl1pPr>
              <a:defRPr/>
            </a:lvl1pPr>
          </a:lstStyle>
          <a:p>
            <a:pPr>
              <a:defRPr/>
            </a:pPr>
            <a:r>
              <a:rPr lang="en-US"/>
              <a:t>Point of Care Risk Assessment  May 8, 2018 DRAFT</a:t>
            </a:r>
          </a:p>
        </p:txBody>
      </p:sp>
      <p:sp>
        <p:nvSpPr>
          <p:cNvPr id="4" name="Slide Number Placeholder 5">
            <a:extLst>
              <a:ext uri="{FF2B5EF4-FFF2-40B4-BE49-F238E27FC236}">
                <a16:creationId xmlns:a16="http://schemas.microsoft.com/office/drawing/2014/main" id="{20A67CBD-884F-4773-AF51-E7E0464CA895}"/>
              </a:ext>
            </a:extLst>
          </p:cNvPr>
          <p:cNvSpPr>
            <a:spLocks noGrp="1"/>
          </p:cNvSpPr>
          <p:nvPr>
            <p:ph type="sldNum" sz="quarter" idx="12"/>
          </p:nvPr>
        </p:nvSpPr>
        <p:spPr/>
        <p:txBody>
          <a:bodyPr/>
          <a:lstStyle>
            <a:lvl1pPr>
              <a:defRPr/>
            </a:lvl1pPr>
          </a:lstStyle>
          <a:p>
            <a:fld id="{A39A2E74-B8BF-474B-ACF0-8C4A0C917A02}" type="slidenum">
              <a:rPr lang="en-US" altLang="en-US"/>
              <a:pPr/>
              <a:t>‹#›</a:t>
            </a:fld>
            <a:endParaRPr lang="en-US" altLang="en-US"/>
          </a:p>
        </p:txBody>
      </p:sp>
    </p:spTree>
    <p:extLst>
      <p:ext uri="{BB962C8B-B14F-4D97-AF65-F5344CB8AC3E}">
        <p14:creationId xmlns:p14="http://schemas.microsoft.com/office/powerpoint/2010/main" val="677900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ltLang="en-US" dirty="0"/>
              <a:t>Point of Care Risk Assessment</a:t>
            </a:r>
            <a:br>
              <a:rPr lang="en-US" altLang="en-US" dirty="0"/>
            </a:br>
            <a:r>
              <a:rPr lang="en-US" altLang="en-US" dirty="0"/>
              <a:t>Learning Management System Project Script</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3FD6CB7-11A0-48DA-A6E9-BB119DFDD334}"/>
              </a:ext>
            </a:extLst>
          </p:cNvPr>
          <p:cNvSpPr>
            <a:spLocks noGrp="1"/>
          </p:cNvSpPr>
          <p:nvPr>
            <p:ph type="dt" sz="half" idx="10"/>
          </p:nvPr>
        </p:nvSpPr>
        <p:spPr>
          <a:xfrm>
            <a:off x="457200" y="6356350"/>
            <a:ext cx="1593850" cy="365125"/>
          </a:xfrm>
        </p:spPr>
        <p:txBody>
          <a:bodyPr/>
          <a:lstStyle>
            <a:lvl1pPr>
              <a:defRPr/>
            </a:lvl1pPr>
          </a:lstStyle>
          <a:p>
            <a:pPr>
              <a:defRPr/>
            </a:pPr>
            <a:fld id="{28FD5978-3A11-468E-B484-083FDCD88404}" type="datetime1">
              <a:rPr lang="en-US"/>
              <a:pPr>
                <a:defRPr/>
              </a:pPr>
              <a:t>11/8/2024</a:t>
            </a:fld>
            <a:endParaRPr lang="en-US" dirty="0"/>
          </a:p>
        </p:txBody>
      </p:sp>
      <p:sp>
        <p:nvSpPr>
          <p:cNvPr id="5" name="Footer Placeholder 4">
            <a:extLst>
              <a:ext uri="{FF2B5EF4-FFF2-40B4-BE49-F238E27FC236}">
                <a16:creationId xmlns:a16="http://schemas.microsoft.com/office/drawing/2014/main" id="{80F0C3F6-304B-4607-BF59-7AB7BF13556C}"/>
              </a:ext>
            </a:extLst>
          </p:cNvPr>
          <p:cNvSpPr>
            <a:spLocks noGrp="1"/>
          </p:cNvSpPr>
          <p:nvPr>
            <p:ph type="ftr" sz="quarter" idx="11"/>
          </p:nvPr>
        </p:nvSpPr>
        <p:spPr>
          <a:xfrm>
            <a:off x="2484438" y="6356350"/>
            <a:ext cx="4967287" cy="365125"/>
          </a:xfrm>
        </p:spPr>
        <p:txBody>
          <a:bodyPr/>
          <a:lstStyle>
            <a:lvl1pPr>
              <a:defRPr b="1" dirty="0"/>
            </a:lvl1pPr>
          </a:lstStyle>
          <a:p>
            <a:pPr>
              <a:defRPr/>
            </a:pPr>
            <a:r>
              <a:rPr lang="en-US" altLang="en-US"/>
              <a:t>Point of Care Risk Assessment  May 8, 2018</a:t>
            </a:r>
            <a:endParaRPr lang="en-US" b="0"/>
          </a:p>
        </p:txBody>
      </p:sp>
      <p:sp>
        <p:nvSpPr>
          <p:cNvPr id="6" name="Slide Number Placeholder 5">
            <a:extLst>
              <a:ext uri="{FF2B5EF4-FFF2-40B4-BE49-F238E27FC236}">
                <a16:creationId xmlns:a16="http://schemas.microsoft.com/office/drawing/2014/main" id="{2FC19A1E-A5A2-4763-8AB3-00B16624336F}"/>
              </a:ext>
            </a:extLst>
          </p:cNvPr>
          <p:cNvSpPr>
            <a:spLocks noGrp="1"/>
          </p:cNvSpPr>
          <p:nvPr>
            <p:ph type="sldNum" sz="quarter" idx="12"/>
          </p:nvPr>
        </p:nvSpPr>
        <p:spPr>
          <a:xfrm>
            <a:off x="7740650" y="6356350"/>
            <a:ext cx="946150" cy="365125"/>
          </a:xfrm>
        </p:spPr>
        <p:txBody>
          <a:bodyPr/>
          <a:lstStyle>
            <a:lvl1pPr>
              <a:defRPr/>
            </a:lvl1pPr>
          </a:lstStyle>
          <a:p>
            <a:fld id="{65E49276-7F49-4F55-933F-C07AAABE3099}" type="slidenum">
              <a:rPr lang="en-US" altLang="en-US"/>
              <a:pPr/>
              <a:t>‹#›</a:t>
            </a:fld>
            <a:endParaRPr lang="en-US" altLang="en-US"/>
          </a:p>
        </p:txBody>
      </p:sp>
    </p:spTree>
    <p:extLst>
      <p:ext uri="{BB962C8B-B14F-4D97-AF65-F5344CB8AC3E}">
        <p14:creationId xmlns:p14="http://schemas.microsoft.com/office/powerpoint/2010/main" val="554432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70D6B54-9BB9-43DB-B911-FCD6C70A6B0E}"/>
              </a:ext>
            </a:extLst>
          </p:cNvPr>
          <p:cNvSpPr>
            <a:spLocks noGrp="1"/>
          </p:cNvSpPr>
          <p:nvPr>
            <p:ph type="dt" sz="half" idx="10"/>
          </p:nvPr>
        </p:nvSpPr>
        <p:spPr/>
        <p:txBody>
          <a:bodyPr/>
          <a:lstStyle>
            <a:lvl1pPr>
              <a:defRPr/>
            </a:lvl1pPr>
          </a:lstStyle>
          <a:p>
            <a:pPr>
              <a:defRPr/>
            </a:pPr>
            <a:fld id="{7B11AD29-13D1-4B25-AE85-9ECAE449CDC4}" type="datetime1">
              <a:rPr lang="en-US"/>
              <a:pPr>
                <a:defRPr/>
              </a:pPr>
              <a:t>11/8/2024</a:t>
            </a:fld>
            <a:endParaRPr lang="en-US" dirty="0"/>
          </a:p>
        </p:txBody>
      </p:sp>
      <p:sp>
        <p:nvSpPr>
          <p:cNvPr id="6" name="Footer Placeholder 4">
            <a:extLst>
              <a:ext uri="{FF2B5EF4-FFF2-40B4-BE49-F238E27FC236}">
                <a16:creationId xmlns:a16="http://schemas.microsoft.com/office/drawing/2014/main" id="{662B1067-DCF6-4CF0-8348-FA1AAEB1C202}"/>
              </a:ext>
            </a:extLst>
          </p:cNvPr>
          <p:cNvSpPr>
            <a:spLocks noGrp="1"/>
          </p:cNvSpPr>
          <p:nvPr>
            <p:ph type="ftr" sz="quarter" idx="11"/>
          </p:nvPr>
        </p:nvSpPr>
        <p:spPr/>
        <p:txBody>
          <a:bodyPr/>
          <a:lstStyle>
            <a:lvl1pPr>
              <a:defRPr/>
            </a:lvl1pPr>
          </a:lstStyle>
          <a:p>
            <a:pPr>
              <a:defRPr/>
            </a:pPr>
            <a:r>
              <a:rPr lang="en-US"/>
              <a:t>Point of Care Risk Assessment  May 8, 2018 DRAFT</a:t>
            </a:r>
          </a:p>
        </p:txBody>
      </p:sp>
      <p:sp>
        <p:nvSpPr>
          <p:cNvPr id="7" name="Slide Number Placeholder 5">
            <a:extLst>
              <a:ext uri="{FF2B5EF4-FFF2-40B4-BE49-F238E27FC236}">
                <a16:creationId xmlns:a16="http://schemas.microsoft.com/office/drawing/2014/main" id="{EA919A0A-5F31-4A90-A64C-22D3FFFCD581}"/>
              </a:ext>
            </a:extLst>
          </p:cNvPr>
          <p:cNvSpPr>
            <a:spLocks noGrp="1"/>
          </p:cNvSpPr>
          <p:nvPr>
            <p:ph type="sldNum" sz="quarter" idx="12"/>
          </p:nvPr>
        </p:nvSpPr>
        <p:spPr/>
        <p:txBody>
          <a:bodyPr/>
          <a:lstStyle>
            <a:lvl1pPr>
              <a:defRPr/>
            </a:lvl1pPr>
          </a:lstStyle>
          <a:p>
            <a:fld id="{4250EBCD-29EC-47E6-A0D2-56F58E1C6C58}" type="slidenum">
              <a:rPr lang="en-US" altLang="en-US"/>
              <a:pPr/>
              <a:t>‹#›</a:t>
            </a:fld>
            <a:endParaRPr lang="en-US" altLang="en-US"/>
          </a:p>
        </p:txBody>
      </p:sp>
    </p:spTree>
    <p:extLst>
      <p:ext uri="{BB962C8B-B14F-4D97-AF65-F5344CB8AC3E}">
        <p14:creationId xmlns:p14="http://schemas.microsoft.com/office/powerpoint/2010/main" val="1337849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8980302-7B7A-4F0F-BDB5-9DA23AC447F4}"/>
              </a:ext>
            </a:extLst>
          </p:cNvPr>
          <p:cNvSpPr>
            <a:spLocks noGrp="1"/>
          </p:cNvSpPr>
          <p:nvPr>
            <p:ph type="dt" sz="half" idx="10"/>
          </p:nvPr>
        </p:nvSpPr>
        <p:spPr/>
        <p:txBody>
          <a:bodyPr/>
          <a:lstStyle>
            <a:lvl1pPr>
              <a:defRPr/>
            </a:lvl1pPr>
          </a:lstStyle>
          <a:p>
            <a:pPr>
              <a:defRPr/>
            </a:pPr>
            <a:fld id="{19B9FEEE-FED8-4D58-972F-C2E600722D41}" type="datetime1">
              <a:rPr lang="en-US"/>
              <a:pPr>
                <a:defRPr/>
              </a:pPr>
              <a:t>11/8/2024</a:t>
            </a:fld>
            <a:endParaRPr lang="en-US" dirty="0"/>
          </a:p>
        </p:txBody>
      </p:sp>
      <p:sp>
        <p:nvSpPr>
          <p:cNvPr id="6" name="Footer Placeholder 4">
            <a:extLst>
              <a:ext uri="{FF2B5EF4-FFF2-40B4-BE49-F238E27FC236}">
                <a16:creationId xmlns:a16="http://schemas.microsoft.com/office/drawing/2014/main" id="{7B5E1C25-A225-4FA1-B840-BA19E0964C8B}"/>
              </a:ext>
            </a:extLst>
          </p:cNvPr>
          <p:cNvSpPr>
            <a:spLocks noGrp="1"/>
          </p:cNvSpPr>
          <p:nvPr>
            <p:ph type="ftr" sz="quarter" idx="11"/>
          </p:nvPr>
        </p:nvSpPr>
        <p:spPr/>
        <p:txBody>
          <a:bodyPr/>
          <a:lstStyle>
            <a:lvl1pPr>
              <a:defRPr/>
            </a:lvl1pPr>
          </a:lstStyle>
          <a:p>
            <a:pPr>
              <a:defRPr/>
            </a:pPr>
            <a:r>
              <a:rPr lang="en-US"/>
              <a:t>Point of Care Risk Assessment  May 8, 2018 DRAFT</a:t>
            </a:r>
          </a:p>
        </p:txBody>
      </p:sp>
      <p:sp>
        <p:nvSpPr>
          <p:cNvPr id="7" name="Slide Number Placeholder 5">
            <a:extLst>
              <a:ext uri="{FF2B5EF4-FFF2-40B4-BE49-F238E27FC236}">
                <a16:creationId xmlns:a16="http://schemas.microsoft.com/office/drawing/2014/main" id="{8C9A126B-C1A8-4EC1-B0E7-B3EF0DD6A097}"/>
              </a:ext>
            </a:extLst>
          </p:cNvPr>
          <p:cNvSpPr>
            <a:spLocks noGrp="1"/>
          </p:cNvSpPr>
          <p:nvPr>
            <p:ph type="sldNum" sz="quarter" idx="12"/>
          </p:nvPr>
        </p:nvSpPr>
        <p:spPr/>
        <p:txBody>
          <a:bodyPr/>
          <a:lstStyle>
            <a:lvl1pPr>
              <a:defRPr/>
            </a:lvl1pPr>
          </a:lstStyle>
          <a:p>
            <a:fld id="{37A63489-6D52-4B98-93F1-885F02558AAA}" type="slidenum">
              <a:rPr lang="en-US" altLang="en-US"/>
              <a:pPr/>
              <a:t>‹#›</a:t>
            </a:fld>
            <a:endParaRPr lang="en-US" altLang="en-US"/>
          </a:p>
        </p:txBody>
      </p:sp>
    </p:spTree>
    <p:extLst>
      <p:ext uri="{BB962C8B-B14F-4D97-AF65-F5344CB8AC3E}">
        <p14:creationId xmlns:p14="http://schemas.microsoft.com/office/powerpoint/2010/main" val="5518039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D6B553-F675-46D9-8FAC-AFB297A29030}"/>
              </a:ext>
            </a:extLst>
          </p:cNvPr>
          <p:cNvSpPr>
            <a:spLocks noGrp="1"/>
          </p:cNvSpPr>
          <p:nvPr>
            <p:ph type="dt" sz="half" idx="10"/>
          </p:nvPr>
        </p:nvSpPr>
        <p:spPr/>
        <p:txBody>
          <a:bodyPr/>
          <a:lstStyle>
            <a:lvl1pPr>
              <a:defRPr/>
            </a:lvl1pPr>
          </a:lstStyle>
          <a:p>
            <a:pPr>
              <a:defRPr/>
            </a:pPr>
            <a:fld id="{93D36AE9-5792-444F-87D9-157BD23E1E7F}" type="datetime1">
              <a:rPr lang="en-US"/>
              <a:pPr>
                <a:defRPr/>
              </a:pPr>
              <a:t>11/8/2024</a:t>
            </a:fld>
            <a:endParaRPr lang="en-US" dirty="0"/>
          </a:p>
        </p:txBody>
      </p:sp>
      <p:sp>
        <p:nvSpPr>
          <p:cNvPr id="5" name="Footer Placeholder 4">
            <a:extLst>
              <a:ext uri="{FF2B5EF4-FFF2-40B4-BE49-F238E27FC236}">
                <a16:creationId xmlns:a16="http://schemas.microsoft.com/office/drawing/2014/main" id="{CFB732A6-4A74-4A02-BC5F-0E35A4FCDE6C}"/>
              </a:ext>
            </a:extLst>
          </p:cNvPr>
          <p:cNvSpPr>
            <a:spLocks noGrp="1"/>
          </p:cNvSpPr>
          <p:nvPr>
            <p:ph type="ftr" sz="quarter" idx="11"/>
          </p:nvPr>
        </p:nvSpPr>
        <p:spPr/>
        <p:txBody>
          <a:bodyPr/>
          <a:lstStyle>
            <a:lvl1pPr>
              <a:defRPr/>
            </a:lvl1pPr>
          </a:lstStyle>
          <a:p>
            <a:pPr>
              <a:defRPr/>
            </a:pPr>
            <a:r>
              <a:rPr lang="en-US"/>
              <a:t>Point of Care Risk Assessment  May 8, 2018 DRAFT</a:t>
            </a:r>
          </a:p>
        </p:txBody>
      </p:sp>
      <p:sp>
        <p:nvSpPr>
          <p:cNvPr id="6" name="Slide Number Placeholder 5">
            <a:extLst>
              <a:ext uri="{FF2B5EF4-FFF2-40B4-BE49-F238E27FC236}">
                <a16:creationId xmlns:a16="http://schemas.microsoft.com/office/drawing/2014/main" id="{DAC50D61-4D87-4E18-9DF0-93A1B7091806}"/>
              </a:ext>
            </a:extLst>
          </p:cNvPr>
          <p:cNvSpPr>
            <a:spLocks noGrp="1"/>
          </p:cNvSpPr>
          <p:nvPr>
            <p:ph type="sldNum" sz="quarter" idx="12"/>
          </p:nvPr>
        </p:nvSpPr>
        <p:spPr/>
        <p:txBody>
          <a:bodyPr/>
          <a:lstStyle>
            <a:lvl1pPr>
              <a:defRPr/>
            </a:lvl1pPr>
          </a:lstStyle>
          <a:p>
            <a:fld id="{55BB1E05-72AC-4342-8D44-12469BAACE52}" type="slidenum">
              <a:rPr lang="en-US" altLang="en-US"/>
              <a:pPr/>
              <a:t>‹#›</a:t>
            </a:fld>
            <a:endParaRPr lang="en-US" altLang="en-US"/>
          </a:p>
        </p:txBody>
      </p:sp>
    </p:spTree>
    <p:extLst>
      <p:ext uri="{BB962C8B-B14F-4D97-AF65-F5344CB8AC3E}">
        <p14:creationId xmlns:p14="http://schemas.microsoft.com/office/powerpoint/2010/main" val="2528594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007AC1-CB5D-428C-8180-D24A61FDE5B0}"/>
              </a:ext>
            </a:extLst>
          </p:cNvPr>
          <p:cNvSpPr>
            <a:spLocks noGrp="1"/>
          </p:cNvSpPr>
          <p:nvPr>
            <p:ph type="dt" sz="half" idx="10"/>
          </p:nvPr>
        </p:nvSpPr>
        <p:spPr/>
        <p:txBody>
          <a:bodyPr/>
          <a:lstStyle>
            <a:lvl1pPr>
              <a:defRPr/>
            </a:lvl1pPr>
          </a:lstStyle>
          <a:p>
            <a:pPr>
              <a:defRPr/>
            </a:pPr>
            <a:fld id="{3297B879-CB4A-4DC6-AD9C-33947423C60F}" type="datetime1">
              <a:rPr lang="en-US"/>
              <a:pPr>
                <a:defRPr/>
              </a:pPr>
              <a:t>11/8/2024</a:t>
            </a:fld>
            <a:endParaRPr lang="en-US" dirty="0"/>
          </a:p>
        </p:txBody>
      </p:sp>
      <p:sp>
        <p:nvSpPr>
          <p:cNvPr id="5" name="Footer Placeholder 4">
            <a:extLst>
              <a:ext uri="{FF2B5EF4-FFF2-40B4-BE49-F238E27FC236}">
                <a16:creationId xmlns:a16="http://schemas.microsoft.com/office/drawing/2014/main" id="{7B3F0B2E-69AB-4DAA-BE20-56E0CB573F7F}"/>
              </a:ext>
            </a:extLst>
          </p:cNvPr>
          <p:cNvSpPr>
            <a:spLocks noGrp="1"/>
          </p:cNvSpPr>
          <p:nvPr>
            <p:ph type="ftr" sz="quarter" idx="11"/>
          </p:nvPr>
        </p:nvSpPr>
        <p:spPr/>
        <p:txBody>
          <a:bodyPr/>
          <a:lstStyle>
            <a:lvl1pPr>
              <a:defRPr/>
            </a:lvl1pPr>
          </a:lstStyle>
          <a:p>
            <a:pPr>
              <a:defRPr/>
            </a:pPr>
            <a:r>
              <a:rPr lang="en-US"/>
              <a:t>Point of Care Risk Assessment  May 8, 2018 DRAFT</a:t>
            </a:r>
          </a:p>
        </p:txBody>
      </p:sp>
      <p:sp>
        <p:nvSpPr>
          <p:cNvPr id="6" name="Slide Number Placeholder 5">
            <a:extLst>
              <a:ext uri="{FF2B5EF4-FFF2-40B4-BE49-F238E27FC236}">
                <a16:creationId xmlns:a16="http://schemas.microsoft.com/office/drawing/2014/main" id="{A2C52640-09F7-4192-BADF-3FFED0B3E6A3}"/>
              </a:ext>
            </a:extLst>
          </p:cNvPr>
          <p:cNvSpPr>
            <a:spLocks noGrp="1"/>
          </p:cNvSpPr>
          <p:nvPr>
            <p:ph type="sldNum" sz="quarter" idx="12"/>
          </p:nvPr>
        </p:nvSpPr>
        <p:spPr/>
        <p:txBody>
          <a:bodyPr/>
          <a:lstStyle>
            <a:lvl1pPr>
              <a:defRPr/>
            </a:lvl1pPr>
          </a:lstStyle>
          <a:p>
            <a:fld id="{4E5FEF1E-E42A-4CF0-B45F-295597C7CD2B}" type="slidenum">
              <a:rPr lang="en-US" altLang="en-US"/>
              <a:pPr/>
              <a:t>‹#›</a:t>
            </a:fld>
            <a:endParaRPr lang="en-US" altLang="en-US"/>
          </a:p>
        </p:txBody>
      </p:sp>
    </p:spTree>
    <p:extLst>
      <p:ext uri="{BB962C8B-B14F-4D97-AF65-F5344CB8AC3E}">
        <p14:creationId xmlns:p14="http://schemas.microsoft.com/office/powerpoint/2010/main" val="24150301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4270DDEB-F8AD-4D75-BB0F-8DC2AEAE0173}"/>
              </a:ext>
            </a:extLst>
          </p:cNvPr>
          <p:cNvSpPr>
            <a:spLocks noGrp="1"/>
          </p:cNvSpPr>
          <p:nvPr>
            <p:ph type="dt" sz="half" idx="10"/>
          </p:nvPr>
        </p:nvSpPr>
        <p:spPr/>
        <p:txBody>
          <a:bodyPr/>
          <a:lstStyle>
            <a:lvl1pPr>
              <a:defRPr/>
            </a:lvl1pPr>
          </a:lstStyle>
          <a:p>
            <a:pPr>
              <a:defRPr/>
            </a:pPr>
            <a:fld id="{F01C56B8-7A5F-47E0-9A19-7DEA736F0E32}" type="datetime1">
              <a:rPr lang="en-US"/>
              <a:pPr>
                <a:defRPr/>
              </a:pPr>
              <a:t>11/8/2024</a:t>
            </a:fld>
            <a:endParaRPr lang="en-US" dirty="0"/>
          </a:p>
        </p:txBody>
      </p:sp>
      <p:sp>
        <p:nvSpPr>
          <p:cNvPr id="5" name="Footer Placeholder 4">
            <a:extLst>
              <a:ext uri="{FF2B5EF4-FFF2-40B4-BE49-F238E27FC236}">
                <a16:creationId xmlns:a16="http://schemas.microsoft.com/office/drawing/2014/main" id="{E45FA852-FD54-41F9-AE04-867975299AE5}"/>
              </a:ext>
            </a:extLst>
          </p:cNvPr>
          <p:cNvSpPr>
            <a:spLocks noGrp="1"/>
          </p:cNvSpPr>
          <p:nvPr>
            <p:ph type="ftr" sz="quarter" idx="11"/>
          </p:nvPr>
        </p:nvSpPr>
        <p:spPr/>
        <p:txBody>
          <a:bodyPr/>
          <a:lstStyle>
            <a:lvl1pPr>
              <a:defRPr/>
            </a:lvl1pPr>
          </a:lstStyle>
          <a:p>
            <a:pPr>
              <a:defRPr/>
            </a:pPr>
            <a:r>
              <a:rPr lang="en-US"/>
              <a:t>Point of Care Risk Assessment  May 8, 2018 DRAFT</a:t>
            </a:r>
          </a:p>
        </p:txBody>
      </p:sp>
      <p:sp>
        <p:nvSpPr>
          <p:cNvPr id="6" name="Slide Number Placeholder 5">
            <a:extLst>
              <a:ext uri="{FF2B5EF4-FFF2-40B4-BE49-F238E27FC236}">
                <a16:creationId xmlns:a16="http://schemas.microsoft.com/office/drawing/2014/main" id="{21676B68-AE7A-4E46-8EB7-3ABBD16049E2}"/>
              </a:ext>
            </a:extLst>
          </p:cNvPr>
          <p:cNvSpPr>
            <a:spLocks noGrp="1"/>
          </p:cNvSpPr>
          <p:nvPr>
            <p:ph type="sldNum" sz="quarter" idx="12"/>
          </p:nvPr>
        </p:nvSpPr>
        <p:spPr/>
        <p:txBody>
          <a:bodyPr/>
          <a:lstStyle>
            <a:lvl1pPr>
              <a:defRPr/>
            </a:lvl1pPr>
          </a:lstStyle>
          <a:p>
            <a:fld id="{29B71744-9498-453C-84E0-54C5E26A499D}" type="slidenum">
              <a:rPr lang="en-US" altLang="en-US"/>
              <a:pPr/>
              <a:t>‹#›</a:t>
            </a:fld>
            <a:endParaRPr lang="en-US" altLang="en-US"/>
          </a:p>
        </p:txBody>
      </p:sp>
    </p:spTree>
    <p:extLst>
      <p:ext uri="{BB962C8B-B14F-4D97-AF65-F5344CB8AC3E}">
        <p14:creationId xmlns:p14="http://schemas.microsoft.com/office/powerpoint/2010/main" val="25780373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681D04-33A6-4A1D-B51E-9BFB7EEE591F}"/>
              </a:ext>
            </a:extLst>
          </p:cNvPr>
          <p:cNvSpPr>
            <a:spLocks noGrp="1"/>
          </p:cNvSpPr>
          <p:nvPr>
            <p:ph type="dt" sz="half" idx="10"/>
          </p:nvPr>
        </p:nvSpPr>
        <p:spPr/>
        <p:txBody>
          <a:bodyPr/>
          <a:lstStyle>
            <a:lvl1pPr>
              <a:defRPr/>
            </a:lvl1pPr>
          </a:lstStyle>
          <a:p>
            <a:pPr>
              <a:defRPr/>
            </a:pPr>
            <a:fld id="{41C13FDD-1970-499A-AEB2-5CDE3317D692}" type="datetime1">
              <a:rPr lang="en-US"/>
              <a:pPr>
                <a:defRPr/>
              </a:pPr>
              <a:t>11/8/2024</a:t>
            </a:fld>
            <a:endParaRPr lang="en-US" dirty="0"/>
          </a:p>
        </p:txBody>
      </p:sp>
      <p:sp>
        <p:nvSpPr>
          <p:cNvPr id="5" name="Footer Placeholder 4">
            <a:extLst>
              <a:ext uri="{FF2B5EF4-FFF2-40B4-BE49-F238E27FC236}">
                <a16:creationId xmlns:a16="http://schemas.microsoft.com/office/drawing/2014/main" id="{B59E76DA-6878-4261-905F-20981C398B96}"/>
              </a:ext>
            </a:extLst>
          </p:cNvPr>
          <p:cNvSpPr>
            <a:spLocks noGrp="1"/>
          </p:cNvSpPr>
          <p:nvPr>
            <p:ph type="ftr" sz="quarter" idx="11"/>
          </p:nvPr>
        </p:nvSpPr>
        <p:spPr/>
        <p:txBody>
          <a:bodyPr/>
          <a:lstStyle>
            <a:lvl1pPr>
              <a:defRPr/>
            </a:lvl1pPr>
          </a:lstStyle>
          <a:p>
            <a:pPr>
              <a:defRPr/>
            </a:pPr>
            <a:r>
              <a:rPr lang="en-US"/>
              <a:t>Point of Care Risk Assessment  May 8, 2018 DRAFT</a:t>
            </a:r>
          </a:p>
        </p:txBody>
      </p:sp>
      <p:sp>
        <p:nvSpPr>
          <p:cNvPr id="6" name="Slide Number Placeholder 5">
            <a:extLst>
              <a:ext uri="{FF2B5EF4-FFF2-40B4-BE49-F238E27FC236}">
                <a16:creationId xmlns:a16="http://schemas.microsoft.com/office/drawing/2014/main" id="{BB7E5964-256C-4E14-AF95-776C0FA34C7D}"/>
              </a:ext>
            </a:extLst>
          </p:cNvPr>
          <p:cNvSpPr>
            <a:spLocks noGrp="1"/>
          </p:cNvSpPr>
          <p:nvPr>
            <p:ph type="sldNum" sz="quarter" idx="12"/>
          </p:nvPr>
        </p:nvSpPr>
        <p:spPr/>
        <p:txBody>
          <a:bodyPr/>
          <a:lstStyle>
            <a:lvl1pPr>
              <a:defRPr/>
            </a:lvl1pPr>
          </a:lstStyle>
          <a:p>
            <a:fld id="{8ACBEAC1-CA66-4555-8F92-9886DC1C451C}" type="slidenum">
              <a:rPr lang="en-US" altLang="en-US"/>
              <a:pPr/>
              <a:t>‹#›</a:t>
            </a:fld>
            <a:endParaRPr lang="en-US" altLang="en-US"/>
          </a:p>
        </p:txBody>
      </p:sp>
    </p:spTree>
    <p:extLst>
      <p:ext uri="{BB962C8B-B14F-4D97-AF65-F5344CB8AC3E}">
        <p14:creationId xmlns:p14="http://schemas.microsoft.com/office/powerpoint/2010/main" val="31471596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564562-711E-41BB-9702-42E0C967201D}"/>
              </a:ext>
            </a:extLst>
          </p:cNvPr>
          <p:cNvSpPr>
            <a:spLocks noGrp="1"/>
          </p:cNvSpPr>
          <p:nvPr>
            <p:ph type="dt" sz="half" idx="10"/>
          </p:nvPr>
        </p:nvSpPr>
        <p:spPr/>
        <p:txBody>
          <a:bodyPr/>
          <a:lstStyle>
            <a:lvl1pPr>
              <a:defRPr/>
            </a:lvl1pPr>
          </a:lstStyle>
          <a:p>
            <a:pPr>
              <a:defRPr/>
            </a:pPr>
            <a:fld id="{E261F589-371C-4371-9827-58544D4E11A3}" type="datetime1">
              <a:rPr lang="en-US"/>
              <a:pPr>
                <a:defRPr/>
              </a:pPr>
              <a:t>11/8/2024</a:t>
            </a:fld>
            <a:endParaRPr lang="en-US" dirty="0"/>
          </a:p>
        </p:txBody>
      </p:sp>
      <p:sp>
        <p:nvSpPr>
          <p:cNvPr id="5" name="Footer Placeholder 4">
            <a:extLst>
              <a:ext uri="{FF2B5EF4-FFF2-40B4-BE49-F238E27FC236}">
                <a16:creationId xmlns:a16="http://schemas.microsoft.com/office/drawing/2014/main" id="{126A01AF-BEDE-4A99-935E-341D2FE20009}"/>
              </a:ext>
            </a:extLst>
          </p:cNvPr>
          <p:cNvSpPr>
            <a:spLocks noGrp="1"/>
          </p:cNvSpPr>
          <p:nvPr>
            <p:ph type="ftr" sz="quarter" idx="11"/>
          </p:nvPr>
        </p:nvSpPr>
        <p:spPr/>
        <p:txBody>
          <a:bodyPr/>
          <a:lstStyle>
            <a:lvl1pPr>
              <a:defRPr/>
            </a:lvl1pPr>
          </a:lstStyle>
          <a:p>
            <a:pPr>
              <a:defRPr/>
            </a:pPr>
            <a:r>
              <a:rPr lang="en-US"/>
              <a:t>Point of Care Risk Assessment  May 8, 2018 DRAFT</a:t>
            </a:r>
          </a:p>
        </p:txBody>
      </p:sp>
      <p:sp>
        <p:nvSpPr>
          <p:cNvPr id="6" name="Slide Number Placeholder 5">
            <a:extLst>
              <a:ext uri="{FF2B5EF4-FFF2-40B4-BE49-F238E27FC236}">
                <a16:creationId xmlns:a16="http://schemas.microsoft.com/office/drawing/2014/main" id="{4B9E8B70-4714-47D0-AB73-6C7E5678C654}"/>
              </a:ext>
            </a:extLst>
          </p:cNvPr>
          <p:cNvSpPr>
            <a:spLocks noGrp="1"/>
          </p:cNvSpPr>
          <p:nvPr>
            <p:ph type="sldNum" sz="quarter" idx="12"/>
          </p:nvPr>
        </p:nvSpPr>
        <p:spPr/>
        <p:txBody>
          <a:bodyPr/>
          <a:lstStyle>
            <a:lvl1pPr>
              <a:defRPr/>
            </a:lvl1pPr>
          </a:lstStyle>
          <a:p>
            <a:fld id="{DFE844C8-D287-4984-B47F-FAA46AE33EAE}" type="slidenum">
              <a:rPr lang="en-US" altLang="en-US"/>
              <a:pPr/>
              <a:t>‹#›</a:t>
            </a:fld>
            <a:endParaRPr lang="en-US" altLang="en-US"/>
          </a:p>
        </p:txBody>
      </p:sp>
    </p:spTree>
    <p:extLst>
      <p:ext uri="{BB962C8B-B14F-4D97-AF65-F5344CB8AC3E}">
        <p14:creationId xmlns:p14="http://schemas.microsoft.com/office/powerpoint/2010/main" val="28674634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5FAB2B8-0ECF-4F6D-83CB-322DBE76293F}"/>
              </a:ext>
            </a:extLst>
          </p:cNvPr>
          <p:cNvSpPr>
            <a:spLocks noGrp="1"/>
          </p:cNvSpPr>
          <p:nvPr>
            <p:ph type="dt" sz="half" idx="10"/>
          </p:nvPr>
        </p:nvSpPr>
        <p:spPr/>
        <p:txBody>
          <a:bodyPr/>
          <a:lstStyle>
            <a:lvl1pPr>
              <a:defRPr/>
            </a:lvl1pPr>
          </a:lstStyle>
          <a:p>
            <a:pPr>
              <a:defRPr/>
            </a:pPr>
            <a:fld id="{AD543DE0-1E83-4CD2-968E-5B39DFA5F4B0}" type="datetime1">
              <a:rPr lang="en-US"/>
              <a:pPr>
                <a:defRPr/>
              </a:pPr>
              <a:t>11/8/2024</a:t>
            </a:fld>
            <a:endParaRPr lang="en-US" dirty="0"/>
          </a:p>
        </p:txBody>
      </p:sp>
      <p:sp>
        <p:nvSpPr>
          <p:cNvPr id="6" name="Footer Placeholder 4">
            <a:extLst>
              <a:ext uri="{FF2B5EF4-FFF2-40B4-BE49-F238E27FC236}">
                <a16:creationId xmlns:a16="http://schemas.microsoft.com/office/drawing/2014/main" id="{7EE19789-1530-4EBB-B7CE-8776950A0CB2}"/>
              </a:ext>
            </a:extLst>
          </p:cNvPr>
          <p:cNvSpPr>
            <a:spLocks noGrp="1"/>
          </p:cNvSpPr>
          <p:nvPr>
            <p:ph type="ftr" sz="quarter" idx="11"/>
          </p:nvPr>
        </p:nvSpPr>
        <p:spPr/>
        <p:txBody>
          <a:bodyPr/>
          <a:lstStyle>
            <a:lvl1pPr>
              <a:defRPr/>
            </a:lvl1pPr>
          </a:lstStyle>
          <a:p>
            <a:pPr>
              <a:defRPr/>
            </a:pPr>
            <a:r>
              <a:rPr lang="en-US"/>
              <a:t>Point of Care Risk Assessment  May 8, 2018 DRAFT</a:t>
            </a:r>
          </a:p>
        </p:txBody>
      </p:sp>
      <p:sp>
        <p:nvSpPr>
          <p:cNvPr id="7" name="Slide Number Placeholder 5">
            <a:extLst>
              <a:ext uri="{FF2B5EF4-FFF2-40B4-BE49-F238E27FC236}">
                <a16:creationId xmlns:a16="http://schemas.microsoft.com/office/drawing/2014/main" id="{E5287E7B-27D3-4624-9DEE-4877C3D1452E}"/>
              </a:ext>
            </a:extLst>
          </p:cNvPr>
          <p:cNvSpPr>
            <a:spLocks noGrp="1"/>
          </p:cNvSpPr>
          <p:nvPr>
            <p:ph type="sldNum" sz="quarter" idx="12"/>
          </p:nvPr>
        </p:nvSpPr>
        <p:spPr/>
        <p:txBody>
          <a:bodyPr/>
          <a:lstStyle>
            <a:lvl1pPr>
              <a:defRPr/>
            </a:lvl1pPr>
          </a:lstStyle>
          <a:p>
            <a:fld id="{1BF74941-E9E0-43D7-838E-9B5D080CBC74}" type="slidenum">
              <a:rPr lang="en-US" altLang="en-US"/>
              <a:pPr/>
              <a:t>‹#›</a:t>
            </a:fld>
            <a:endParaRPr lang="en-US" altLang="en-US"/>
          </a:p>
        </p:txBody>
      </p:sp>
    </p:spTree>
    <p:extLst>
      <p:ext uri="{BB962C8B-B14F-4D97-AF65-F5344CB8AC3E}">
        <p14:creationId xmlns:p14="http://schemas.microsoft.com/office/powerpoint/2010/main" val="35591241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F59A9A5-51E1-4D5D-9CBB-3F44BD1C0FF5}"/>
              </a:ext>
            </a:extLst>
          </p:cNvPr>
          <p:cNvSpPr>
            <a:spLocks noGrp="1"/>
          </p:cNvSpPr>
          <p:nvPr>
            <p:ph type="dt" sz="half" idx="10"/>
          </p:nvPr>
        </p:nvSpPr>
        <p:spPr/>
        <p:txBody>
          <a:bodyPr/>
          <a:lstStyle>
            <a:lvl1pPr>
              <a:defRPr/>
            </a:lvl1pPr>
          </a:lstStyle>
          <a:p>
            <a:pPr>
              <a:defRPr/>
            </a:pPr>
            <a:fld id="{F2180B0C-EDEC-403C-B855-0A737DB147C7}" type="datetime1">
              <a:rPr lang="en-US"/>
              <a:pPr>
                <a:defRPr/>
              </a:pPr>
              <a:t>11/8/2024</a:t>
            </a:fld>
            <a:endParaRPr lang="en-US" dirty="0"/>
          </a:p>
        </p:txBody>
      </p:sp>
      <p:sp>
        <p:nvSpPr>
          <p:cNvPr id="8" name="Footer Placeholder 4">
            <a:extLst>
              <a:ext uri="{FF2B5EF4-FFF2-40B4-BE49-F238E27FC236}">
                <a16:creationId xmlns:a16="http://schemas.microsoft.com/office/drawing/2014/main" id="{0EAB3038-4E2E-4A37-BE78-7BF6584F1E0E}"/>
              </a:ext>
            </a:extLst>
          </p:cNvPr>
          <p:cNvSpPr>
            <a:spLocks noGrp="1"/>
          </p:cNvSpPr>
          <p:nvPr>
            <p:ph type="ftr" sz="quarter" idx="11"/>
          </p:nvPr>
        </p:nvSpPr>
        <p:spPr/>
        <p:txBody>
          <a:bodyPr/>
          <a:lstStyle>
            <a:lvl1pPr>
              <a:defRPr/>
            </a:lvl1pPr>
          </a:lstStyle>
          <a:p>
            <a:pPr>
              <a:defRPr/>
            </a:pPr>
            <a:r>
              <a:rPr lang="en-US"/>
              <a:t>Point of Care Risk Assessment  May 8, 2018 DRAFT</a:t>
            </a:r>
          </a:p>
        </p:txBody>
      </p:sp>
      <p:sp>
        <p:nvSpPr>
          <p:cNvPr id="9" name="Slide Number Placeholder 5">
            <a:extLst>
              <a:ext uri="{FF2B5EF4-FFF2-40B4-BE49-F238E27FC236}">
                <a16:creationId xmlns:a16="http://schemas.microsoft.com/office/drawing/2014/main" id="{2F6898D9-7FF5-4F99-80E0-4FE130D8EA94}"/>
              </a:ext>
            </a:extLst>
          </p:cNvPr>
          <p:cNvSpPr>
            <a:spLocks noGrp="1"/>
          </p:cNvSpPr>
          <p:nvPr>
            <p:ph type="sldNum" sz="quarter" idx="12"/>
          </p:nvPr>
        </p:nvSpPr>
        <p:spPr/>
        <p:txBody>
          <a:bodyPr/>
          <a:lstStyle>
            <a:lvl1pPr>
              <a:defRPr/>
            </a:lvl1pPr>
          </a:lstStyle>
          <a:p>
            <a:fld id="{C802275F-EA0F-4A03-BAF9-29F89A85D561}" type="slidenum">
              <a:rPr lang="en-US" altLang="en-US"/>
              <a:pPr/>
              <a:t>‹#›</a:t>
            </a:fld>
            <a:endParaRPr lang="en-US" altLang="en-US"/>
          </a:p>
        </p:txBody>
      </p:sp>
    </p:spTree>
    <p:extLst>
      <p:ext uri="{BB962C8B-B14F-4D97-AF65-F5344CB8AC3E}">
        <p14:creationId xmlns:p14="http://schemas.microsoft.com/office/powerpoint/2010/main" val="13931565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2B2C318-99D5-4F53-8C35-34C49A170C9C}"/>
              </a:ext>
            </a:extLst>
          </p:cNvPr>
          <p:cNvSpPr>
            <a:spLocks noGrp="1"/>
          </p:cNvSpPr>
          <p:nvPr>
            <p:ph type="dt" sz="half" idx="10"/>
          </p:nvPr>
        </p:nvSpPr>
        <p:spPr/>
        <p:txBody>
          <a:bodyPr/>
          <a:lstStyle>
            <a:lvl1pPr>
              <a:defRPr/>
            </a:lvl1pPr>
          </a:lstStyle>
          <a:p>
            <a:pPr>
              <a:defRPr/>
            </a:pPr>
            <a:fld id="{51857F9B-4746-4B07-BC67-8F60E838A621}" type="datetime1">
              <a:rPr lang="en-US"/>
              <a:pPr>
                <a:defRPr/>
              </a:pPr>
              <a:t>11/8/2024</a:t>
            </a:fld>
            <a:endParaRPr lang="en-US" dirty="0"/>
          </a:p>
        </p:txBody>
      </p:sp>
      <p:sp>
        <p:nvSpPr>
          <p:cNvPr id="4" name="Footer Placeholder 4">
            <a:extLst>
              <a:ext uri="{FF2B5EF4-FFF2-40B4-BE49-F238E27FC236}">
                <a16:creationId xmlns:a16="http://schemas.microsoft.com/office/drawing/2014/main" id="{7DFF5B89-36B1-4695-BC91-1D44451A91D3}"/>
              </a:ext>
            </a:extLst>
          </p:cNvPr>
          <p:cNvSpPr>
            <a:spLocks noGrp="1"/>
          </p:cNvSpPr>
          <p:nvPr>
            <p:ph type="ftr" sz="quarter" idx="11"/>
          </p:nvPr>
        </p:nvSpPr>
        <p:spPr/>
        <p:txBody>
          <a:bodyPr/>
          <a:lstStyle>
            <a:lvl1pPr>
              <a:defRPr/>
            </a:lvl1pPr>
          </a:lstStyle>
          <a:p>
            <a:pPr>
              <a:defRPr/>
            </a:pPr>
            <a:r>
              <a:rPr lang="en-US"/>
              <a:t>Point of Care Risk Assessment  May 8, 2018 DRAFT</a:t>
            </a:r>
          </a:p>
        </p:txBody>
      </p:sp>
      <p:sp>
        <p:nvSpPr>
          <p:cNvPr id="5" name="Slide Number Placeholder 5">
            <a:extLst>
              <a:ext uri="{FF2B5EF4-FFF2-40B4-BE49-F238E27FC236}">
                <a16:creationId xmlns:a16="http://schemas.microsoft.com/office/drawing/2014/main" id="{29B6C8CF-6C30-4532-8573-5322AC03EB01}"/>
              </a:ext>
            </a:extLst>
          </p:cNvPr>
          <p:cNvSpPr>
            <a:spLocks noGrp="1"/>
          </p:cNvSpPr>
          <p:nvPr>
            <p:ph type="sldNum" sz="quarter" idx="12"/>
          </p:nvPr>
        </p:nvSpPr>
        <p:spPr/>
        <p:txBody>
          <a:bodyPr/>
          <a:lstStyle>
            <a:lvl1pPr>
              <a:defRPr/>
            </a:lvl1pPr>
          </a:lstStyle>
          <a:p>
            <a:fld id="{D1238BE0-A779-4815-9E25-FB8F9EF6215A}" type="slidenum">
              <a:rPr lang="en-US" altLang="en-US"/>
              <a:pPr/>
              <a:t>‹#›</a:t>
            </a:fld>
            <a:endParaRPr lang="en-US" altLang="en-US"/>
          </a:p>
        </p:txBody>
      </p:sp>
    </p:spTree>
    <p:extLst>
      <p:ext uri="{BB962C8B-B14F-4D97-AF65-F5344CB8AC3E}">
        <p14:creationId xmlns:p14="http://schemas.microsoft.com/office/powerpoint/2010/main" val="586640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b="1" baseline="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655E6037-8F4B-4DE3-86C5-7CBEF1D54BE0}"/>
              </a:ext>
            </a:extLst>
          </p:cNvPr>
          <p:cNvSpPr>
            <a:spLocks noGrp="1"/>
          </p:cNvSpPr>
          <p:nvPr>
            <p:ph type="dt" sz="half" idx="10"/>
          </p:nvPr>
        </p:nvSpPr>
        <p:spPr>
          <a:xfrm>
            <a:off x="457200" y="6356350"/>
            <a:ext cx="1522413" cy="385763"/>
          </a:xfrm>
        </p:spPr>
        <p:txBody>
          <a:bodyPr/>
          <a:lstStyle>
            <a:lvl1pPr>
              <a:defRPr/>
            </a:lvl1pPr>
          </a:lstStyle>
          <a:p>
            <a:pPr>
              <a:defRPr/>
            </a:pPr>
            <a:fld id="{7F85C26F-B92B-4376-B110-495AAFEFE435}" type="datetime1">
              <a:rPr lang="en-US"/>
              <a:pPr>
                <a:defRPr/>
              </a:pPr>
              <a:t>11/8/2024</a:t>
            </a:fld>
            <a:endParaRPr lang="en-US" dirty="0"/>
          </a:p>
        </p:txBody>
      </p:sp>
      <p:sp>
        <p:nvSpPr>
          <p:cNvPr id="4" name="Footer Placeholder 3">
            <a:extLst>
              <a:ext uri="{FF2B5EF4-FFF2-40B4-BE49-F238E27FC236}">
                <a16:creationId xmlns:a16="http://schemas.microsoft.com/office/drawing/2014/main" id="{E4F213C8-1A3D-48BD-81B9-69EA7238CAE1}"/>
              </a:ext>
            </a:extLst>
          </p:cNvPr>
          <p:cNvSpPr>
            <a:spLocks noGrp="1"/>
          </p:cNvSpPr>
          <p:nvPr>
            <p:ph type="ftr" sz="quarter" idx="11"/>
          </p:nvPr>
        </p:nvSpPr>
        <p:spPr>
          <a:xfrm>
            <a:off x="2339975" y="6356350"/>
            <a:ext cx="4968875" cy="385763"/>
          </a:xfrm>
        </p:spPr>
        <p:txBody>
          <a:bodyPr/>
          <a:lstStyle>
            <a:lvl1pPr>
              <a:defRPr/>
            </a:lvl1pPr>
          </a:lstStyle>
          <a:p>
            <a:pPr>
              <a:defRPr/>
            </a:pPr>
            <a:r>
              <a:rPr lang="en-US"/>
              <a:t>Point of Care Risk Assessment  May 8, 2018 DRAFT</a:t>
            </a:r>
          </a:p>
        </p:txBody>
      </p:sp>
      <p:sp>
        <p:nvSpPr>
          <p:cNvPr id="5" name="Slide Number Placeholder 4">
            <a:extLst>
              <a:ext uri="{FF2B5EF4-FFF2-40B4-BE49-F238E27FC236}">
                <a16:creationId xmlns:a16="http://schemas.microsoft.com/office/drawing/2014/main" id="{CF4E2A60-63FE-4634-8C2A-736F06D08B26}"/>
              </a:ext>
            </a:extLst>
          </p:cNvPr>
          <p:cNvSpPr>
            <a:spLocks noGrp="1"/>
          </p:cNvSpPr>
          <p:nvPr>
            <p:ph type="sldNum" sz="quarter" idx="12"/>
          </p:nvPr>
        </p:nvSpPr>
        <p:spPr>
          <a:xfrm>
            <a:off x="7885113" y="6356350"/>
            <a:ext cx="801687" cy="385763"/>
          </a:xfrm>
        </p:spPr>
        <p:txBody>
          <a:bodyPr rtlCol="0"/>
          <a:lstStyle>
            <a:lvl1pPr fontAlgn="auto">
              <a:spcBef>
                <a:spcPts val="0"/>
              </a:spcBef>
              <a:spcAft>
                <a:spcPts val="0"/>
              </a:spcAft>
              <a:defRPr>
                <a:solidFill>
                  <a:schemeClr val="tx1">
                    <a:tint val="75000"/>
                  </a:schemeClr>
                </a:solidFill>
                <a:latin typeface="+mn-lt"/>
              </a:defRPr>
            </a:lvl1pPr>
          </a:lstStyle>
          <a:p>
            <a:pPr>
              <a:defRPr/>
            </a:pPr>
            <a:endParaRPr lang="en-US"/>
          </a:p>
        </p:txBody>
      </p:sp>
    </p:spTree>
    <p:extLst>
      <p:ext uri="{BB962C8B-B14F-4D97-AF65-F5344CB8AC3E}">
        <p14:creationId xmlns:p14="http://schemas.microsoft.com/office/powerpoint/2010/main" val="12786768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5E4E9A9-122D-4ADF-A04D-9E960E4D3FC8}"/>
              </a:ext>
            </a:extLst>
          </p:cNvPr>
          <p:cNvSpPr>
            <a:spLocks noGrp="1"/>
          </p:cNvSpPr>
          <p:nvPr>
            <p:ph type="dt" sz="half" idx="10"/>
          </p:nvPr>
        </p:nvSpPr>
        <p:spPr/>
        <p:txBody>
          <a:bodyPr/>
          <a:lstStyle>
            <a:lvl1pPr>
              <a:defRPr/>
            </a:lvl1pPr>
          </a:lstStyle>
          <a:p>
            <a:pPr>
              <a:defRPr/>
            </a:pPr>
            <a:fld id="{8D459491-A10F-41EA-A4F5-04D9B238ACBE}" type="datetime1">
              <a:rPr lang="en-US"/>
              <a:pPr>
                <a:defRPr/>
              </a:pPr>
              <a:t>11/8/2024</a:t>
            </a:fld>
            <a:endParaRPr lang="en-US" dirty="0"/>
          </a:p>
        </p:txBody>
      </p:sp>
      <p:sp>
        <p:nvSpPr>
          <p:cNvPr id="3" name="Footer Placeholder 4">
            <a:extLst>
              <a:ext uri="{FF2B5EF4-FFF2-40B4-BE49-F238E27FC236}">
                <a16:creationId xmlns:a16="http://schemas.microsoft.com/office/drawing/2014/main" id="{5DBBD100-1D7A-464B-B2D4-839E8642FC4C}"/>
              </a:ext>
            </a:extLst>
          </p:cNvPr>
          <p:cNvSpPr>
            <a:spLocks noGrp="1"/>
          </p:cNvSpPr>
          <p:nvPr>
            <p:ph type="ftr" sz="quarter" idx="11"/>
          </p:nvPr>
        </p:nvSpPr>
        <p:spPr/>
        <p:txBody>
          <a:bodyPr/>
          <a:lstStyle>
            <a:lvl1pPr>
              <a:defRPr/>
            </a:lvl1pPr>
          </a:lstStyle>
          <a:p>
            <a:pPr>
              <a:defRPr/>
            </a:pPr>
            <a:r>
              <a:rPr lang="en-US"/>
              <a:t>Point of Care Risk Assessment  May 8, 2018 DRAFT</a:t>
            </a:r>
          </a:p>
        </p:txBody>
      </p:sp>
      <p:sp>
        <p:nvSpPr>
          <p:cNvPr id="4" name="Slide Number Placeholder 5">
            <a:extLst>
              <a:ext uri="{FF2B5EF4-FFF2-40B4-BE49-F238E27FC236}">
                <a16:creationId xmlns:a16="http://schemas.microsoft.com/office/drawing/2014/main" id="{A1D3BAE9-8CEF-42B1-A44C-6D8FE1B9F94A}"/>
              </a:ext>
            </a:extLst>
          </p:cNvPr>
          <p:cNvSpPr>
            <a:spLocks noGrp="1"/>
          </p:cNvSpPr>
          <p:nvPr>
            <p:ph type="sldNum" sz="quarter" idx="12"/>
          </p:nvPr>
        </p:nvSpPr>
        <p:spPr/>
        <p:txBody>
          <a:bodyPr/>
          <a:lstStyle>
            <a:lvl1pPr>
              <a:defRPr/>
            </a:lvl1pPr>
          </a:lstStyle>
          <a:p>
            <a:fld id="{64C83433-8FB1-4BA4-833D-1A987CEE16D7}" type="slidenum">
              <a:rPr lang="en-US" altLang="en-US"/>
              <a:pPr/>
              <a:t>‹#›</a:t>
            </a:fld>
            <a:endParaRPr lang="en-US" altLang="en-US"/>
          </a:p>
        </p:txBody>
      </p:sp>
    </p:spTree>
    <p:extLst>
      <p:ext uri="{BB962C8B-B14F-4D97-AF65-F5344CB8AC3E}">
        <p14:creationId xmlns:p14="http://schemas.microsoft.com/office/powerpoint/2010/main" val="7051202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931380A-BF7D-40A0-8554-B9AB00FE1445}"/>
              </a:ext>
            </a:extLst>
          </p:cNvPr>
          <p:cNvSpPr>
            <a:spLocks noGrp="1"/>
          </p:cNvSpPr>
          <p:nvPr>
            <p:ph type="dt" sz="half" idx="10"/>
          </p:nvPr>
        </p:nvSpPr>
        <p:spPr/>
        <p:txBody>
          <a:bodyPr/>
          <a:lstStyle>
            <a:lvl1pPr>
              <a:defRPr/>
            </a:lvl1pPr>
          </a:lstStyle>
          <a:p>
            <a:pPr>
              <a:defRPr/>
            </a:pPr>
            <a:fld id="{AE1C93AB-9DE2-4840-A050-D5E5814A9414}" type="datetime1">
              <a:rPr lang="en-US"/>
              <a:pPr>
                <a:defRPr/>
              </a:pPr>
              <a:t>11/8/2024</a:t>
            </a:fld>
            <a:endParaRPr lang="en-US" dirty="0"/>
          </a:p>
        </p:txBody>
      </p:sp>
      <p:sp>
        <p:nvSpPr>
          <p:cNvPr id="6" name="Footer Placeholder 4">
            <a:extLst>
              <a:ext uri="{FF2B5EF4-FFF2-40B4-BE49-F238E27FC236}">
                <a16:creationId xmlns:a16="http://schemas.microsoft.com/office/drawing/2014/main" id="{121F3739-BDB7-439F-AC6B-8762001AA89B}"/>
              </a:ext>
            </a:extLst>
          </p:cNvPr>
          <p:cNvSpPr>
            <a:spLocks noGrp="1"/>
          </p:cNvSpPr>
          <p:nvPr>
            <p:ph type="ftr" sz="quarter" idx="11"/>
          </p:nvPr>
        </p:nvSpPr>
        <p:spPr/>
        <p:txBody>
          <a:bodyPr/>
          <a:lstStyle>
            <a:lvl1pPr>
              <a:defRPr/>
            </a:lvl1pPr>
          </a:lstStyle>
          <a:p>
            <a:pPr>
              <a:defRPr/>
            </a:pPr>
            <a:r>
              <a:rPr lang="en-US"/>
              <a:t>Point of Care Risk Assessment  May 8, 2018 DRAFT</a:t>
            </a:r>
          </a:p>
        </p:txBody>
      </p:sp>
      <p:sp>
        <p:nvSpPr>
          <p:cNvPr id="7" name="Slide Number Placeholder 5">
            <a:extLst>
              <a:ext uri="{FF2B5EF4-FFF2-40B4-BE49-F238E27FC236}">
                <a16:creationId xmlns:a16="http://schemas.microsoft.com/office/drawing/2014/main" id="{11B7DE2E-A9B4-4077-B4AE-D17A7774A1BA}"/>
              </a:ext>
            </a:extLst>
          </p:cNvPr>
          <p:cNvSpPr>
            <a:spLocks noGrp="1"/>
          </p:cNvSpPr>
          <p:nvPr>
            <p:ph type="sldNum" sz="quarter" idx="12"/>
          </p:nvPr>
        </p:nvSpPr>
        <p:spPr/>
        <p:txBody>
          <a:bodyPr/>
          <a:lstStyle>
            <a:lvl1pPr>
              <a:defRPr/>
            </a:lvl1pPr>
          </a:lstStyle>
          <a:p>
            <a:fld id="{DAAD8DC7-6A1E-467A-862C-9C3C2DA7E4CF}" type="slidenum">
              <a:rPr lang="en-US" altLang="en-US"/>
              <a:pPr/>
              <a:t>‹#›</a:t>
            </a:fld>
            <a:endParaRPr lang="en-US" altLang="en-US"/>
          </a:p>
        </p:txBody>
      </p:sp>
    </p:spTree>
    <p:extLst>
      <p:ext uri="{BB962C8B-B14F-4D97-AF65-F5344CB8AC3E}">
        <p14:creationId xmlns:p14="http://schemas.microsoft.com/office/powerpoint/2010/main" val="22785001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9985653-BE23-473D-AAF1-1EB48E16C3FC}"/>
              </a:ext>
            </a:extLst>
          </p:cNvPr>
          <p:cNvSpPr>
            <a:spLocks noGrp="1"/>
          </p:cNvSpPr>
          <p:nvPr>
            <p:ph type="dt" sz="half" idx="10"/>
          </p:nvPr>
        </p:nvSpPr>
        <p:spPr/>
        <p:txBody>
          <a:bodyPr/>
          <a:lstStyle>
            <a:lvl1pPr>
              <a:defRPr/>
            </a:lvl1pPr>
          </a:lstStyle>
          <a:p>
            <a:pPr>
              <a:defRPr/>
            </a:pPr>
            <a:fld id="{13B7D06E-54FB-42E4-84C7-87F1ECFECC3A}" type="datetime1">
              <a:rPr lang="en-US"/>
              <a:pPr>
                <a:defRPr/>
              </a:pPr>
              <a:t>11/8/2024</a:t>
            </a:fld>
            <a:endParaRPr lang="en-US" dirty="0"/>
          </a:p>
        </p:txBody>
      </p:sp>
      <p:sp>
        <p:nvSpPr>
          <p:cNvPr id="6" name="Footer Placeholder 4">
            <a:extLst>
              <a:ext uri="{FF2B5EF4-FFF2-40B4-BE49-F238E27FC236}">
                <a16:creationId xmlns:a16="http://schemas.microsoft.com/office/drawing/2014/main" id="{4018D213-71B0-47FB-9053-0708E4017682}"/>
              </a:ext>
            </a:extLst>
          </p:cNvPr>
          <p:cNvSpPr>
            <a:spLocks noGrp="1"/>
          </p:cNvSpPr>
          <p:nvPr>
            <p:ph type="ftr" sz="quarter" idx="11"/>
          </p:nvPr>
        </p:nvSpPr>
        <p:spPr/>
        <p:txBody>
          <a:bodyPr/>
          <a:lstStyle>
            <a:lvl1pPr>
              <a:defRPr/>
            </a:lvl1pPr>
          </a:lstStyle>
          <a:p>
            <a:pPr>
              <a:defRPr/>
            </a:pPr>
            <a:r>
              <a:rPr lang="en-US"/>
              <a:t>Point of Care Risk Assessment  May 8, 2018 DRAFT</a:t>
            </a:r>
          </a:p>
        </p:txBody>
      </p:sp>
      <p:sp>
        <p:nvSpPr>
          <p:cNvPr id="7" name="Slide Number Placeholder 5">
            <a:extLst>
              <a:ext uri="{FF2B5EF4-FFF2-40B4-BE49-F238E27FC236}">
                <a16:creationId xmlns:a16="http://schemas.microsoft.com/office/drawing/2014/main" id="{07BD773E-E378-4461-936D-D5A16E90D4DF}"/>
              </a:ext>
            </a:extLst>
          </p:cNvPr>
          <p:cNvSpPr>
            <a:spLocks noGrp="1"/>
          </p:cNvSpPr>
          <p:nvPr>
            <p:ph type="sldNum" sz="quarter" idx="12"/>
          </p:nvPr>
        </p:nvSpPr>
        <p:spPr/>
        <p:txBody>
          <a:bodyPr/>
          <a:lstStyle>
            <a:lvl1pPr>
              <a:defRPr/>
            </a:lvl1pPr>
          </a:lstStyle>
          <a:p>
            <a:fld id="{9C023AE1-AD42-4147-870E-DE0BF80B7988}" type="slidenum">
              <a:rPr lang="en-US" altLang="en-US"/>
              <a:pPr/>
              <a:t>‹#›</a:t>
            </a:fld>
            <a:endParaRPr lang="en-US" altLang="en-US"/>
          </a:p>
        </p:txBody>
      </p:sp>
    </p:spTree>
    <p:extLst>
      <p:ext uri="{BB962C8B-B14F-4D97-AF65-F5344CB8AC3E}">
        <p14:creationId xmlns:p14="http://schemas.microsoft.com/office/powerpoint/2010/main" val="17650744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1DC515-F8CD-4E29-8125-A375922437D3}"/>
              </a:ext>
            </a:extLst>
          </p:cNvPr>
          <p:cNvSpPr>
            <a:spLocks noGrp="1"/>
          </p:cNvSpPr>
          <p:nvPr>
            <p:ph type="dt" sz="half" idx="10"/>
          </p:nvPr>
        </p:nvSpPr>
        <p:spPr/>
        <p:txBody>
          <a:bodyPr/>
          <a:lstStyle>
            <a:lvl1pPr>
              <a:defRPr/>
            </a:lvl1pPr>
          </a:lstStyle>
          <a:p>
            <a:pPr>
              <a:defRPr/>
            </a:pPr>
            <a:fld id="{DA12AF6C-1B05-4176-91E5-31E7807F4B3E}" type="datetime1">
              <a:rPr lang="en-US"/>
              <a:pPr>
                <a:defRPr/>
              </a:pPr>
              <a:t>11/8/2024</a:t>
            </a:fld>
            <a:endParaRPr lang="en-US" dirty="0"/>
          </a:p>
        </p:txBody>
      </p:sp>
      <p:sp>
        <p:nvSpPr>
          <p:cNvPr id="5" name="Footer Placeholder 4">
            <a:extLst>
              <a:ext uri="{FF2B5EF4-FFF2-40B4-BE49-F238E27FC236}">
                <a16:creationId xmlns:a16="http://schemas.microsoft.com/office/drawing/2014/main" id="{AFD2BC87-3AA4-4B19-9650-9C382414A634}"/>
              </a:ext>
            </a:extLst>
          </p:cNvPr>
          <p:cNvSpPr>
            <a:spLocks noGrp="1"/>
          </p:cNvSpPr>
          <p:nvPr>
            <p:ph type="ftr" sz="quarter" idx="11"/>
          </p:nvPr>
        </p:nvSpPr>
        <p:spPr/>
        <p:txBody>
          <a:bodyPr/>
          <a:lstStyle>
            <a:lvl1pPr>
              <a:defRPr/>
            </a:lvl1pPr>
          </a:lstStyle>
          <a:p>
            <a:pPr>
              <a:defRPr/>
            </a:pPr>
            <a:r>
              <a:rPr lang="en-US"/>
              <a:t>Point of Care Risk Assessment  May 8, 2018 DRAFT</a:t>
            </a:r>
          </a:p>
        </p:txBody>
      </p:sp>
      <p:sp>
        <p:nvSpPr>
          <p:cNvPr id="6" name="Slide Number Placeholder 5">
            <a:extLst>
              <a:ext uri="{FF2B5EF4-FFF2-40B4-BE49-F238E27FC236}">
                <a16:creationId xmlns:a16="http://schemas.microsoft.com/office/drawing/2014/main" id="{B54C60EE-EE96-47CD-B74D-E07AD1E39601}"/>
              </a:ext>
            </a:extLst>
          </p:cNvPr>
          <p:cNvSpPr>
            <a:spLocks noGrp="1"/>
          </p:cNvSpPr>
          <p:nvPr>
            <p:ph type="sldNum" sz="quarter" idx="12"/>
          </p:nvPr>
        </p:nvSpPr>
        <p:spPr/>
        <p:txBody>
          <a:bodyPr/>
          <a:lstStyle>
            <a:lvl1pPr>
              <a:defRPr/>
            </a:lvl1pPr>
          </a:lstStyle>
          <a:p>
            <a:fld id="{570762A3-FDCC-4376-AE1A-4A565D4C0ACC}" type="slidenum">
              <a:rPr lang="en-US" altLang="en-US"/>
              <a:pPr/>
              <a:t>‹#›</a:t>
            </a:fld>
            <a:endParaRPr lang="en-US" altLang="en-US"/>
          </a:p>
        </p:txBody>
      </p:sp>
    </p:spTree>
    <p:extLst>
      <p:ext uri="{BB962C8B-B14F-4D97-AF65-F5344CB8AC3E}">
        <p14:creationId xmlns:p14="http://schemas.microsoft.com/office/powerpoint/2010/main" val="10282250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258B11-E6B8-4695-A1B9-C65BC2CF1BC8}"/>
              </a:ext>
            </a:extLst>
          </p:cNvPr>
          <p:cNvSpPr>
            <a:spLocks noGrp="1"/>
          </p:cNvSpPr>
          <p:nvPr>
            <p:ph type="dt" sz="half" idx="10"/>
          </p:nvPr>
        </p:nvSpPr>
        <p:spPr/>
        <p:txBody>
          <a:bodyPr/>
          <a:lstStyle>
            <a:lvl1pPr>
              <a:defRPr/>
            </a:lvl1pPr>
          </a:lstStyle>
          <a:p>
            <a:pPr>
              <a:defRPr/>
            </a:pPr>
            <a:fld id="{15A39F4E-5027-43D3-9448-BF3A6888DFE4}" type="datetime1">
              <a:rPr lang="en-US"/>
              <a:pPr>
                <a:defRPr/>
              </a:pPr>
              <a:t>11/8/2024</a:t>
            </a:fld>
            <a:endParaRPr lang="en-US" dirty="0"/>
          </a:p>
        </p:txBody>
      </p:sp>
      <p:sp>
        <p:nvSpPr>
          <p:cNvPr id="5" name="Footer Placeholder 4">
            <a:extLst>
              <a:ext uri="{FF2B5EF4-FFF2-40B4-BE49-F238E27FC236}">
                <a16:creationId xmlns:a16="http://schemas.microsoft.com/office/drawing/2014/main" id="{519BCF08-8551-4860-845C-8923B667DDFD}"/>
              </a:ext>
            </a:extLst>
          </p:cNvPr>
          <p:cNvSpPr>
            <a:spLocks noGrp="1"/>
          </p:cNvSpPr>
          <p:nvPr>
            <p:ph type="ftr" sz="quarter" idx="11"/>
          </p:nvPr>
        </p:nvSpPr>
        <p:spPr/>
        <p:txBody>
          <a:bodyPr/>
          <a:lstStyle>
            <a:lvl1pPr>
              <a:defRPr/>
            </a:lvl1pPr>
          </a:lstStyle>
          <a:p>
            <a:pPr>
              <a:defRPr/>
            </a:pPr>
            <a:r>
              <a:rPr lang="en-US"/>
              <a:t>Point of Care Risk Assessment  May 8, 2018 DRAFT</a:t>
            </a:r>
          </a:p>
        </p:txBody>
      </p:sp>
      <p:sp>
        <p:nvSpPr>
          <p:cNvPr id="6" name="Slide Number Placeholder 5">
            <a:extLst>
              <a:ext uri="{FF2B5EF4-FFF2-40B4-BE49-F238E27FC236}">
                <a16:creationId xmlns:a16="http://schemas.microsoft.com/office/drawing/2014/main" id="{C4154C0A-9BDE-4B75-9865-D7C6E7E5E9A1}"/>
              </a:ext>
            </a:extLst>
          </p:cNvPr>
          <p:cNvSpPr>
            <a:spLocks noGrp="1"/>
          </p:cNvSpPr>
          <p:nvPr>
            <p:ph type="sldNum" sz="quarter" idx="12"/>
          </p:nvPr>
        </p:nvSpPr>
        <p:spPr/>
        <p:txBody>
          <a:bodyPr/>
          <a:lstStyle>
            <a:lvl1pPr>
              <a:defRPr/>
            </a:lvl1pPr>
          </a:lstStyle>
          <a:p>
            <a:fld id="{7CF3BDB1-C459-434B-9B7E-D75F944C71B5}" type="slidenum">
              <a:rPr lang="en-US" altLang="en-US"/>
              <a:pPr/>
              <a:t>‹#›</a:t>
            </a:fld>
            <a:endParaRPr lang="en-US" altLang="en-US"/>
          </a:p>
        </p:txBody>
      </p:sp>
    </p:spTree>
    <p:extLst>
      <p:ext uri="{BB962C8B-B14F-4D97-AF65-F5344CB8AC3E}">
        <p14:creationId xmlns:p14="http://schemas.microsoft.com/office/powerpoint/2010/main" val="29212172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7BC3C9B-9A3D-4209-8D7F-FB0D0136F52D}"/>
              </a:ext>
            </a:extLst>
          </p:cNvPr>
          <p:cNvSpPr>
            <a:spLocks noGrp="1"/>
          </p:cNvSpPr>
          <p:nvPr>
            <p:ph type="dt" sz="half" idx="10"/>
          </p:nvPr>
        </p:nvSpPr>
        <p:spPr/>
        <p:txBody>
          <a:bodyPr/>
          <a:lstStyle>
            <a:lvl1pPr>
              <a:defRPr/>
            </a:lvl1pPr>
          </a:lstStyle>
          <a:p>
            <a:pPr>
              <a:defRPr/>
            </a:pPr>
            <a:fld id="{37A59558-5361-4CE1-9D93-5E12D796ACF7}" type="datetime1">
              <a:rPr lang="en-US"/>
              <a:pPr>
                <a:defRPr/>
              </a:pPr>
              <a:t>11/8/2024</a:t>
            </a:fld>
            <a:endParaRPr lang="en-US" dirty="0"/>
          </a:p>
        </p:txBody>
      </p:sp>
      <p:sp>
        <p:nvSpPr>
          <p:cNvPr id="5" name="Footer Placeholder 4">
            <a:extLst>
              <a:ext uri="{FF2B5EF4-FFF2-40B4-BE49-F238E27FC236}">
                <a16:creationId xmlns:a16="http://schemas.microsoft.com/office/drawing/2014/main" id="{70671B0D-D6EA-4D57-B64E-6A06513CF1D8}"/>
              </a:ext>
            </a:extLst>
          </p:cNvPr>
          <p:cNvSpPr>
            <a:spLocks noGrp="1"/>
          </p:cNvSpPr>
          <p:nvPr>
            <p:ph type="ftr" sz="quarter" idx="11"/>
          </p:nvPr>
        </p:nvSpPr>
        <p:spPr/>
        <p:txBody>
          <a:bodyPr/>
          <a:lstStyle>
            <a:lvl1pPr>
              <a:defRPr/>
            </a:lvl1pPr>
          </a:lstStyle>
          <a:p>
            <a:pPr>
              <a:defRPr/>
            </a:pPr>
            <a:r>
              <a:rPr lang="en-US"/>
              <a:t>Point of Care Risk Assessment  May 8, 2018 DRAFT</a:t>
            </a:r>
          </a:p>
        </p:txBody>
      </p:sp>
      <p:sp>
        <p:nvSpPr>
          <p:cNvPr id="6" name="Slide Number Placeholder 5">
            <a:extLst>
              <a:ext uri="{FF2B5EF4-FFF2-40B4-BE49-F238E27FC236}">
                <a16:creationId xmlns:a16="http://schemas.microsoft.com/office/drawing/2014/main" id="{FA7C34AB-6A85-4FDB-B97C-95536B22B1BD}"/>
              </a:ext>
            </a:extLst>
          </p:cNvPr>
          <p:cNvSpPr>
            <a:spLocks noGrp="1"/>
          </p:cNvSpPr>
          <p:nvPr>
            <p:ph type="sldNum" sz="quarter" idx="12"/>
          </p:nvPr>
        </p:nvSpPr>
        <p:spPr/>
        <p:txBody>
          <a:bodyPr/>
          <a:lstStyle>
            <a:lvl1pPr>
              <a:defRPr/>
            </a:lvl1pPr>
          </a:lstStyle>
          <a:p>
            <a:fld id="{92DC58BA-20E7-4209-A344-8B657B77F9C4}" type="slidenum">
              <a:rPr lang="en-US" altLang="en-US"/>
              <a:pPr/>
              <a:t>‹#›</a:t>
            </a:fld>
            <a:endParaRPr lang="en-US" altLang="en-US"/>
          </a:p>
        </p:txBody>
      </p:sp>
    </p:spTree>
    <p:extLst>
      <p:ext uri="{BB962C8B-B14F-4D97-AF65-F5344CB8AC3E}">
        <p14:creationId xmlns:p14="http://schemas.microsoft.com/office/powerpoint/2010/main" val="33303740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854275-314E-4CCF-82F5-491D7F5F3366}"/>
              </a:ext>
            </a:extLst>
          </p:cNvPr>
          <p:cNvSpPr>
            <a:spLocks noGrp="1"/>
          </p:cNvSpPr>
          <p:nvPr>
            <p:ph type="dt" sz="half" idx="10"/>
          </p:nvPr>
        </p:nvSpPr>
        <p:spPr/>
        <p:txBody>
          <a:bodyPr/>
          <a:lstStyle>
            <a:lvl1pPr>
              <a:defRPr/>
            </a:lvl1pPr>
          </a:lstStyle>
          <a:p>
            <a:pPr>
              <a:defRPr/>
            </a:pPr>
            <a:fld id="{CE1B1D76-B560-4C3B-A15B-D43D370A879D}" type="datetime1">
              <a:rPr lang="en-US"/>
              <a:pPr>
                <a:defRPr/>
              </a:pPr>
              <a:t>11/8/2024</a:t>
            </a:fld>
            <a:endParaRPr lang="en-US" dirty="0"/>
          </a:p>
        </p:txBody>
      </p:sp>
      <p:sp>
        <p:nvSpPr>
          <p:cNvPr id="5" name="Footer Placeholder 4">
            <a:extLst>
              <a:ext uri="{FF2B5EF4-FFF2-40B4-BE49-F238E27FC236}">
                <a16:creationId xmlns:a16="http://schemas.microsoft.com/office/drawing/2014/main" id="{72F154D7-F779-422A-98B9-1428B0490BC5}"/>
              </a:ext>
            </a:extLst>
          </p:cNvPr>
          <p:cNvSpPr>
            <a:spLocks noGrp="1"/>
          </p:cNvSpPr>
          <p:nvPr>
            <p:ph type="ftr" sz="quarter" idx="11"/>
          </p:nvPr>
        </p:nvSpPr>
        <p:spPr/>
        <p:txBody>
          <a:bodyPr/>
          <a:lstStyle>
            <a:lvl1pPr>
              <a:defRPr/>
            </a:lvl1pPr>
          </a:lstStyle>
          <a:p>
            <a:pPr>
              <a:defRPr/>
            </a:pPr>
            <a:r>
              <a:rPr lang="en-US"/>
              <a:t>Point of Care Risk Assessment  May 8, 2018 DRAFT</a:t>
            </a:r>
          </a:p>
        </p:txBody>
      </p:sp>
      <p:sp>
        <p:nvSpPr>
          <p:cNvPr id="6" name="Slide Number Placeholder 5">
            <a:extLst>
              <a:ext uri="{FF2B5EF4-FFF2-40B4-BE49-F238E27FC236}">
                <a16:creationId xmlns:a16="http://schemas.microsoft.com/office/drawing/2014/main" id="{8483EE91-3AE7-43C6-9EA2-C61BE2A18147}"/>
              </a:ext>
            </a:extLst>
          </p:cNvPr>
          <p:cNvSpPr>
            <a:spLocks noGrp="1"/>
          </p:cNvSpPr>
          <p:nvPr>
            <p:ph type="sldNum" sz="quarter" idx="12"/>
          </p:nvPr>
        </p:nvSpPr>
        <p:spPr/>
        <p:txBody>
          <a:bodyPr/>
          <a:lstStyle>
            <a:lvl1pPr>
              <a:defRPr/>
            </a:lvl1pPr>
          </a:lstStyle>
          <a:p>
            <a:fld id="{AEA28F60-5407-40F2-963E-D119C8943B8E}" type="slidenum">
              <a:rPr lang="en-US" altLang="en-US"/>
              <a:pPr/>
              <a:t>‹#›</a:t>
            </a:fld>
            <a:endParaRPr lang="en-US" altLang="en-US"/>
          </a:p>
        </p:txBody>
      </p:sp>
    </p:spTree>
    <p:extLst>
      <p:ext uri="{BB962C8B-B14F-4D97-AF65-F5344CB8AC3E}">
        <p14:creationId xmlns:p14="http://schemas.microsoft.com/office/powerpoint/2010/main" val="21366870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9E9D4C-1365-4387-8A57-ABDF5F9E05FF}"/>
              </a:ext>
            </a:extLst>
          </p:cNvPr>
          <p:cNvSpPr>
            <a:spLocks noGrp="1"/>
          </p:cNvSpPr>
          <p:nvPr>
            <p:ph type="dt" sz="half" idx="10"/>
          </p:nvPr>
        </p:nvSpPr>
        <p:spPr/>
        <p:txBody>
          <a:bodyPr/>
          <a:lstStyle>
            <a:lvl1pPr>
              <a:defRPr/>
            </a:lvl1pPr>
          </a:lstStyle>
          <a:p>
            <a:pPr>
              <a:defRPr/>
            </a:pPr>
            <a:fld id="{D2047E7E-E7BD-4762-AED5-024213E67169}" type="datetime1">
              <a:rPr lang="en-US"/>
              <a:pPr>
                <a:defRPr/>
              </a:pPr>
              <a:t>11/8/2024</a:t>
            </a:fld>
            <a:endParaRPr lang="en-US" dirty="0"/>
          </a:p>
        </p:txBody>
      </p:sp>
      <p:sp>
        <p:nvSpPr>
          <p:cNvPr id="5" name="Footer Placeholder 4">
            <a:extLst>
              <a:ext uri="{FF2B5EF4-FFF2-40B4-BE49-F238E27FC236}">
                <a16:creationId xmlns:a16="http://schemas.microsoft.com/office/drawing/2014/main" id="{195689F9-133C-4CAA-8AB2-4BF34E8DD194}"/>
              </a:ext>
            </a:extLst>
          </p:cNvPr>
          <p:cNvSpPr>
            <a:spLocks noGrp="1"/>
          </p:cNvSpPr>
          <p:nvPr>
            <p:ph type="ftr" sz="quarter" idx="11"/>
          </p:nvPr>
        </p:nvSpPr>
        <p:spPr/>
        <p:txBody>
          <a:bodyPr/>
          <a:lstStyle>
            <a:lvl1pPr>
              <a:defRPr/>
            </a:lvl1pPr>
          </a:lstStyle>
          <a:p>
            <a:pPr>
              <a:defRPr/>
            </a:pPr>
            <a:r>
              <a:rPr lang="en-US"/>
              <a:t>Point of Care Risk Assessment  May 8, 2018 DRAFT</a:t>
            </a:r>
          </a:p>
        </p:txBody>
      </p:sp>
      <p:sp>
        <p:nvSpPr>
          <p:cNvPr id="6" name="Slide Number Placeholder 5">
            <a:extLst>
              <a:ext uri="{FF2B5EF4-FFF2-40B4-BE49-F238E27FC236}">
                <a16:creationId xmlns:a16="http://schemas.microsoft.com/office/drawing/2014/main" id="{EB91CAF5-7434-4225-A450-DB419C36F26D}"/>
              </a:ext>
            </a:extLst>
          </p:cNvPr>
          <p:cNvSpPr>
            <a:spLocks noGrp="1"/>
          </p:cNvSpPr>
          <p:nvPr>
            <p:ph type="sldNum" sz="quarter" idx="12"/>
          </p:nvPr>
        </p:nvSpPr>
        <p:spPr/>
        <p:txBody>
          <a:bodyPr/>
          <a:lstStyle>
            <a:lvl1pPr>
              <a:defRPr/>
            </a:lvl1pPr>
          </a:lstStyle>
          <a:p>
            <a:fld id="{E8D72993-16A0-4C8A-8E06-671784B4EF42}" type="slidenum">
              <a:rPr lang="en-US" altLang="en-US"/>
              <a:pPr/>
              <a:t>‹#›</a:t>
            </a:fld>
            <a:endParaRPr lang="en-US" altLang="en-US"/>
          </a:p>
        </p:txBody>
      </p:sp>
    </p:spTree>
    <p:extLst>
      <p:ext uri="{BB962C8B-B14F-4D97-AF65-F5344CB8AC3E}">
        <p14:creationId xmlns:p14="http://schemas.microsoft.com/office/powerpoint/2010/main" val="37508208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05AE640-1023-4DC2-BE8B-AA33BEF47B98}"/>
              </a:ext>
            </a:extLst>
          </p:cNvPr>
          <p:cNvSpPr>
            <a:spLocks noGrp="1"/>
          </p:cNvSpPr>
          <p:nvPr>
            <p:ph type="dt" sz="half" idx="10"/>
          </p:nvPr>
        </p:nvSpPr>
        <p:spPr/>
        <p:txBody>
          <a:bodyPr/>
          <a:lstStyle>
            <a:lvl1pPr>
              <a:defRPr/>
            </a:lvl1pPr>
          </a:lstStyle>
          <a:p>
            <a:pPr>
              <a:defRPr/>
            </a:pPr>
            <a:fld id="{384F214E-28DB-4CC5-A558-C8F6DEDB8491}" type="datetime1">
              <a:rPr lang="en-US"/>
              <a:pPr>
                <a:defRPr/>
              </a:pPr>
              <a:t>11/8/2024</a:t>
            </a:fld>
            <a:endParaRPr lang="en-US" dirty="0"/>
          </a:p>
        </p:txBody>
      </p:sp>
      <p:sp>
        <p:nvSpPr>
          <p:cNvPr id="6" name="Footer Placeholder 4">
            <a:extLst>
              <a:ext uri="{FF2B5EF4-FFF2-40B4-BE49-F238E27FC236}">
                <a16:creationId xmlns:a16="http://schemas.microsoft.com/office/drawing/2014/main" id="{1CB1E75A-0C7C-4D1E-B82C-148A9569C27F}"/>
              </a:ext>
            </a:extLst>
          </p:cNvPr>
          <p:cNvSpPr>
            <a:spLocks noGrp="1"/>
          </p:cNvSpPr>
          <p:nvPr>
            <p:ph type="ftr" sz="quarter" idx="11"/>
          </p:nvPr>
        </p:nvSpPr>
        <p:spPr/>
        <p:txBody>
          <a:bodyPr/>
          <a:lstStyle>
            <a:lvl1pPr>
              <a:defRPr/>
            </a:lvl1pPr>
          </a:lstStyle>
          <a:p>
            <a:pPr>
              <a:defRPr/>
            </a:pPr>
            <a:r>
              <a:rPr lang="en-US"/>
              <a:t>Point of Care Risk Assessment  May 8, 2018 DRAFT</a:t>
            </a:r>
          </a:p>
        </p:txBody>
      </p:sp>
      <p:sp>
        <p:nvSpPr>
          <p:cNvPr id="7" name="Slide Number Placeholder 5">
            <a:extLst>
              <a:ext uri="{FF2B5EF4-FFF2-40B4-BE49-F238E27FC236}">
                <a16:creationId xmlns:a16="http://schemas.microsoft.com/office/drawing/2014/main" id="{29761CEE-20D6-407C-93EC-730789938AF2}"/>
              </a:ext>
            </a:extLst>
          </p:cNvPr>
          <p:cNvSpPr>
            <a:spLocks noGrp="1"/>
          </p:cNvSpPr>
          <p:nvPr>
            <p:ph type="sldNum" sz="quarter" idx="12"/>
          </p:nvPr>
        </p:nvSpPr>
        <p:spPr/>
        <p:txBody>
          <a:bodyPr/>
          <a:lstStyle>
            <a:lvl1pPr>
              <a:defRPr/>
            </a:lvl1pPr>
          </a:lstStyle>
          <a:p>
            <a:fld id="{A1BB6736-ED7D-422D-BF7E-DF79C4B56FBB}" type="slidenum">
              <a:rPr lang="en-US" altLang="en-US"/>
              <a:pPr/>
              <a:t>‹#›</a:t>
            </a:fld>
            <a:endParaRPr lang="en-US" altLang="en-US"/>
          </a:p>
        </p:txBody>
      </p:sp>
    </p:spTree>
    <p:extLst>
      <p:ext uri="{BB962C8B-B14F-4D97-AF65-F5344CB8AC3E}">
        <p14:creationId xmlns:p14="http://schemas.microsoft.com/office/powerpoint/2010/main" val="28828499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B309FB0-23C4-44B3-8E00-91E4AE16EDA5}"/>
              </a:ext>
            </a:extLst>
          </p:cNvPr>
          <p:cNvSpPr>
            <a:spLocks noGrp="1"/>
          </p:cNvSpPr>
          <p:nvPr>
            <p:ph type="dt" sz="half" idx="10"/>
          </p:nvPr>
        </p:nvSpPr>
        <p:spPr/>
        <p:txBody>
          <a:bodyPr/>
          <a:lstStyle>
            <a:lvl1pPr>
              <a:defRPr/>
            </a:lvl1pPr>
          </a:lstStyle>
          <a:p>
            <a:pPr>
              <a:defRPr/>
            </a:pPr>
            <a:fld id="{AE0F2CCC-C3F5-4047-9239-8C33C989D208}" type="datetime1">
              <a:rPr lang="en-US"/>
              <a:pPr>
                <a:defRPr/>
              </a:pPr>
              <a:t>11/8/2024</a:t>
            </a:fld>
            <a:endParaRPr lang="en-US" dirty="0"/>
          </a:p>
        </p:txBody>
      </p:sp>
      <p:sp>
        <p:nvSpPr>
          <p:cNvPr id="8" name="Footer Placeholder 4">
            <a:extLst>
              <a:ext uri="{FF2B5EF4-FFF2-40B4-BE49-F238E27FC236}">
                <a16:creationId xmlns:a16="http://schemas.microsoft.com/office/drawing/2014/main" id="{61212C8B-5C9C-4167-9807-E319FB6FF05D}"/>
              </a:ext>
            </a:extLst>
          </p:cNvPr>
          <p:cNvSpPr>
            <a:spLocks noGrp="1"/>
          </p:cNvSpPr>
          <p:nvPr>
            <p:ph type="ftr" sz="quarter" idx="11"/>
          </p:nvPr>
        </p:nvSpPr>
        <p:spPr/>
        <p:txBody>
          <a:bodyPr/>
          <a:lstStyle>
            <a:lvl1pPr>
              <a:defRPr/>
            </a:lvl1pPr>
          </a:lstStyle>
          <a:p>
            <a:pPr>
              <a:defRPr/>
            </a:pPr>
            <a:r>
              <a:rPr lang="en-US"/>
              <a:t>Point of Care Risk Assessment  May 8, 2018 DRAFT</a:t>
            </a:r>
          </a:p>
        </p:txBody>
      </p:sp>
      <p:sp>
        <p:nvSpPr>
          <p:cNvPr id="9" name="Slide Number Placeholder 5">
            <a:extLst>
              <a:ext uri="{FF2B5EF4-FFF2-40B4-BE49-F238E27FC236}">
                <a16:creationId xmlns:a16="http://schemas.microsoft.com/office/drawing/2014/main" id="{AEA30C5B-8E00-42A1-935C-DCA5D95C9FB7}"/>
              </a:ext>
            </a:extLst>
          </p:cNvPr>
          <p:cNvSpPr>
            <a:spLocks noGrp="1"/>
          </p:cNvSpPr>
          <p:nvPr>
            <p:ph type="sldNum" sz="quarter" idx="12"/>
          </p:nvPr>
        </p:nvSpPr>
        <p:spPr/>
        <p:txBody>
          <a:bodyPr/>
          <a:lstStyle>
            <a:lvl1pPr>
              <a:defRPr/>
            </a:lvl1pPr>
          </a:lstStyle>
          <a:p>
            <a:fld id="{E3B2CDEE-DED5-4DBB-932D-582F50D7B636}" type="slidenum">
              <a:rPr lang="en-US" altLang="en-US"/>
              <a:pPr/>
              <a:t>‹#›</a:t>
            </a:fld>
            <a:endParaRPr lang="en-US" altLang="en-US"/>
          </a:p>
        </p:txBody>
      </p:sp>
    </p:spTree>
    <p:extLst>
      <p:ext uri="{BB962C8B-B14F-4D97-AF65-F5344CB8AC3E}">
        <p14:creationId xmlns:p14="http://schemas.microsoft.com/office/powerpoint/2010/main" val="822444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7EA99B-5A20-40D3-88C6-855D48EE0B67}"/>
              </a:ext>
            </a:extLst>
          </p:cNvPr>
          <p:cNvSpPr>
            <a:spLocks noGrp="1"/>
          </p:cNvSpPr>
          <p:nvPr>
            <p:ph type="dt" sz="half" idx="10"/>
          </p:nvPr>
        </p:nvSpPr>
        <p:spPr/>
        <p:txBody>
          <a:bodyPr/>
          <a:lstStyle>
            <a:lvl1pPr>
              <a:defRPr/>
            </a:lvl1pPr>
          </a:lstStyle>
          <a:p>
            <a:pPr>
              <a:defRPr/>
            </a:pPr>
            <a:fld id="{E96CC04D-F573-40EB-BF8E-54BA388D9388}" type="datetime1">
              <a:rPr lang="en-US"/>
              <a:pPr>
                <a:defRPr/>
              </a:pPr>
              <a:t>11/8/2024</a:t>
            </a:fld>
            <a:endParaRPr lang="en-US" dirty="0"/>
          </a:p>
        </p:txBody>
      </p:sp>
      <p:sp>
        <p:nvSpPr>
          <p:cNvPr id="5" name="Footer Placeholder 4">
            <a:extLst>
              <a:ext uri="{FF2B5EF4-FFF2-40B4-BE49-F238E27FC236}">
                <a16:creationId xmlns:a16="http://schemas.microsoft.com/office/drawing/2014/main" id="{21BD531E-2BBC-4ABC-8269-CE42444DACA0}"/>
              </a:ext>
            </a:extLst>
          </p:cNvPr>
          <p:cNvSpPr>
            <a:spLocks noGrp="1"/>
          </p:cNvSpPr>
          <p:nvPr>
            <p:ph type="ftr" sz="quarter" idx="11"/>
          </p:nvPr>
        </p:nvSpPr>
        <p:spPr/>
        <p:txBody>
          <a:bodyPr/>
          <a:lstStyle>
            <a:lvl1pPr>
              <a:defRPr/>
            </a:lvl1pPr>
          </a:lstStyle>
          <a:p>
            <a:pPr>
              <a:defRPr/>
            </a:pPr>
            <a:r>
              <a:rPr lang="en-US"/>
              <a:t>Point of Care Risk Assessment  May 8, 2018 DRAFT</a:t>
            </a:r>
          </a:p>
        </p:txBody>
      </p:sp>
      <p:sp>
        <p:nvSpPr>
          <p:cNvPr id="6" name="Slide Number Placeholder 5">
            <a:extLst>
              <a:ext uri="{FF2B5EF4-FFF2-40B4-BE49-F238E27FC236}">
                <a16:creationId xmlns:a16="http://schemas.microsoft.com/office/drawing/2014/main" id="{F7967F43-DF5A-4D31-B243-15514D5373E9}"/>
              </a:ext>
            </a:extLst>
          </p:cNvPr>
          <p:cNvSpPr>
            <a:spLocks noGrp="1"/>
          </p:cNvSpPr>
          <p:nvPr>
            <p:ph type="sldNum" sz="quarter" idx="12"/>
          </p:nvPr>
        </p:nvSpPr>
        <p:spPr/>
        <p:txBody>
          <a:bodyPr/>
          <a:lstStyle>
            <a:lvl1pPr>
              <a:defRPr/>
            </a:lvl1pPr>
          </a:lstStyle>
          <a:p>
            <a:fld id="{441339C4-A5D2-43E7-9BC6-E532AF30DE9A}" type="slidenum">
              <a:rPr lang="en-US" altLang="en-US"/>
              <a:pPr/>
              <a:t>‹#›</a:t>
            </a:fld>
            <a:endParaRPr lang="en-US" altLang="en-US"/>
          </a:p>
        </p:txBody>
      </p:sp>
    </p:spTree>
    <p:extLst>
      <p:ext uri="{BB962C8B-B14F-4D97-AF65-F5344CB8AC3E}">
        <p14:creationId xmlns:p14="http://schemas.microsoft.com/office/powerpoint/2010/main" val="25384319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C706764-4D83-4092-A65A-6906D2B0C925}"/>
              </a:ext>
            </a:extLst>
          </p:cNvPr>
          <p:cNvSpPr>
            <a:spLocks noGrp="1"/>
          </p:cNvSpPr>
          <p:nvPr>
            <p:ph type="dt" sz="half" idx="10"/>
          </p:nvPr>
        </p:nvSpPr>
        <p:spPr/>
        <p:txBody>
          <a:bodyPr/>
          <a:lstStyle>
            <a:lvl1pPr>
              <a:defRPr/>
            </a:lvl1pPr>
          </a:lstStyle>
          <a:p>
            <a:pPr>
              <a:defRPr/>
            </a:pPr>
            <a:fld id="{D284E7D0-EB57-4DA1-A9B5-2C7084039292}" type="datetime1">
              <a:rPr lang="en-US"/>
              <a:pPr>
                <a:defRPr/>
              </a:pPr>
              <a:t>11/8/2024</a:t>
            </a:fld>
            <a:endParaRPr lang="en-US" dirty="0"/>
          </a:p>
        </p:txBody>
      </p:sp>
      <p:sp>
        <p:nvSpPr>
          <p:cNvPr id="4" name="Footer Placeholder 4">
            <a:extLst>
              <a:ext uri="{FF2B5EF4-FFF2-40B4-BE49-F238E27FC236}">
                <a16:creationId xmlns:a16="http://schemas.microsoft.com/office/drawing/2014/main" id="{834AA241-8918-462F-916F-2A17BBDB9E72}"/>
              </a:ext>
            </a:extLst>
          </p:cNvPr>
          <p:cNvSpPr>
            <a:spLocks noGrp="1"/>
          </p:cNvSpPr>
          <p:nvPr>
            <p:ph type="ftr" sz="quarter" idx="11"/>
          </p:nvPr>
        </p:nvSpPr>
        <p:spPr/>
        <p:txBody>
          <a:bodyPr/>
          <a:lstStyle>
            <a:lvl1pPr>
              <a:defRPr/>
            </a:lvl1pPr>
          </a:lstStyle>
          <a:p>
            <a:pPr>
              <a:defRPr/>
            </a:pPr>
            <a:r>
              <a:rPr lang="en-US"/>
              <a:t>Point of Care Risk Assessment  May 8, 2018 DRAFT</a:t>
            </a:r>
          </a:p>
        </p:txBody>
      </p:sp>
      <p:sp>
        <p:nvSpPr>
          <p:cNvPr id="5" name="Slide Number Placeholder 5">
            <a:extLst>
              <a:ext uri="{FF2B5EF4-FFF2-40B4-BE49-F238E27FC236}">
                <a16:creationId xmlns:a16="http://schemas.microsoft.com/office/drawing/2014/main" id="{2FCB6A73-CF26-49F4-A33A-1935DFA6CD3E}"/>
              </a:ext>
            </a:extLst>
          </p:cNvPr>
          <p:cNvSpPr>
            <a:spLocks noGrp="1"/>
          </p:cNvSpPr>
          <p:nvPr>
            <p:ph type="sldNum" sz="quarter" idx="12"/>
          </p:nvPr>
        </p:nvSpPr>
        <p:spPr/>
        <p:txBody>
          <a:bodyPr/>
          <a:lstStyle>
            <a:lvl1pPr>
              <a:defRPr/>
            </a:lvl1pPr>
          </a:lstStyle>
          <a:p>
            <a:fld id="{47C5D2FF-8DC4-4134-BB72-4E4FFB6AED4C}" type="slidenum">
              <a:rPr lang="en-US" altLang="en-US"/>
              <a:pPr/>
              <a:t>‹#›</a:t>
            </a:fld>
            <a:endParaRPr lang="en-US" altLang="en-US"/>
          </a:p>
        </p:txBody>
      </p:sp>
    </p:spTree>
    <p:extLst>
      <p:ext uri="{BB962C8B-B14F-4D97-AF65-F5344CB8AC3E}">
        <p14:creationId xmlns:p14="http://schemas.microsoft.com/office/powerpoint/2010/main" val="36389212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144F455-05BB-4A70-AC38-AC0A6A75532F}"/>
              </a:ext>
            </a:extLst>
          </p:cNvPr>
          <p:cNvSpPr>
            <a:spLocks noGrp="1"/>
          </p:cNvSpPr>
          <p:nvPr>
            <p:ph type="dt" sz="half" idx="10"/>
          </p:nvPr>
        </p:nvSpPr>
        <p:spPr/>
        <p:txBody>
          <a:bodyPr/>
          <a:lstStyle>
            <a:lvl1pPr>
              <a:defRPr/>
            </a:lvl1pPr>
          </a:lstStyle>
          <a:p>
            <a:pPr>
              <a:defRPr/>
            </a:pPr>
            <a:fld id="{DEE38406-F74E-4882-BC35-4EDC66AE7832}" type="datetime1">
              <a:rPr lang="en-US"/>
              <a:pPr>
                <a:defRPr/>
              </a:pPr>
              <a:t>11/8/2024</a:t>
            </a:fld>
            <a:endParaRPr lang="en-US" dirty="0"/>
          </a:p>
        </p:txBody>
      </p:sp>
      <p:sp>
        <p:nvSpPr>
          <p:cNvPr id="3" name="Footer Placeholder 4">
            <a:extLst>
              <a:ext uri="{FF2B5EF4-FFF2-40B4-BE49-F238E27FC236}">
                <a16:creationId xmlns:a16="http://schemas.microsoft.com/office/drawing/2014/main" id="{EB9F19E1-5C5E-4A18-BD63-F78E2B8048ED}"/>
              </a:ext>
            </a:extLst>
          </p:cNvPr>
          <p:cNvSpPr>
            <a:spLocks noGrp="1"/>
          </p:cNvSpPr>
          <p:nvPr>
            <p:ph type="ftr" sz="quarter" idx="11"/>
          </p:nvPr>
        </p:nvSpPr>
        <p:spPr/>
        <p:txBody>
          <a:bodyPr/>
          <a:lstStyle>
            <a:lvl1pPr>
              <a:defRPr/>
            </a:lvl1pPr>
          </a:lstStyle>
          <a:p>
            <a:pPr>
              <a:defRPr/>
            </a:pPr>
            <a:r>
              <a:rPr lang="en-US"/>
              <a:t>Point of Care Risk Assessment  May 8, 2018 DRAFT</a:t>
            </a:r>
          </a:p>
        </p:txBody>
      </p:sp>
      <p:sp>
        <p:nvSpPr>
          <p:cNvPr id="4" name="Slide Number Placeholder 5">
            <a:extLst>
              <a:ext uri="{FF2B5EF4-FFF2-40B4-BE49-F238E27FC236}">
                <a16:creationId xmlns:a16="http://schemas.microsoft.com/office/drawing/2014/main" id="{6DCBD6D9-07AC-4C19-A466-AE4A1CCB65C8}"/>
              </a:ext>
            </a:extLst>
          </p:cNvPr>
          <p:cNvSpPr>
            <a:spLocks noGrp="1"/>
          </p:cNvSpPr>
          <p:nvPr>
            <p:ph type="sldNum" sz="quarter" idx="12"/>
          </p:nvPr>
        </p:nvSpPr>
        <p:spPr/>
        <p:txBody>
          <a:bodyPr/>
          <a:lstStyle>
            <a:lvl1pPr>
              <a:defRPr/>
            </a:lvl1pPr>
          </a:lstStyle>
          <a:p>
            <a:fld id="{488B1199-5C97-4552-A26D-ABEE56F3E2BA}" type="slidenum">
              <a:rPr lang="en-US" altLang="en-US"/>
              <a:pPr/>
              <a:t>‹#›</a:t>
            </a:fld>
            <a:endParaRPr lang="en-US" altLang="en-US"/>
          </a:p>
        </p:txBody>
      </p:sp>
    </p:spTree>
    <p:extLst>
      <p:ext uri="{BB962C8B-B14F-4D97-AF65-F5344CB8AC3E}">
        <p14:creationId xmlns:p14="http://schemas.microsoft.com/office/powerpoint/2010/main" val="12581274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49AC81B-8DB8-4463-A2B2-C1E5D2B633DE}"/>
              </a:ext>
            </a:extLst>
          </p:cNvPr>
          <p:cNvSpPr>
            <a:spLocks noGrp="1"/>
          </p:cNvSpPr>
          <p:nvPr>
            <p:ph type="dt" sz="half" idx="10"/>
          </p:nvPr>
        </p:nvSpPr>
        <p:spPr/>
        <p:txBody>
          <a:bodyPr/>
          <a:lstStyle>
            <a:lvl1pPr>
              <a:defRPr/>
            </a:lvl1pPr>
          </a:lstStyle>
          <a:p>
            <a:pPr>
              <a:defRPr/>
            </a:pPr>
            <a:fld id="{D0AAEAF5-CCF5-4450-B122-455C64471988}" type="datetime1">
              <a:rPr lang="en-US"/>
              <a:pPr>
                <a:defRPr/>
              </a:pPr>
              <a:t>11/8/2024</a:t>
            </a:fld>
            <a:endParaRPr lang="en-US" dirty="0"/>
          </a:p>
        </p:txBody>
      </p:sp>
      <p:sp>
        <p:nvSpPr>
          <p:cNvPr id="6" name="Footer Placeholder 4">
            <a:extLst>
              <a:ext uri="{FF2B5EF4-FFF2-40B4-BE49-F238E27FC236}">
                <a16:creationId xmlns:a16="http://schemas.microsoft.com/office/drawing/2014/main" id="{2FE80484-4CE0-4F16-A5C2-0687A036C27C}"/>
              </a:ext>
            </a:extLst>
          </p:cNvPr>
          <p:cNvSpPr>
            <a:spLocks noGrp="1"/>
          </p:cNvSpPr>
          <p:nvPr>
            <p:ph type="ftr" sz="quarter" idx="11"/>
          </p:nvPr>
        </p:nvSpPr>
        <p:spPr/>
        <p:txBody>
          <a:bodyPr/>
          <a:lstStyle>
            <a:lvl1pPr>
              <a:defRPr/>
            </a:lvl1pPr>
          </a:lstStyle>
          <a:p>
            <a:pPr>
              <a:defRPr/>
            </a:pPr>
            <a:r>
              <a:rPr lang="en-US"/>
              <a:t>Point of Care Risk Assessment  May 8, 2018 DRAFT</a:t>
            </a:r>
          </a:p>
        </p:txBody>
      </p:sp>
      <p:sp>
        <p:nvSpPr>
          <p:cNvPr id="7" name="Slide Number Placeholder 5">
            <a:extLst>
              <a:ext uri="{FF2B5EF4-FFF2-40B4-BE49-F238E27FC236}">
                <a16:creationId xmlns:a16="http://schemas.microsoft.com/office/drawing/2014/main" id="{22F0D3F4-08D1-46CD-A3FD-9F566A6497AD}"/>
              </a:ext>
            </a:extLst>
          </p:cNvPr>
          <p:cNvSpPr>
            <a:spLocks noGrp="1"/>
          </p:cNvSpPr>
          <p:nvPr>
            <p:ph type="sldNum" sz="quarter" idx="12"/>
          </p:nvPr>
        </p:nvSpPr>
        <p:spPr/>
        <p:txBody>
          <a:bodyPr/>
          <a:lstStyle>
            <a:lvl1pPr>
              <a:defRPr/>
            </a:lvl1pPr>
          </a:lstStyle>
          <a:p>
            <a:fld id="{A80AFD2B-8873-4768-89FC-288E92906A7C}" type="slidenum">
              <a:rPr lang="en-US" altLang="en-US"/>
              <a:pPr/>
              <a:t>‹#›</a:t>
            </a:fld>
            <a:endParaRPr lang="en-US" altLang="en-US"/>
          </a:p>
        </p:txBody>
      </p:sp>
    </p:spTree>
    <p:extLst>
      <p:ext uri="{BB962C8B-B14F-4D97-AF65-F5344CB8AC3E}">
        <p14:creationId xmlns:p14="http://schemas.microsoft.com/office/powerpoint/2010/main" val="28438333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2D8C955-89B6-49D9-8401-6155F06DF1FA}"/>
              </a:ext>
            </a:extLst>
          </p:cNvPr>
          <p:cNvSpPr>
            <a:spLocks noGrp="1"/>
          </p:cNvSpPr>
          <p:nvPr>
            <p:ph type="dt" sz="half" idx="10"/>
          </p:nvPr>
        </p:nvSpPr>
        <p:spPr/>
        <p:txBody>
          <a:bodyPr/>
          <a:lstStyle>
            <a:lvl1pPr>
              <a:defRPr/>
            </a:lvl1pPr>
          </a:lstStyle>
          <a:p>
            <a:pPr>
              <a:defRPr/>
            </a:pPr>
            <a:fld id="{3DCC520B-0B37-4177-B2CD-C3BEC18D0D66}" type="datetime1">
              <a:rPr lang="en-US"/>
              <a:pPr>
                <a:defRPr/>
              </a:pPr>
              <a:t>11/8/2024</a:t>
            </a:fld>
            <a:endParaRPr lang="en-US" dirty="0"/>
          </a:p>
        </p:txBody>
      </p:sp>
      <p:sp>
        <p:nvSpPr>
          <p:cNvPr id="6" name="Footer Placeholder 4">
            <a:extLst>
              <a:ext uri="{FF2B5EF4-FFF2-40B4-BE49-F238E27FC236}">
                <a16:creationId xmlns:a16="http://schemas.microsoft.com/office/drawing/2014/main" id="{A938887B-8124-4BE3-A55A-D1B8FA43BCBB}"/>
              </a:ext>
            </a:extLst>
          </p:cNvPr>
          <p:cNvSpPr>
            <a:spLocks noGrp="1"/>
          </p:cNvSpPr>
          <p:nvPr>
            <p:ph type="ftr" sz="quarter" idx="11"/>
          </p:nvPr>
        </p:nvSpPr>
        <p:spPr/>
        <p:txBody>
          <a:bodyPr/>
          <a:lstStyle>
            <a:lvl1pPr>
              <a:defRPr/>
            </a:lvl1pPr>
          </a:lstStyle>
          <a:p>
            <a:pPr>
              <a:defRPr/>
            </a:pPr>
            <a:r>
              <a:rPr lang="en-US"/>
              <a:t>Point of Care Risk Assessment  May 8, 2018 DRAFT</a:t>
            </a:r>
          </a:p>
        </p:txBody>
      </p:sp>
      <p:sp>
        <p:nvSpPr>
          <p:cNvPr id="7" name="Slide Number Placeholder 5">
            <a:extLst>
              <a:ext uri="{FF2B5EF4-FFF2-40B4-BE49-F238E27FC236}">
                <a16:creationId xmlns:a16="http://schemas.microsoft.com/office/drawing/2014/main" id="{ED52CFED-11EA-46EA-BE1C-74152A6007F2}"/>
              </a:ext>
            </a:extLst>
          </p:cNvPr>
          <p:cNvSpPr>
            <a:spLocks noGrp="1"/>
          </p:cNvSpPr>
          <p:nvPr>
            <p:ph type="sldNum" sz="quarter" idx="12"/>
          </p:nvPr>
        </p:nvSpPr>
        <p:spPr/>
        <p:txBody>
          <a:bodyPr/>
          <a:lstStyle>
            <a:lvl1pPr>
              <a:defRPr/>
            </a:lvl1pPr>
          </a:lstStyle>
          <a:p>
            <a:fld id="{41821038-C2E7-4815-A433-4AC7DD468EFB}" type="slidenum">
              <a:rPr lang="en-US" altLang="en-US"/>
              <a:pPr/>
              <a:t>‹#›</a:t>
            </a:fld>
            <a:endParaRPr lang="en-US" altLang="en-US"/>
          </a:p>
        </p:txBody>
      </p:sp>
    </p:spTree>
    <p:extLst>
      <p:ext uri="{BB962C8B-B14F-4D97-AF65-F5344CB8AC3E}">
        <p14:creationId xmlns:p14="http://schemas.microsoft.com/office/powerpoint/2010/main" val="39003801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832BC1-D4AC-4D6E-A3BC-BE652CCF3A90}"/>
              </a:ext>
            </a:extLst>
          </p:cNvPr>
          <p:cNvSpPr>
            <a:spLocks noGrp="1"/>
          </p:cNvSpPr>
          <p:nvPr>
            <p:ph type="dt" sz="half" idx="10"/>
          </p:nvPr>
        </p:nvSpPr>
        <p:spPr/>
        <p:txBody>
          <a:bodyPr/>
          <a:lstStyle>
            <a:lvl1pPr>
              <a:defRPr/>
            </a:lvl1pPr>
          </a:lstStyle>
          <a:p>
            <a:pPr>
              <a:defRPr/>
            </a:pPr>
            <a:fld id="{3196F700-5B10-46F0-B417-B0AF2DDEF0A2}" type="datetime1">
              <a:rPr lang="en-US"/>
              <a:pPr>
                <a:defRPr/>
              </a:pPr>
              <a:t>11/8/2024</a:t>
            </a:fld>
            <a:endParaRPr lang="en-US" dirty="0"/>
          </a:p>
        </p:txBody>
      </p:sp>
      <p:sp>
        <p:nvSpPr>
          <p:cNvPr id="5" name="Footer Placeholder 4">
            <a:extLst>
              <a:ext uri="{FF2B5EF4-FFF2-40B4-BE49-F238E27FC236}">
                <a16:creationId xmlns:a16="http://schemas.microsoft.com/office/drawing/2014/main" id="{E988F8E8-1EDF-4CB7-8F76-BB01BE22C92D}"/>
              </a:ext>
            </a:extLst>
          </p:cNvPr>
          <p:cNvSpPr>
            <a:spLocks noGrp="1"/>
          </p:cNvSpPr>
          <p:nvPr>
            <p:ph type="ftr" sz="quarter" idx="11"/>
          </p:nvPr>
        </p:nvSpPr>
        <p:spPr/>
        <p:txBody>
          <a:bodyPr/>
          <a:lstStyle>
            <a:lvl1pPr>
              <a:defRPr/>
            </a:lvl1pPr>
          </a:lstStyle>
          <a:p>
            <a:pPr>
              <a:defRPr/>
            </a:pPr>
            <a:r>
              <a:rPr lang="en-US"/>
              <a:t>Point of Care Risk Assessment  May 8, 2018 DRAFT</a:t>
            </a:r>
          </a:p>
        </p:txBody>
      </p:sp>
      <p:sp>
        <p:nvSpPr>
          <p:cNvPr id="6" name="Slide Number Placeholder 5">
            <a:extLst>
              <a:ext uri="{FF2B5EF4-FFF2-40B4-BE49-F238E27FC236}">
                <a16:creationId xmlns:a16="http://schemas.microsoft.com/office/drawing/2014/main" id="{8AC52641-9076-4026-A8C7-91BD7CD3BEAE}"/>
              </a:ext>
            </a:extLst>
          </p:cNvPr>
          <p:cNvSpPr>
            <a:spLocks noGrp="1"/>
          </p:cNvSpPr>
          <p:nvPr>
            <p:ph type="sldNum" sz="quarter" idx="12"/>
          </p:nvPr>
        </p:nvSpPr>
        <p:spPr/>
        <p:txBody>
          <a:bodyPr/>
          <a:lstStyle>
            <a:lvl1pPr>
              <a:defRPr/>
            </a:lvl1pPr>
          </a:lstStyle>
          <a:p>
            <a:fld id="{F63E8CD0-F787-42B9-A9C4-7051862A2633}" type="slidenum">
              <a:rPr lang="en-US" altLang="en-US"/>
              <a:pPr/>
              <a:t>‹#›</a:t>
            </a:fld>
            <a:endParaRPr lang="en-US" altLang="en-US"/>
          </a:p>
        </p:txBody>
      </p:sp>
    </p:spTree>
    <p:extLst>
      <p:ext uri="{BB962C8B-B14F-4D97-AF65-F5344CB8AC3E}">
        <p14:creationId xmlns:p14="http://schemas.microsoft.com/office/powerpoint/2010/main" val="22263509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4CD01A-55B3-4335-920E-8A75CA42609C}"/>
              </a:ext>
            </a:extLst>
          </p:cNvPr>
          <p:cNvSpPr>
            <a:spLocks noGrp="1"/>
          </p:cNvSpPr>
          <p:nvPr>
            <p:ph type="dt" sz="half" idx="10"/>
          </p:nvPr>
        </p:nvSpPr>
        <p:spPr/>
        <p:txBody>
          <a:bodyPr/>
          <a:lstStyle>
            <a:lvl1pPr>
              <a:defRPr/>
            </a:lvl1pPr>
          </a:lstStyle>
          <a:p>
            <a:pPr>
              <a:defRPr/>
            </a:pPr>
            <a:fld id="{036C9193-4691-43C3-B344-80D49F1D130A}" type="datetime1">
              <a:rPr lang="en-US"/>
              <a:pPr>
                <a:defRPr/>
              </a:pPr>
              <a:t>11/8/2024</a:t>
            </a:fld>
            <a:endParaRPr lang="en-US" dirty="0"/>
          </a:p>
        </p:txBody>
      </p:sp>
      <p:sp>
        <p:nvSpPr>
          <p:cNvPr id="5" name="Footer Placeholder 4">
            <a:extLst>
              <a:ext uri="{FF2B5EF4-FFF2-40B4-BE49-F238E27FC236}">
                <a16:creationId xmlns:a16="http://schemas.microsoft.com/office/drawing/2014/main" id="{1997141D-A0AF-4C94-A644-6153F802E53D}"/>
              </a:ext>
            </a:extLst>
          </p:cNvPr>
          <p:cNvSpPr>
            <a:spLocks noGrp="1"/>
          </p:cNvSpPr>
          <p:nvPr>
            <p:ph type="ftr" sz="quarter" idx="11"/>
          </p:nvPr>
        </p:nvSpPr>
        <p:spPr/>
        <p:txBody>
          <a:bodyPr/>
          <a:lstStyle>
            <a:lvl1pPr>
              <a:defRPr/>
            </a:lvl1pPr>
          </a:lstStyle>
          <a:p>
            <a:pPr>
              <a:defRPr/>
            </a:pPr>
            <a:r>
              <a:rPr lang="en-US"/>
              <a:t>Point of Care Risk Assessment  May 8, 2018 DRAFT</a:t>
            </a:r>
          </a:p>
        </p:txBody>
      </p:sp>
      <p:sp>
        <p:nvSpPr>
          <p:cNvPr id="6" name="Slide Number Placeholder 5">
            <a:extLst>
              <a:ext uri="{FF2B5EF4-FFF2-40B4-BE49-F238E27FC236}">
                <a16:creationId xmlns:a16="http://schemas.microsoft.com/office/drawing/2014/main" id="{6F5A0828-4A11-44A2-B67C-7C07F6780CF4}"/>
              </a:ext>
            </a:extLst>
          </p:cNvPr>
          <p:cNvSpPr>
            <a:spLocks noGrp="1"/>
          </p:cNvSpPr>
          <p:nvPr>
            <p:ph type="sldNum" sz="quarter" idx="12"/>
          </p:nvPr>
        </p:nvSpPr>
        <p:spPr/>
        <p:txBody>
          <a:bodyPr/>
          <a:lstStyle>
            <a:lvl1pPr>
              <a:defRPr/>
            </a:lvl1pPr>
          </a:lstStyle>
          <a:p>
            <a:fld id="{F1FDB5BD-A5E0-4768-ACDA-34954F459486}" type="slidenum">
              <a:rPr lang="en-US" altLang="en-US"/>
              <a:pPr/>
              <a:t>‹#›</a:t>
            </a:fld>
            <a:endParaRPr lang="en-US" altLang="en-US"/>
          </a:p>
        </p:txBody>
      </p:sp>
    </p:spTree>
    <p:extLst>
      <p:ext uri="{BB962C8B-B14F-4D97-AF65-F5344CB8AC3E}">
        <p14:creationId xmlns:p14="http://schemas.microsoft.com/office/powerpoint/2010/main" val="599330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C5DD51C-F832-4848-B361-745B5B86E53D}"/>
              </a:ext>
            </a:extLst>
          </p:cNvPr>
          <p:cNvSpPr>
            <a:spLocks noGrp="1"/>
          </p:cNvSpPr>
          <p:nvPr>
            <p:ph type="dt" sz="half" idx="10"/>
          </p:nvPr>
        </p:nvSpPr>
        <p:spPr/>
        <p:txBody>
          <a:bodyPr/>
          <a:lstStyle>
            <a:lvl1pPr>
              <a:defRPr/>
            </a:lvl1pPr>
          </a:lstStyle>
          <a:p>
            <a:pPr>
              <a:defRPr/>
            </a:pPr>
            <a:fld id="{57FB4FBA-F565-47C5-BD54-C0D8E58D16BD}" type="datetime1">
              <a:rPr lang="en-US"/>
              <a:pPr>
                <a:defRPr/>
              </a:pPr>
              <a:t>11/8/2024</a:t>
            </a:fld>
            <a:endParaRPr lang="en-US" dirty="0"/>
          </a:p>
        </p:txBody>
      </p:sp>
      <p:sp>
        <p:nvSpPr>
          <p:cNvPr id="6" name="Footer Placeholder 4">
            <a:extLst>
              <a:ext uri="{FF2B5EF4-FFF2-40B4-BE49-F238E27FC236}">
                <a16:creationId xmlns:a16="http://schemas.microsoft.com/office/drawing/2014/main" id="{C3BDC2F9-353A-4D18-A81B-9D7944B6B766}"/>
              </a:ext>
            </a:extLst>
          </p:cNvPr>
          <p:cNvSpPr>
            <a:spLocks noGrp="1"/>
          </p:cNvSpPr>
          <p:nvPr>
            <p:ph type="ftr" sz="quarter" idx="11"/>
          </p:nvPr>
        </p:nvSpPr>
        <p:spPr/>
        <p:txBody>
          <a:bodyPr/>
          <a:lstStyle>
            <a:lvl1pPr>
              <a:defRPr/>
            </a:lvl1pPr>
          </a:lstStyle>
          <a:p>
            <a:pPr>
              <a:defRPr/>
            </a:pPr>
            <a:r>
              <a:rPr lang="en-US"/>
              <a:t>Point of Care Risk Assessment  May 8, 2018 DRAFT</a:t>
            </a:r>
          </a:p>
        </p:txBody>
      </p:sp>
      <p:sp>
        <p:nvSpPr>
          <p:cNvPr id="7" name="Slide Number Placeholder 5">
            <a:extLst>
              <a:ext uri="{FF2B5EF4-FFF2-40B4-BE49-F238E27FC236}">
                <a16:creationId xmlns:a16="http://schemas.microsoft.com/office/drawing/2014/main" id="{10F80EBE-1E6E-4294-B26E-E342038C4984}"/>
              </a:ext>
            </a:extLst>
          </p:cNvPr>
          <p:cNvSpPr>
            <a:spLocks noGrp="1"/>
          </p:cNvSpPr>
          <p:nvPr>
            <p:ph type="sldNum" sz="quarter" idx="12"/>
          </p:nvPr>
        </p:nvSpPr>
        <p:spPr/>
        <p:txBody>
          <a:bodyPr/>
          <a:lstStyle>
            <a:lvl1pPr>
              <a:defRPr/>
            </a:lvl1pPr>
          </a:lstStyle>
          <a:p>
            <a:fld id="{C9381327-5E86-45FB-8A65-F540BBADC314}" type="slidenum">
              <a:rPr lang="en-US" altLang="en-US"/>
              <a:pPr/>
              <a:t>‹#›</a:t>
            </a:fld>
            <a:endParaRPr lang="en-US" altLang="en-US"/>
          </a:p>
        </p:txBody>
      </p:sp>
    </p:spTree>
    <p:extLst>
      <p:ext uri="{BB962C8B-B14F-4D97-AF65-F5344CB8AC3E}">
        <p14:creationId xmlns:p14="http://schemas.microsoft.com/office/powerpoint/2010/main" val="829119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4154499-11D9-4042-910C-F2D0A308D834}"/>
              </a:ext>
            </a:extLst>
          </p:cNvPr>
          <p:cNvSpPr>
            <a:spLocks noGrp="1"/>
          </p:cNvSpPr>
          <p:nvPr>
            <p:ph type="dt" sz="half" idx="10"/>
          </p:nvPr>
        </p:nvSpPr>
        <p:spPr/>
        <p:txBody>
          <a:bodyPr/>
          <a:lstStyle>
            <a:lvl1pPr>
              <a:defRPr/>
            </a:lvl1pPr>
          </a:lstStyle>
          <a:p>
            <a:pPr>
              <a:defRPr/>
            </a:pPr>
            <a:fld id="{35A16A9D-B981-422A-A210-E85B0E9B1E26}" type="datetime1">
              <a:rPr lang="en-US"/>
              <a:pPr>
                <a:defRPr/>
              </a:pPr>
              <a:t>11/8/2024</a:t>
            </a:fld>
            <a:endParaRPr lang="en-US" dirty="0"/>
          </a:p>
        </p:txBody>
      </p:sp>
      <p:sp>
        <p:nvSpPr>
          <p:cNvPr id="8" name="Footer Placeholder 4">
            <a:extLst>
              <a:ext uri="{FF2B5EF4-FFF2-40B4-BE49-F238E27FC236}">
                <a16:creationId xmlns:a16="http://schemas.microsoft.com/office/drawing/2014/main" id="{0EB8C9CC-F5AF-444B-A63C-BBCCC20A694B}"/>
              </a:ext>
            </a:extLst>
          </p:cNvPr>
          <p:cNvSpPr>
            <a:spLocks noGrp="1"/>
          </p:cNvSpPr>
          <p:nvPr>
            <p:ph type="ftr" sz="quarter" idx="11"/>
          </p:nvPr>
        </p:nvSpPr>
        <p:spPr/>
        <p:txBody>
          <a:bodyPr/>
          <a:lstStyle>
            <a:lvl1pPr>
              <a:defRPr/>
            </a:lvl1pPr>
          </a:lstStyle>
          <a:p>
            <a:pPr>
              <a:defRPr/>
            </a:pPr>
            <a:r>
              <a:rPr lang="en-US"/>
              <a:t>Point of Care Risk Assessment  May 8, 2018 DRAFT</a:t>
            </a:r>
          </a:p>
        </p:txBody>
      </p:sp>
      <p:sp>
        <p:nvSpPr>
          <p:cNvPr id="9" name="Slide Number Placeholder 5">
            <a:extLst>
              <a:ext uri="{FF2B5EF4-FFF2-40B4-BE49-F238E27FC236}">
                <a16:creationId xmlns:a16="http://schemas.microsoft.com/office/drawing/2014/main" id="{55AD89AF-74A4-498B-8B7D-C633AF6FA1F1}"/>
              </a:ext>
            </a:extLst>
          </p:cNvPr>
          <p:cNvSpPr>
            <a:spLocks noGrp="1"/>
          </p:cNvSpPr>
          <p:nvPr>
            <p:ph type="sldNum" sz="quarter" idx="12"/>
          </p:nvPr>
        </p:nvSpPr>
        <p:spPr/>
        <p:txBody>
          <a:bodyPr/>
          <a:lstStyle>
            <a:lvl1pPr>
              <a:defRPr/>
            </a:lvl1pPr>
          </a:lstStyle>
          <a:p>
            <a:fld id="{76DCCACE-4917-4D01-88AB-225C154AD654}" type="slidenum">
              <a:rPr lang="en-US" altLang="en-US"/>
              <a:pPr/>
              <a:t>‹#›</a:t>
            </a:fld>
            <a:endParaRPr lang="en-US" altLang="en-US"/>
          </a:p>
        </p:txBody>
      </p:sp>
    </p:spTree>
    <p:extLst>
      <p:ext uri="{BB962C8B-B14F-4D97-AF65-F5344CB8AC3E}">
        <p14:creationId xmlns:p14="http://schemas.microsoft.com/office/powerpoint/2010/main" val="364659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1200">
                <a:effectLst/>
              </a:defRPr>
            </a:lvl1pPr>
          </a:lstStyle>
          <a:p>
            <a:r>
              <a:rPr lang="en-US" altLang="en-US" dirty="0"/>
              <a:t>Point of Care Risk Assessment</a:t>
            </a:r>
            <a:br>
              <a:rPr lang="en-US" altLang="en-US" dirty="0"/>
            </a:br>
            <a:r>
              <a:rPr lang="en-US" altLang="en-US" dirty="0"/>
              <a:t>Learning Management System Project Script</a:t>
            </a:r>
            <a:endParaRPr lang="en-US" dirty="0"/>
          </a:p>
        </p:txBody>
      </p:sp>
      <p:sp>
        <p:nvSpPr>
          <p:cNvPr id="3" name="Date Placeholder 3">
            <a:extLst>
              <a:ext uri="{FF2B5EF4-FFF2-40B4-BE49-F238E27FC236}">
                <a16:creationId xmlns:a16="http://schemas.microsoft.com/office/drawing/2014/main" id="{253198F4-D202-43BF-B0F4-7A6217D006B1}"/>
              </a:ext>
            </a:extLst>
          </p:cNvPr>
          <p:cNvSpPr>
            <a:spLocks noGrp="1"/>
          </p:cNvSpPr>
          <p:nvPr>
            <p:ph type="dt" sz="half" idx="10"/>
          </p:nvPr>
        </p:nvSpPr>
        <p:spPr/>
        <p:txBody>
          <a:bodyPr/>
          <a:lstStyle>
            <a:lvl1pPr>
              <a:defRPr/>
            </a:lvl1pPr>
          </a:lstStyle>
          <a:p>
            <a:pPr>
              <a:defRPr/>
            </a:pPr>
            <a:fld id="{8CF2A053-EE82-4876-8B04-8394E41CDB8C}" type="datetime1">
              <a:rPr lang="en-US"/>
              <a:pPr>
                <a:defRPr/>
              </a:pPr>
              <a:t>11/8/2024</a:t>
            </a:fld>
            <a:endParaRPr lang="en-US" dirty="0"/>
          </a:p>
        </p:txBody>
      </p:sp>
      <p:sp>
        <p:nvSpPr>
          <p:cNvPr id="4" name="Footer Placeholder 4">
            <a:extLst>
              <a:ext uri="{FF2B5EF4-FFF2-40B4-BE49-F238E27FC236}">
                <a16:creationId xmlns:a16="http://schemas.microsoft.com/office/drawing/2014/main" id="{0539D054-6706-474D-B087-AC46CD5DDB17}"/>
              </a:ext>
            </a:extLst>
          </p:cNvPr>
          <p:cNvSpPr>
            <a:spLocks noGrp="1"/>
          </p:cNvSpPr>
          <p:nvPr>
            <p:ph type="ftr" sz="quarter" idx="11"/>
          </p:nvPr>
        </p:nvSpPr>
        <p:spPr/>
        <p:txBody>
          <a:bodyPr/>
          <a:lstStyle>
            <a:lvl1pPr>
              <a:defRPr/>
            </a:lvl1pPr>
          </a:lstStyle>
          <a:p>
            <a:pPr>
              <a:defRPr/>
            </a:pPr>
            <a:r>
              <a:rPr lang="en-US"/>
              <a:t>Point of Care Risk Assessment  May 8, 2018 DRAFT</a:t>
            </a:r>
          </a:p>
        </p:txBody>
      </p:sp>
      <p:sp>
        <p:nvSpPr>
          <p:cNvPr id="5" name="Slide Number Placeholder 5">
            <a:extLst>
              <a:ext uri="{FF2B5EF4-FFF2-40B4-BE49-F238E27FC236}">
                <a16:creationId xmlns:a16="http://schemas.microsoft.com/office/drawing/2014/main" id="{18BE492F-4B0A-435D-A1E2-2A509BA4D1DB}"/>
              </a:ext>
            </a:extLst>
          </p:cNvPr>
          <p:cNvSpPr>
            <a:spLocks noGrp="1"/>
          </p:cNvSpPr>
          <p:nvPr>
            <p:ph type="sldNum" sz="quarter" idx="12"/>
          </p:nvPr>
        </p:nvSpPr>
        <p:spPr/>
        <p:txBody>
          <a:bodyPr/>
          <a:lstStyle>
            <a:lvl1pPr>
              <a:defRPr/>
            </a:lvl1pPr>
          </a:lstStyle>
          <a:p>
            <a:fld id="{89F92A8F-3EBB-44D4-9849-4511156ACBA4}" type="slidenum">
              <a:rPr lang="en-US" altLang="en-US"/>
              <a:pPr/>
              <a:t>‹#›</a:t>
            </a:fld>
            <a:endParaRPr lang="en-US" altLang="en-US"/>
          </a:p>
        </p:txBody>
      </p:sp>
    </p:spTree>
    <p:extLst>
      <p:ext uri="{BB962C8B-B14F-4D97-AF65-F5344CB8AC3E}">
        <p14:creationId xmlns:p14="http://schemas.microsoft.com/office/powerpoint/2010/main" val="4092875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3ECF3E8-62C3-4ADA-BFD7-E1E380729E5C}"/>
              </a:ext>
            </a:extLst>
          </p:cNvPr>
          <p:cNvSpPr>
            <a:spLocks noGrp="1"/>
          </p:cNvSpPr>
          <p:nvPr>
            <p:ph type="dt" sz="half" idx="10"/>
          </p:nvPr>
        </p:nvSpPr>
        <p:spPr/>
        <p:txBody>
          <a:bodyPr/>
          <a:lstStyle>
            <a:lvl1pPr>
              <a:defRPr/>
            </a:lvl1pPr>
          </a:lstStyle>
          <a:p>
            <a:pPr>
              <a:defRPr/>
            </a:pPr>
            <a:fld id="{F108EAF6-A6D6-48E3-A76E-6031BAC003B7}" type="datetime1">
              <a:rPr lang="en-US"/>
              <a:pPr>
                <a:defRPr/>
              </a:pPr>
              <a:t>11/8/2024</a:t>
            </a:fld>
            <a:endParaRPr lang="en-US" dirty="0"/>
          </a:p>
        </p:txBody>
      </p:sp>
      <p:sp>
        <p:nvSpPr>
          <p:cNvPr id="3" name="Footer Placeholder 4">
            <a:extLst>
              <a:ext uri="{FF2B5EF4-FFF2-40B4-BE49-F238E27FC236}">
                <a16:creationId xmlns:a16="http://schemas.microsoft.com/office/drawing/2014/main" id="{5866BAD9-0075-46AA-B5A9-5C44E7300189}"/>
              </a:ext>
            </a:extLst>
          </p:cNvPr>
          <p:cNvSpPr>
            <a:spLocks noGrp="1"/>
          </p:cNvSpPr>
          <p:nvPr>
            <p:ph type="ftr" sz="quarter" idx="11"/>
          </p:nvPr>
        </p:nvSpPr>
        <p:spPr/>
        <p:txBody>
          <a:bodyPr/>
          <a:lstStyle>
            <a:lvl1pPr>
              <a:defRPr/>
            </a:lvl1pPr>
          </a:lstStyle>
          <a:p>
            <a:pPr>
              <a:defRPr/>
            </a:pPr>
            <a:r>
              <a:rPr lang="en-US"/>
              <a:t>Point of Care Risk Assessment  May 8, 2018 DRAFT</a:t>
            </a:r>
          </a:p>
        </p:txBody>
      </p:sp>
      <p:sp>
        <p:nvSpPr>
          <p:cNvPr id="4" name="Slide Number Placeholder 5">
            <a:extLst>
              <a:ext uri="{FF2B5EF4-FFF2-40B4-BE49-F238E27FC236}">
                <a16:creationId xmlns:a16="http://schemas.microsoft.com/office/drawing/2014/main" id="{DEDE5B1C-40FC-4EA8-B6E8-DB87135C0580}"/>
              </a:ext>
            </a:extLst>
          </p:cNvPr>
          <p:cNvSpPr>
            <a:spLocks noGrp="1"/>
          </p:cNvSpPr>
          <p:nvPr>
            <p:ph type="sldNum" sz="quarter" idx="12"/>
          </p:nvPr>
        </p:nvSpPr>
        <p:spPr/>
        <p:txBody>
          <a:bodyPr/>
          <a:lstStyle>
            <a:lvl1pPr>
              <a:defRPr/>
            </a:lvl1pPr>
          </a:lstStyle>
          <a:p>
            <a:fld id="{231F1692-997C-443F-9AEA-C12A821489AF}" type="slidenum">
              <a:rPr lang="en-US" altLang="en-US"/>
              <a:pPr/>
              <a:t>‹#›</a:t>
            </a:fld>
            <a:endParaRPr lang="en-US" altLang="en-US"/>
          </a:p>
        </p:txBody>
      </p:sp>
    </p:spTree>
    <p:extLst>
      <p:ext uri="{BB962C8B-B14F-4D97-AF65-F5344CB8AC3E}">
        <p14:creationId xmlns:p14="http://schemas.microsoft.com/office/powerpoint/2010/main" val="4222817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FA39379-71F6-4185-BCAC-D3DD61429B43}"/>
              </a:ext>
            </a:extLst>
          </p:cNvPr>
          <p:cNvSpPr>
            <a:spLocks noGrp="1"/>
          </p:cNvSpPr>
          <p:nvPr>
            <p:ph type="dt" sz="half" idx="10"/>
          </p:nvPr>
        </p:nvSpPr>
        <p:spPr/>
        <p:txBody>
          <a:bodyPr/>
          <a:lstStyle>
            <a:lvl1pPr>
              <a:defRPr/>
            </a:lvl1pPr>
          </a:lstStyle>
          <a:p>
            <a:pPr>
              <a:defRPr/>
            </a:pPr>
            <a:fld id="{7A214BB6-7F87-4CC7-AB83-15D33C60A5BD}" type="datetime1">
              <a:rPr lang="en-US"/>
              <a:pPr>
                <a:defRPr/>
              </a:pPr>
              <a:t>11/8/2024</a:t>
            </a:fld>
            <a:endParaRPr lang="en-US" dirty="0"/>
          </a:p>
        </p:txBody>
      </p:sp>
      <p:sp>
        <p:nvSpPr>
          <p:cNvPr id="6" name="Footer Placeholder 4">
            <a:extLst>
              <a:ext uri="{FF2B5EF4-FFF2-40B4-BE49-F238E27FC236}">
                <a16:creationId xmlns:a16="http://schemas.microsoft.com/office/drawing/2014/main" id="{DAF27135-94CC-43BB-994A-1598CD510EE0}"/>
              </a:ext>
            </a:extLst>
          </p:cNvPr>
          <p:cNvSpPr>
            <a:spLocks noGrp="1"/>
          </p:cNvSpPr>
          <p:nvPr>
            <p:ph type="ftr" sz="quarter" idx="11"/>
          </p:nvPr>
        </p:nvSpPr>
        <p:spPr/>
        <p:txBody>
          <a:bodyPr/>
          <a:lstStyle>
            <a:lvl1pPr>
              <a:defRPr/>
            </a:lvl1pPr>
          </a:lstStyle>
          <a:p>
            <a:pPr>
              <a:defRPr/>
            </a:pPr>
            <a:r>
              <a:rPr lang="en-US"/>
              <a:t>Point of Care Risk Assessment  May 8, 2018 DRAFT</a:t>
            </a:r>
          </a:p>
        </p:txBody>
      </p:sp>
      <p:sp>
        <p:nvSpPr>
          <p:cNvPr id="7" name="Slide Number Placeholder 5">
            <a:extLst>
              <a:ext uri="{FF2B5EF4-FFF2-40B4-BE49-F238E27FC236}">
                <a16:creationId xmlns:a16="http://schemas.microsoft.com/office/drawing/2014/main" id="{AF50A366-9F7E-42A4-8B94-DDA29760485D}"/>
              </a:ext>
            </a:extLst>
          </p:cNvPr>
          <p:cNvSpPr>
            <a:spLocks noGrp="1"/>
          </p:cNvSpPr>
          <p:nvPr>
            <p:ph type="sldNum" sz="quarter" idx="12"/>
          </p:nvPr>
        </p:nvSpPr>
        <p:spPr/>
        <p:txBody>
          <a:bodyPr/>
          <a:lstStyle>
            <a:lvl1pPr>
              <a:defRPr/>
            </a:lvl1pPr>
          </a:lstStyle>
          <a:p>
            <a:fld id="{D287C2B6-8FA8-47F4-A45F-2FC319A0D9D3}" type="slidenum">
              <a:rPr lang="en-US" altLang="en-US"/>
              <a:pPr/>
              <a:t>‹#›</a:t>
            </a:fld>
            <a:endParaRPr lang="en-US" altLang="en-US"/>
          </a:p>
        </p:txBody>
      </p:sp>
    </p:spTree>
    <p:extLst>
      <p:ext uri="{BB962C8B-B14F-4D97-AF65-F5344CB8AC3E}">
        <p14:creationId xmlns:p14="http://schemas.microsoft.com/office/powerpoint/2010/main" val="2486937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EA2DD37-C44D-4BE2-9AEB-AA048ADC1EE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6FE17A7-DF62-414F-BCD9-F2E96B140FD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90EEA82-066A-49D7-9B4D-32E22A9FD5E1}"/>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529B9A0-6D8B-44D1-AB45-1BA50A1A2227}" type="datetime1">
              <a:rPr lang="en-US"/>
              <a:pPr>
                <a:defRPr/>
              </a:pPr>
              <a:t>11/8/2024</a:t>
            </a:fld>
            <a:endParaRPr lang="en-US" dirty="0"/>
          </a:p>
        </p:txBody>
      </p:sp>
      <p:sp>
        <p:nvSpPr>
          <p:cNvPr id="5" name="Footer Placeholder 4">
            <a:extLst>
              <a:ext uri="{FF2B5EF4-FFF2-40B4-BE49-F238E27FC236}">
                <a16:creationId xmlns:a16="http://schemas.microsoft.com/office/drawing/2014/main" id="{E8BE8DDD-FF0C-4D3C-8D55-6BA0AC99D89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Point of Care Risk Assessment  May 8, 2018 DRAFT</a:t>
            </a:r>
          </a:p>
        </p:txBody>
      </p:sp>
      <p:sp>
        <p:nvSpPr>
          <p:cNvPr id="6" name="Slide Number Placeholder 5">
            <a:extLst>
              <a:ext uri="{FF2B5EF4-FFF2-40B4-BE49-F238E27FC236}">
                <a16:creationId xmlns:a16="http://schemas.microsoft.com/office/drawing/2014/main" id="{FA028516-20C5-4DB7-A1A1-103724EAFBF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58D3D509-C8E4-48A0-A68C-C9F5B9EBD476}" type="slidenum">
              <a:rPr lang="en-US" altLang="en-US"/>
              <a:pPr/>
              <a:t>‹#›</a:t>
            </a:fld>
            <a:endParaRPr lang="en-US" altLang="en-US"/>
          </a:p>
        </p:txBody>
      </p:sp>
      <p:pic>
        <p:nvPicPr>
          <p:cNvPr id="1031" name="Picture 2">
            <a:extLst>
              <a:ext uri="{FF2B5EF4-FFF2-40B4-BE49-F238E27FC236}">
                <a16:creationId xmlns:a16="http://schemas.microsoft.com/office/drawing/2014/main" id="{DBFE1CCF-E93A-4C16-B7FF-ECD1972F6A46}"/>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2698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162" r:id="rId1"/>
    <p:sldLayoutId id="2147485205" r:id="rId2"/>
    <p:sldLayoutId id="2147485206" r:id="rId3"/>
    <p:sldLayoutId id="2147485163" r:id="rId4"/>
    <p:sldLayoutId id="2147485164" r:id="rId5"/>
    <p:sldLayoutId id="2147485165" r:id="rId6"/>
    <p:sldLayoutId id="2147485166" r:id="rId7"/>
    <p:sldLayoutId id="2147485167" r:id="rId8"/>
    <p:sldLayoutId id="2147485168" r:id="rId9"/>
    <p:sldLayoutId id="2147485169" r:id="rId10"/>
    <p:sldLayoutId id="2147485170" r:id="rId11"/>
    <p:sldLayoutId id="2147485171" r:id="rId12"/>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F18E58EF-322F-43B8-95A6-EA279D6EE10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FC21145D-1334-4E95-839B-2DAE74588CC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96DF18F-74CA-47FB-BFDD-66EC381E828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C5595981-BCFF-4EFA-946F-C6D67FA08875}" type="datetime1">
              <a:rPr lang="en-US"/>
              <a:pPr>
                <a:defRPr/>
              </a:pPr>
              <a:t>11/8/2024</a:t>
            </a:fld>
            <a:endParaRPr lang="en-US" dirty="0"/>
          </a:p>
        </p:txBody>
      </p:sp>
      <p:sp>
        <p:nvSpPr>
          <p:cNvPr id="5" name="Footer Placeholder 4">
            <a:extLst>
              <a:ext uri="{FF2B5EF4-FFF2-40B4-BE49-F238E27FC236}">
                <a16:creationId xmlns:a16="http://schemas.microsoft.com/office/drawing/2014/main" id="{9879D43D-E37C-403E-8F35-29FE85A261B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a:t>Point of Care Risk Assessment  May 8, 2018 DRAFT</a:t>
            </a:r>
          </a:p>
        </p:txBody>
      </p:sp>
      <p:sp>
        <p:nvSpPr>
          <p:cNvPr id="6" name="Slide Number Placeholder 5">
            <a:extLst>
              <a:ext uri="{FF2B5EF4-FFF2-40B4-BE49-F238E27FC236}">
                <a16:creationId xmlns:a16="http://schemas.microsoft.com/office/drawing/2014/main" id="{0F3C1A76-2791-4E21-A63D-2BA2F458997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60DE5A8-A226-46F2-B2AF-C637721DADD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172" r:id="rId1"/>
    <p:sldLayoutId id="2147485173" r:id="rId2"/>
    <p:sldLayoutId id="2147485174" r:id="rId3"/>
    <p:sldLayoutId id="2147485175" r:id="rId4"/>
    <p:sldLayoutId id="2147485176" r:id="rId5"/>
    <p:sldLayoutId id="2147485177" r:id="rId6"/>
    <p:sldLayoutId id="2147485178" r:id="rId7"/>
    <p:sldLayoutId id="2147485179" r:id="rId8"/>
    <p:sldLayoutId id="2147485180" r:id="rId9"/>
    <p:sldLayoutId id="2147485181" r:id="rId10"/>
    <p:sldLayoutId id="2147485182"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6A03AC37-E6C3-44CB-8FA9-8D4B45A1EF8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3B3E96DF-EF6A-4631-A239-3A1368A917F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21CC3F2-212A-430A-AEA9-E49DB2A101A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0E7AB9DD-FA95-4C2C-8C6D-3BBBD54545FE}" type="datetime1">
              <a:rPr lang="en-US"/>
              <a:pPr>
                <a:defRPr/>
              </a:pPr>
              <a:t>11/8/2024</a:t>
            </a:fld>
            <a:endParaRPr lang="en-US" dirty="0"/>
          </a:p>
        </p:txBody>
      </p:sp>
      <p:sp>
        <p:nvSpPr>
          <p:cNvPr id="5" name="Footer Placeholder 4">
            <a:extLst>
              <a:ext uri="{FF2B5EF4-FFF2-40B4-BE49-F238E27FC236}">
                <a16:creationId xmlns:a16="http://schemas.microsoft.com/office/drawing/2014/main" id="{9ED837B9-ECA8-440B-B0E2-A27FD16F601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a:t>Point of Care Risk Assessment  May 8, 2018 DRAFT</a:t>
            </a:r>
          </a:p>
        </p:txBody>
      </p:sp>
      <p:sp>
        <p:nvSpPr>
          <p:cNvPr id="6" name="Slide Number Placeholder 5">
            <a:extLst>
              <a:ext uri="{FF2B5EF4-FFF2-40B4-BE49-F238E27FC236}">
                <a16:creationId xmlns:a16="http://schemas.microsoft.com/office/drawing/2014/main" id="{F8BCF966-8BBA-4089-AB93-26E376DDBFA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1AE84627-1BE5-49B2-A7A8-389B9FB02B2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183" r:id="rId1"/>
    <p:sldLayoutId id="2147485184" r:id="rId2"/>
    <p:sldLayoutId id="2147485185" r:id="rId3"/>
    <p:sldLayoutId id="2147485186" r:id="rId4"/>
    <p:sldLayoutId id="2147485187" r:id="rId5"/>
    <p:sldLayoutId id="2147485188" r:id="rId6"/>
    <p:sldLayoutId id="2147485189" r:id="rId7"/>
    <p:sldLayoutId id="2147485190" r:id="rId8"/>
    <p:sldLayoutId id="2147485191" r:id="rId9"/>
    <p:sldLayoutId id="2147485192" r:id="rId10"/>
    <p:sldLayoutId id="2147485193"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B2960D1D-069E-450F-94DC-C03F1ACFCB2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Point of Care Risk Assessment</a:t>
            </a:r>
            <a:br>
              <a:rPr lang="en-US" altLang="en-US"/>
            </a:br>
            <a:r>
              <a:rPr lang="en-US" altLang="en-US"/>
              <a:t>Learning Management System Project Script</a:t>
            </a:r>
          </a:p>
        </p:txBody>
      </p:sp>
      <p:sp>
        <p:nvSpPr>
          <p:cNvPr id="4099" name="Text Placeholder 2">
            <a:extLst>
              <a:ext uri="{FF2B5EF4-FFF2-40B4-BE49-F238E27FC236}">
                <a16:creationId xmlns:a16="http://schemas.microsoft.com/office/drawing/2014/main" id="{BCD0842D-AB0B-4761-B3BA-FF0EB8B40E8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318A762-17DD-4ECD-97C5-26399DCCBA06}"/>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4BA52A43-C04F-457A-8E03-25732146A043}" type="datetime1">
              <a:rPr lang="en-US"/>
              <a:pPr>
                <a:defRPr/>
              </a:pPr>
              <a:t>11/8/2024</a:t>
            </a:fld>
            <a:endParaRPr lang="en-US" dirty="0"/>
          </a:p>
        </p:txBody>
      </p:sp>
      <p:sp>
        <p:nvSpPr>
          <p:cNvPr id="5" name="Footer Placeholder 4">
            <a:extLst>
              <a:ext uri="{FF2B5EF4-FFF2-40B4-BE49-F238E27FC236}">
                <a16:creationId xmlns:a16="http://schemas.microsoft.com/office/drawing/2014/main" id="{F419D98D-FEA4-4D96-B054-B1F9C492BA9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a:t>Point of Care Risk Assessment  May 8, 2018 DRAFT</a:t>
            </a:r>
          </a:p>
        </p:txBody>
      </p:sp>
      <p:sp>
        <p:nvSpPr>
          <p:cNvPr id="6" name="Slide Number Placeholder 5">
            <a:extLst>
              <a:ext uri="{FF2B5EF4-FFF2-40B4-BE49-F238E27FC236}">
                <a16:creationId xmlns:a16="http://schemas.microsoft.com/office/drawing/2014/main" id="{3EB5515D-97E8-49DA-B4FA-8929B55FD48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DAE98A34-E556-4ACE-A737-5939844080D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194" r:id="rId1"/>
    <p:sldLayoutId id="2147485195" r:id="rId2"/>
    <p:sldLayoutId id="2147485196" r:id="rId3"/>
    <p:sldLayoutId id="2147485197" r:id="rId4"/>
    <p:sldLayoutId id="2147485198" r:id="rId5"/>
    <p:sldLayoutId id="2147485199" r:id="rId6"/>
    <p:sldLayoutId id="2147485200" r:id="rId7"/>
    <p:sldLayoutId id="2147485201" r:id="rId8"/>
    <p:sldLayoutId id="2147485202" r:id="rId9"/>
    <p:sldLayoutId id="2147485203" r:id="rId10"/>
    <p:sldLayoutId id="2147485204"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openxmlformats.org/officeDocument/2006/relationships/hyperlink" Target="https://www.google.ca/url?sa=i&amp;rct=j&amp;q=&amp;esrc=s&amp;source=images&amp;cd=&amp;cad=rja&amp;uact=8&amp;ved=2ahUKEwiG1_yb0YDaAhVD9YMKHZGhCWYQjRx6BAgAEAU&amp;url=https%3A%2F%2Fteara.govt.nz%2Fen%2Fphotograph%2F46654%2Ffilipino-nurse-with-patient-2009&amp;psig=AOvVaw27A4TosVeqUVVhnSiEFczf&amp;ust=1521832248717916"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9.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31.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wrha.mb.ca/extranet/ipc/manuals.php"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hyperlink" Target="http://www.wrha.mb.ca/extranet/ipc/manuals.php"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19.jpg"/></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ccohs.ca/ccohs.html" TargetMode="External"/><Relationship Id="rId2" Type="http://schemas.openxmlformats.org/officeDocument/2006/relationships/hyperlink" Target="http://www.wrha.mb.ca/extranet/ipc/files/manuals/acutecare/RP_PCRA.pdf" TargetMode="External"/><Relationship Id="rId1" Type="http://schemas.openxmlformats.org/officeDocument/2006/relationships/slideLayout" Target="../slideLayouts/slideLayout2.xml"/><Relationship Id="rId5" Type="http://schemas.openxmlformats.org/officeDocument/2006/relationships/hyperlink" Target="http://www.gov.mb.ca/health/publichealth/cdc/docs/ipc/rpap.pdf" TargetMode="External"/><Relationship Id="rId4" Type="http://schemas.openxmlformats.org/officeDocument/2006/relationships/hyperlink" Target="http://www.ipac-canada.org/pdf/2013_PHAC-RPAP_Tools_eng.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E9830752-3689-4027-806B-4676320EE7A8}"/>
              </a:ext>
            </a:extLst>
          </p:cNvPr>
          <p:cNvSpPr>
            <a:spLocks noGrp="1"/>
          </p:cNvSpPr>
          <p:nvPr>
            <p:ph type="title"/>
          </p:nvPr>
        </p:nvSpPr>
        <p:spPr/>
        <p:txBody>
          <a:bodyPr/>
          <a:lstStyle/>
          <a:p>
            <a:r>
              <a:rPr lang="en-US" altLang="en-US" sz="2400" b="1"/>
              <a:t>Point of Care Risk Assessment</a:t>
            </a:r>
            <a:br>
              <a:rPr lang="en-US" altLang="en-US" sz="2400" b="1"/>
            </a:br>
            <a:r>
              <a:rPr lang="en-US" altLang="en-US" sz="2400" b="1"/>
              <a:t>INTRODUCTION</a:t>
            </a:r>
            <a:endParaRPr lang="en-US" altLang="en-US" sz="2400"/>
          </a:p>
        </p:txBody>
      </p:sp>
      <p:sp>
        <p:nvSpPr>
          <p:cNvPr id="7171" name="Content Placeholder 2">
            <a:extLst>
              <a:ext uri="{FF2B5EF4-FFF2-40B4-BE49-F238E27FC236}">
                <a16:creationId xmlns:a16="http://schemas.microsoft.com/office/drawing/2014/main" id="{FD7969BA-EC1A-4E42-996D-43D379A2F712}"/>
              </a:ext>
            </a:extLst>
          </p:cNvPr>
          <p:cNvSpPr>
            <a:spLocks noGrp="1"/>
          </p:cNvSpPr>
          <p:nvPr>
            <p:ph idx="1"/>
          </p:nvPr>
        </p:nvSpPr>
        <p:spPr>
          <a:xfrm>
            <a:off x="457200" y="1600200"/>
            <a:ext cx="8229600" cy="1900238"/>
          </a:xfrm>
        </p:spPr>
        <p:txBody>
          <a:bodyPr/>
          <a:lstStyle/>
          <a:p>
            <a:pPr marL="914400" indent="0">
              <a:buFont typeface="Arial" charset="0"/>
              <a:buNone/>
              <a:defRPr/>
            </a:pPr>
            <a:r>
              <a:rPr lang="en-US" altLang="en-US" sz="2000" i="1" dirty="0"/>
              <a:t>Please note: the term “patient” refers to patients, residents and clients depending on the healthcare delivery setting.</a:t>
            </a:r>
            <a:endParaRPr lang="en-US" altLang="en-US" sz="2000" dirty="0"/>
          </a:p>
          <a:p>
            <a:pPr marL="0" indent="0">
              <a:buFont typeface="Arial" charset="0"/>
              <a:buNone/>
              <a:defRPr/>
            </a:pPr>
            <a:r>
              <a:rPr lang="en-US" altLang="en-US" dirty="0"/>
              <a:t> </a:t>
            </a:r>
            <a:endParaRPr lang="en-US" altLang="en-US" sz="2000" dirty="0"/>
          </a:p>
        </p:txBody>
      </p:sp>
      <p:sp>
        <p:nvSpPr>
          <p:cNvPr id="5" name="Footer Placeholder 4">
            <a:extLst>
              <a:ext uri="{FF2B5EF4-FFF2-40B4-BE49-F238E27FC236}">
                <a16:creationId xmlns:a16="http://schemas.microsoft.com/office/drawing/2014/main" id="{44B277DE-E138-4348-9354-3A176AACB1A9}"/>
              </a:ext>
            </a:extLst>
          </p:cNvPr>
          <p:cNvSpPr>
            <a:spLocks noGrp="1"/>
          </p:cNvSpPr>
          <p:nvPr>
            <p:ph type="ftr" sz="quarter" idx="11"/>
          </p:nvPr>
        </p:nvSpPr>
        <p:spPr>
          <a:xfrm>
            <a:off x="2627313" y="6381750"/>
            <a:ext cx="5905500" cy="365125"/>
          </a:xfrm>
        </p:spPr>
        <p:txBody>
          <a:bodyPr/>
          <a:lstStyle/>
          <a:p>
            <a:pPr>
              <a:defRPr/>
            </a:pPr>
            <a:r>
              <a:rPr lang="en-US" altLang="en-US" sz="800"/>
              <a:t>Point of Care Risk Assessment </a:t>
            </a:r>
          </a:p>
          <a:p>
            <a:pPr>
              <a:defRPr/>
            </a:pPr>
            <a:r>
              <a:rPr lang="en-US" altLang="en-US" sz="800"/>
              <a:t>May 8, 2018</a:t>
            </a:r>
            <a:endParaRPr lang="en-US" sz="800" b="0"/>
          </a:p>
        </p:txBody>
      </p:sp>
      <p:sp>
        <p:nvSpPr>
          <p:cNvPr id="6" name="Slide Number Placeholder 5">
            <a:extLst>
              <a:ext uri="{FF2B5EF4-FFF2-40B4-BE49-F238E27FC236}">
                <a16:creationId xmlns:a16="http://schemas.microsoft.com/office/drawing/2014/main" id="{A792CD10-5DF0-495D-AC8E-48BEED2AA5A0}"/>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837C2AD-FBC4-484E-B8BC-33C0ADF3F96D}" type="slidenum">
              <a:rPr lang="en-US" altLang="en-US">
                <a:solidFill>
                  <a:srgbClr val="898989"/>
                </a:solidFill>
                <a:latin typeface="Calibri" panose="020F0502020204030204" pitchFamily="34" charset="0"/>
              </a:rPr>
              <a:pPr eaLnBrk="1" hangingPunct="1"/>
              <a:t>1</a:t>
            </a:fld>
            <a:endParaRPr lang="en-US" altLang="en-US">
              <a:solidFill>
                <a:srgbClr val="898989"/>
              </a:solidFill>
              <a:latin typeface="Calibri" panose="020F0502020204030204" pitchFamily="34" charset="0"/>
            </a:endParaRPr>
          </a:p>
        </p:txBody>
      </p:sp>
      <p:pic>
        <p:nvPicPr>
          <p:cNvPr id="8" name="Picture 5" descr="http://ehealthsharepoint.manitoba-ehealth.ca/infra/cts/LMSProjects/IPCEI/Shared%20Documents/Pictures%20for%20HH%20module%20development/Pt%20receiving%20care%20in%20a%20PCH%20or%20LTC/LTC2.jpg">
            <a:extLst>
              <a:ext uri="{FF2B5EF4-FFF2-40B4-BE49-F238E27FC236}">
                <a16:creationId xmlns:a16="http://schemas.microsoft.com/office/drawing/2014/main" id="{97779674-B2D3-42AB-BC38-8CB3526D2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708275"/>
            <a:ext cx="3167062"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6" descr="J:\IP and C\Routine Practices\Learning Management System\Point of Care Risk Assessment (PCRA) LMS Course\Images\HCA Meal Tray Home Setting.jpg">
            <a:extLst>
              <a:ext uri="{FF2B5EF4-FFF2-40B4-BE49-F238E27FC236}">
                <a16:creationId xmlns:a16="http://schemas.microsoft.com/office/drawing/2014/main" id="{DEF24614-E7C0-48FE-A57A-724F05F0F9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4076700"/>
            <a:ext cx="3062288"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patient transfer">
            <a:extLst>
              <a:ext uri="{FF2B5EF4-FFF2-40B4-BE49-F238E27FC236}">
                <a16:creationId xmlns:a16="http://schemas.microsoft.com/office/drawing/2014/main" id="{3B8D96BB-43C3-42A6-8728-3D8F705CB9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363" y="4457700"/>
            <a:ext cx="2320925"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7">
            <a:extLst>
              <a:ext uri="{FF2B5EF4-FFF2-40B4-BE49-F238E27FC236}">
                <a16:creationId xmlns:a16="http://schemas.microsoft.com/office/drawing/2014/main" id="{5D6F3284-FBD4-4C8E-AA20-AB47999155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2588" y="2674938"/>
            <a:ext cx="1943100" cy="259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8" name="Picture 8" descr="Image result for filipino nurse">
            <a:hlinkClick r:id="rId7"/>
            <a:extLst>
              <a:ext uri="{FF2B5EF4-FFF2-40B4-BE49-F238E27FC236}">
                <a16:creationId xmlns:a16="http://schemas.microsoft.com/office/drawing/2014/main" id="{F0A1CED0-3DEB-419E-82B4-BCC0C26CB37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44913" y="2349500"/>
            <a:ext cx="2840037"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49F428C-08A1-4B3B-977C-0FB9E3009EB9}"/>
              </a:ext>
            </a:extLst>
          </p:cNvPr>
          <p:cNvSpPr>
            <a:spLocks noGrp="1"/>
          </p:cNvSpPr>
          <p:nvPr>
            <p:ph type="title"/>
          </p:nvPr>
        </p:nvSpPr>
        <p:spPr/>
        <p:txBody>
          <a:bodyPr/>
          <a:lstStyle/>
          <a:p>
            <a:pPr>
              <a:defRPr/>
            </a:pPr>
            <a:r>
              <a:rPr lang="en-US" altLang="en-US" sz="2400" b="1" dirty="0"/>
              <a:t>Point of Care Risk Assessment</a:t>
            </a:r>
            <a:br>
              <a:rPr lang="en-US" altLang="en-US" sz="2400" b="1" dirty="0"/>
            </a:br>
            <a:r>
              <a:rPr lang="en-US" altLang="en-US" sz="2400" b="1" cap="all" dirty="0"/>
              <a:t>Interaction Scenarios</a:t>
            </a:r>
            <a:br>
              <a:rPr lang="en-US" altLang="en-US" sz="2200" b="1" dirty="0"/>
            </a:br>
            <a:endParaRPr lang="en-US" altLang="en-US" sz="2200" dirty="0"/>
          </a:p>
        </p:txBody>
      </p:sp>
      <p:sp>
        <p:nvSpPr>
          <p:cNvPr id="3" name="Content Placeholder 2">
            <a:extLst>
              <a:ext uri="{FF2B5EF4-FFF2-40B4-BE49-F238E27FC236}">
                <a16:creationId xmlns:a16="http://schemas.microsoft.com/office/drawing/2014/main" id="{9B30BAD3-C91A-4958-AA28-EDA448D74623}"/>
              </a:ext>
            </a:extLst>
          </p:cNvPr>
          <p:cNvSpPr>
            <a:spLocks noGrp="1"/>
          </p:cNvSpPr>
          <p:nvPr>
            <p:ph idx="1"/>
          </p:nvPr>
        </p:nvSpPr>
        <p:spPr>
          <a:xfrm>
            <a:off x="323850" y="1268413"/>
            <a:ext cx="8569325" cy="4814887"/>
          </a:xfrm>
        </p:spPr>
        <p:txBody>
          <a:bodyPr/>
          <a:lstStyle/>
          <a:p>
            <a:pPr marL="341313" lvl="1" indent="-109538" defTabSz="341313">
              <a:buFont typeface="Arial" charset="0"/>
              <a:buNone/>
              <a:defRPr/>
            </a:pPr>
            <a:r>
              <a:rPr lang="en-US" b="1" dirty="0"/>
              <a:t>1.1.2.  Adjusting a patient’s face mask or oxygen tubing </a:t>
            </a:r>
          </a:p>
          <a:p>
            <a:pPr marL="627063" lvl="1">
              <a:buFont typeface="Arial" charset="0"/>
              <a:buNone/>
              <a:defRPr/>
            </a:pPr>
            <a:endParaRPr lang="en-US" sz="1200" b="1" dirty="0"/>
          </a:p>
          <a:p>
            <a:pPr marL="736600" lvl="2" indent="-449263">
              <a:defRPr/>
            </a:pPr>
            <a:r>
              <a:rPr lang="en-US" sz="2800" dirty="0"/>
              <a:t>Is there a risk of contact with secretions? If so:</a:t>
            </a:r>
          </a:p>
          <a:p>
            <a:pPr marL="1023938" lvl="4" indent="-287338">
              <a:buFont typeface="Courier New" panose="02070309020205020404" pitchFamily="49" charset="0"/>
              <a:buChar char="o"/>
              <a:defRPr/>
            </a:pPr>
            <a:r>
              <a:rPr lang="en-US" sz="2800" dirty="0"/>
              <a:t>perform hand hygiene and put on gloves </a:t>
            </a:r>
            <a:br>
              <a:rPr lang="en-US" sz="2800" dirty="0"/>
            </a:br>
            <a:r>
              <a:rPr lang="en-US" sz="2800" dirty="0"/>
              <a:t>before contact</a:t>
            </a:r>
          </a:p>
          <a:p>
            <a:pPr marL="1023938" lvl="4" indent="-287338">
              <a:buFont typeface="Courier New" panose="02070309020205020404" pitchFamily="49" charset="0"/>
              <a:buChar char="o"/>
              <a:defRPr/>
            </a:pPr>
            <a:r>
              <a:rPr lang="en-US" sz="2800" dirty="0"/>
              <a:t>take off gloves and perform hand hygiene </a:t>
            </a:r>
            <a:br>
              <a:rPr lang="en-US" sz="2800" dirty="0"/>
            </a:br>
            <a:r>
              <a:rPr lang="en-US" sz="2800" dirty="0"/>
              <a:t>after contact</a:t>
            </a:r>
          </a:p>
          <a:p>
            <a:pPr marL="914400" lvl="2" indent="0">
              <a:buFont typeface="Arial" charset="0"/>
              <a:buNone/>
              <a:defRPr/>
            </a:pPr>
            <a:endParaRPr lang="en-US" sz="3200" dirty="0"/>
          </a:p>
        </p:txBody>
      </p:sp>
      <p:sp>
        <p:nvSpPr>
          <p:cNvPr id="4" name="Slide Number Placeholder 3">
            <a:extLst>
              <a:ext uri="{FF2B5EF4-FFF2-40B4-BE49-F238E27FC236}">
                <a16:creationId xmlns:a16="http://schemas.microsoft.com/office/drawing/2014/main" id="{5B0FC1A5-ABD1-47E9-A5FF-2A6B072AF86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FA9F648-3040-4971-A6C3-DA0E664845B0}" type="slidenum">
              <a:rPr lang="en-US" altLang="en-US">
                <a:solidFill>
                  <a:srgbClr val="898989"/>
                </a:solidFill>
                <a:latin typeface="Calibri" panose="020F0502020204030204" pitchFamily="34" charset="0"/>
              </a:rPr>
              <a:pPr eaLnBrk="1" hangingPunct="1"/>
              <a:t>10</a:t>
            </a:fld>
            <a:endParaRPr lang="en-US" altLang="en-US">
              <a:solidFill>
                <a:srgbClr val="898989"/>
              </a:solidFill>
              <a:latin typeface="Calibri" panose="020F0502020204030204" pitchFamily="34" charset="0"/>
            </a:endParaRPr>
          </a:p>
        </p:txBody>
      </p:sp>
      <p:pic>
        <p:nvPicPr>
          <p:cNvPr id="16389" name="Picture 4">
            <a:extLst>
              <a:ext uri="{FF2B5EF4-FFF2-40B4-BE49-F238E27FC236}">
                <a16:creationId xmlns:a16="http://schemas.microsoft.com/office/drawing/2014/main" id="{D01B0937-60BE-41A6-BCFE-48C56E4680E8}"/>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bwMode="auto">
          <a:xfrm>
            <a:off x="1042988" y="4503738"/>
            <a:ext cx="151288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qual 5">
            <a:extLst>
              <a:ext uri="{FF2B5EF4-FFF2-40B4-BE49-F238E27FC236}">
                <a16:creationId xmlns:a16="http://schemas.microsoft.com/office/drawing/2014/main" id="{E4EC0EF3-83EC-4A1A-9DF6-F7B6EC3844DC}"/>
              </a:ext>
            </a:extLst>
          </p:cNvPr>
          <p:cNvSpPr/>
          <p:nvPr/>
        </p:nvSpPr>
        <p:spPr>
          <a:xfrm>
            <a:off x="2627313" y="4926013"/>
            <a:ext cx="506412" cy="522287"/>
          </a:xfrm>
          <a:prstGeom prst="mathEqual">
            <a:avLst/>
          </a:prstGeom>
          <a:solidFill>
            <a:schemeClr val="bg1">
              <a:lumMod val="85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solidFill>
                <a:schemeClr val="tx1"/>
              </a:solidFill>
            </a:endParaRPr>
          </a:p>
        </p:txBody>
      </p:sp>
      <p:pic>
        <p:nvPicPr>
          <p:cNvPr id="7" name="Picture 6">
            <a:extLst>
              <a:ext uri="{FF2B5EF4-FFF2-40B4-BE49-F238E27FC236}">
                <a16:creationId xmlns:a16="http://schemas.microsoft.com/office/drawing/2014/main" id="{9E312422-4196-42A1-9B69-6689A7A15D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0919" y="4742710"/>
            <a:ext cx="1334194" cy="8901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hevron 7">
            <a:extLst>
              <a:ext uri="{FF2B5EF4-FFF2-40B4-BE49-F238E27FC236}">
                <a16:creationId xmlns:a16="http://schemas.microsoft.com/office/drawing/2014/main" id="{E5F1B044-60A3-4F52-89B2-335DBAFE6CF4}"/>
              </a:ext>
            </a:extLst>
          </p:cNvPr>
          <p:cNvSpPr/>
          <p:nvPr/>
        </p:nvSpPr>
        <p:spPr>
          <a:xfrm>
            <a:off x="4679950" y="5006975"/>
            <a:ext cx="360363" cy="360363"/>
          </a:xfrm>
          <a:prstGeom prst="chevron">
            <a:avLst/>
          </a:prstGeom>
          <a:solidFill>
            <a:schemeClr val="bg1">
              <a:lumMod val="85000"/>
            </a:schemeClr>
          </a:solidFill>
          <a:ln>
            <a:solidFill>
              <a:srgbClr val="71893F"/>
            </a:solid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dirty="0">
              <a:solidFill>
                <a:schemeClr val="tx1"/>
              </a:solidFill>
            </a:endParaRPr>
          </a:p>
        </p:txBody>
      </p:sp>
      <p:pic>
        <p:nvPicPr>
          <p:cNvPr id="9" name="Picture 8">
            <a:extLst>
              <a:ext uri="{FF2B5EF4-FFF2-40B4-BE49-F238E27FC236}">
                <a16:creationId xmlns:a16="http://schemas.microsoft.com/office/drawing/2014/main" id="{3209BD0A-34B3-4943-A151-7AF8C13124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5667" y="4691997"/>
            <a:ext cx="1224136" cy="9133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Chevron 9">
            <a:extLst>
              <a:ext uri="{FF2B5EF4-FFF2-40B4-BE49-F238E27FC236}">
                <a16:creationId xmlns:a16="http://schemas.microsoft.com/office/drawing/2014/main" id="{47ABA1E1-32F6-41E3-B7A3-3502F2E7B82D}"/>
              </a:ext>
            </a:extLst>
          </p:cNvPr>
          <p:cNvSpPr/>
          <p:nvPr/>
        </p:nvSpPr>
        <p:spPr>
          <a:xfrm>
            <a:off x="6618288" y="5006975"/>
            <a:ext cx="358775" cy="360363"/>
          </a:xfrm>
          <a:prstGeom prst="chevron">
            <a:avLst/>
          </a:prstGeom>
          <a:solidFill>
            <a:schemeClr val="bg1">
              <a:lumMod val="85000"/>
            </a:schemeClr>
          </a:solidFill>
          <a:ln>
            <a:solidFill>
              <a:srgbClr val="71893F"/>
            </a:solid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dirty="0">
              <a:solidFill>
                <a:schemeClr val="tx1"/>
              </a:solidFill>
            </a:endParaRPr>
          </a:p>
        </p:txBody>
      </p:sp>
      <p:pic>
        <p:nvPicPr>
          <p:cNvPr id="11" name="Picture 10">
            <a:extLst>
              <a:ext uri="{FF2B5EF4-FFF2-40B4-BE49-F238E27FC236}">
                <a16:creationId xmlns:a16="http://schemas.microsoft.com/office/drawing/2014/main" id="{263A73AF-9012-4524-A233-F833414405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2280" y="4691997"/>
            <a:ext cx="1334194" cy="9133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Footer Placeholder 4">
            <a:extLst>
              <a:ext uri="{FF2B5EF4-FFF2-40B4-BE49-F238E27FC236}">
                <a16:creationId xmlns:a16="http://schemas.microsoft.com/office/drawing/2014/main" id="{85AEA4B0-7A23-440E-9F82-CF518FD50C48}"/>
              </a:ext>
            </a:extLst>
          </p:cNvPr>
          <p:cNvSpPr>
            <a:spLocks noGrp="1"/>
          </p:cNvSpPr>
          <p:nvPr>
            <p:ph type="ftr" sz="quarter" idx="11"/>
          </p:nvPr>
        </p:nvSpPr>
        <p:spPr>
          <a:xfrm>
            <a:off x="2627313" y="6381750"/>
            <a:ext cx="5905500" cy="365125"/>
          </a:xfrm>
        </p:spPr>
        <p:txBody>
          <a:bodyPr/>
          <a:lstStyle/>
          <a:p>
            <a:pPr>
              <a:defRPr/>
            </a:pPr>
            <a:r>
              <a:rPr lang="en-US" altLang="en-US" sz="800"/>
              <a:t>Point of Care Risk Assessment </a:t>
            </a:r>
          </a:p>
          <a:p>
            <a:pPr>
              <a:defRPr/>
            </a:pPr>
            <a:r>
              <a:rPr lang="en-US" altLang="en-US" sz="800"/>
              <a:t>May 8, 2018</a:t>
            </a:r>
            <a:endParaRPr lang="en-US" sz="800" b="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4F2FA11A-466C-4B5A-AFE1-D4193E6E4634}"/>
              </a:ext>
            </a:extLst>
          </p:cNvPr>
          <p:cNvSpPr>
            <a:spLocks noGrp="1"/>
          </p:cNvSpPr>
          <p:nvPr>
            <p:ph type="title"/>
          </p:nvPr>
        </p:nvSpPr>
        <p:spPr/>
        <p:txBody>
          <a:bodyPr/>
          <a:lstStyle/>
          <a:p>
            <a:pPr>
              <a:defRPr/>
            </a:pPr>
            <a:r>
              <a:rPr lang="en-US" altLang="en-US" sz="2400" b="1" dirty="0"/>
              <a:t>Point of Care Risk Assessment</a:t>
            </a:r>
            <a:br>
              <a:rPr lang="en-US" altLang="en-US" sz="2400" b="1" dirty="0"/>
            </a:br>
            <a:r>
              <a:rPr lang="en-US" altLang="en-US" sz="2400" b="1" cap="all" dirty="0"/>
              <a:t>Interaction Scenarios</a:t>
            </a:r>
            <a:br>
              <a:rPr lang="en-US" altLang="en-US" sz="2200" b="1" dirty="0"/>
            </a:br>
            <a:endParaRPr lang="en-US" altLang="en-US" sz="2200" dirty="0"/>
          </a:p>
        </p:txBody>
      </p:sp>
      <p:sp>
        <p:nvSpPr>
          <p:cNvPr id="13315" name="Content Placeholder 2">
            <a:extLst>
              <a:ext uri="{FF2B5EF4-FFF2-40B4-BE49-F238E27FC236}">
                <a16:creationId xmlns:a16="http://schemas.microsoft.com/office/drawing/2014/main" id="{374E0282-0B99-4FBC-9137-0366E649529F}"/>
              </a:ext>
            </a:extLst>
          </p:cNvPr>
          <p:cNvSpPr>
            <a:spLocks noGrp="1"/>
          </p:cNvSpPr>
          <p:nvPr>
            <p:ph idx="1"/>
          </p:nvPr>
        </p:nvSpPr>
        <p:spPr>
          <a:xfrm>
            <a:off x="423863" y="1557338"/>
            <a:ext cx="8229600" cy="4525962"/>
          </a:xfrm>
        </p:spPr>
        <p:txBody>
          <a:bodyPr/>
          <a:lstStyle/>
          <a:p>
            <a:pPr marL="914400" lvl="2" indent="0">
              <a:buFont typeface="Arial" charset="0"/>
              <a:buNone/>
              <a:defRPr/>
            </a:pPr>
            <a:r>
              <a:rPr lang="en-US" altLang="en-US" sz="2200" b="1" dirty="0"/>
              <a:t>1.1.3.  Applying a bandage or dressing</a:t>
            </a:r>
          </a:p>
          <a:p>
            <a:pPr marL="457200" lvl="1" indent="0">
              <a:buFont typeface="Arial" charset="0"/>
              <a:buNone/>
              <a:defRPr/>
            </a:pPr>
            <a:endParaRPr lang="en-US" altLang="en-US" sz="1200" b="1" dirty="0"/>
          </a:p>
          <a:p>
            <a:pPr lvl="2" indent="-285750">
              <a:buFont typeface="Arial" charset="0"/>
              <a:buChar char="•"/>
              <a:defRPr/>
            </a:pPr>
            <a:r>
              <a:rPr lang="en-US" altLang="en-US" sz="2000" dirty="0"/>
              <a:t>Is there a risk of contact with non-intact skin?</a:t>
            </a:r>
          </a:p>
          <a:p>
            <a:pPr lvl="2" indent="-285750">
              <a:buFont typeface="Arial" charset="0"/>
              <a:buChar char="•"/>
              <a:defRPr/>
            </a:pPr>
            <a:r>
              <a:rPr lang="en-US" altLang="en-US" sz="2000" dirty="0"/>
              <a:t>If so, perform hand hygiene and put on gloves before contact; take off gloves and perform hand hygiene after contact</a:t>
            </a:r>
          </a:p>
          <a:p>
            <a:pPr lvl="3" indent="-285750">
              <a:buFont typeface="Arial" charset="0"/>
              <a:buChar char="•"/>
              <a:defRPr/>
            </a:pPr>
            <a:endParaRPr lang="en-US" altLang="en-US" sz="1400" b="1" dirty="0"/>
          </a:p>
          <a:p>
            <a:pPr marL="457200" lvl="1" indent="0">
              <a:buFont typeface="Arial" charset="0"/>
              <a:buNone/>
              <a:defRPr/>
            </a:pPr>
            <a:endParaRPr lang="en-US" altLang="en-US" sz="2200" b="1" dirty="0"/>
          </a:p>
        </p:txBody>
      </p:sp>
      <p:sp>
        <p:nvSpPr>
          <p:cNvPr id="3" name="Slide Number Placeholder 2">
            <a:extLst>
              <a:ext uri="{FF2B5EF4-FFF2-40B4-BE49-F238E27FC236}">
                <a16:creationId xmlns:a16="http://schemas.microsoft.com/office/drawing/2014/main" id="{A24BE4AD-C0DB-47D3-B8AA-3AA836FBCDC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3CADC51-80CE-4B3E-8FED-5E0C78C91231}" type="slidenum">
              <a:rPr lang="en-US" altLang="en-US">
                <a:solidFill>
                  <a:srgbClr val="898989"/>
                </a:solidFill>
                <a:latin typeface="Calibri" panose="020F0502020204030204" pitchFamily="34" charset="0"/>
              </a:rPr>
              <a:pPr eaLnBrk="1" hangingPunct="1"/>
              <a:t>11</a:t>
            </a:fld>
            <a:endParaRPr lang="en-US" altLang="en-US">
              <a:solidFill>
                <a:srgbClr val="898989"/>
              </a:solidFill>
              <a:latin typeface="Calibri" panose="020F0502020204030204" pitchFamily="34" charset="0"/>
            </a:endParaRPr>
          </a:p>
        </p:txBody>
      </p:sp>
      <p:pic>
        <p:nvPicPr>
          <p:cNvPr id="17413" name="Picture 5">
            <a:extLst>
              <a:ext uri="{FF2B5EF4-FFF2-40B4-BE49-F238E27FC236}">
                <a16:creationId xmlns:a16="http://schemas.microsoft.com/office/drawing/2014/main" id="{DAB95A12-48DF-43DA-A244-876BCE02A1C8}"/>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bwMode="auto">
          <a:xfrm>
            <a:off x="1042988" y="4025900"/>
            <a:ext cx="151288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qual 7">
            <a:extLst>
              <a:ext uri="{FF2B5EF4-FFF2-40B4-BE49-F238E27FC236}">
                <a16:creationId xmlns:a16="http://schemas.microsoft.com/office/drawing/2014/main" id="{486386D1-5B36-4DEB-A3A6-AFB8138C8C22}"/>
              </a:ext>
            </a:extLst>
          </p:cNvPr>
          <p:cNvSpPr/>
          <p:nvPr/>
        </p:nvSpPr>
        <p:spPr>
          <a:xfrm>
            <a:off x="2627313" y="4475163"/>
            <a:ext cx="506412" cy="522287"/>
          </a:xfrm>
          <a:prstGeom prst="mathEqual">
            <a:avLst/>
          </a:prstGeom>
          <a:solidFill>
            <a:schemeClr val="bg1">
              <a:lumMod val="85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solidFill>
                <a:schemeClr val="tx1"/>
              </a:solidFill>
            </a:endParaRPr>
          </a:p>
        </p:txBody>
      </p:sp>
      <p:pic>
        <p:nvPicPr>
          <p:cNvPr id="9" name="Picture 8">
            <a:extLst>
              <a:ext uri="{FF2B5EF4-FFF2-40B4-BE49-F238E27FC236}">
                <a16:creationId xmlns:a16="http://schemas.microsoft.com/office/drawing/2014/main" id="{EC47E67F-8A54-45C9-AD14-0F267586D7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3848" y="4350394"/>
            <a:ext cx="1334194" cy="8901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Chevron 9">
            <a:extLst>
              <a:ext uri="{FF2B5EF4-FFF2-40B4-BE49-F238E27FC236}">
                <a16:creationId xmlns:a16="http://schemas.microsoft.com/office/drawing/2014/main" id="{60EE065F-6370-40E8-8443-1C85263EB461}"/>
              </a:ext>
            </a:extLst>
          </p:cNvPr>
          <p:cNvSpPr/>
          <p:nvPr/>
        </p:nvSpPr>
        <p:spPr>
          <a:xfrm>
            <a:off x="4679950" y="4556125"/>
            <a:ext cx="360363" cy="360363"/>
          </a:xfrm>
          <a:prstGeom prst="chevron">
            <a:avLst/>
          </a:prstGeom>
          <a:solidFill>
            <a:schemeClr val="bg1">
              <a:lumMod val="85000"/>
            </a:schemeClr>
          </a:solidFill>
          <a:ln>
            <a:solidFill>
              <a:srgbClr val="71893F"/>
            </a:solid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dirty="0">
              <a:solidFill>
                <a:schemeClr val="tx1"/>
              </a:solidFill>
            </a:endParaRPr>
          </a:p>
        </p:txBody>
      </p:sp>
      <p:pic>
        <p:nvPicPr>
          <p:cNvPr id="11" name="Picture 10">
            <a:extLst>
              <a:ext uri="{FF2B5EF4-FFF2-40B4-BE49-F238E27FC236}">
                <a16:creationId xmlns:a16="http://schemas.microsoft.com/office/drawing/2014/main" id="{B0B79084-B7D5-4FBC-9238-72D7B49FA8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072" y="4327170"/>
            <a:ext cx="1224136" cy="9133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Chevron 11">
            <a:extLst>
              <a:ext uri="{FF2B5EF4-FFF2-40B4-BE49-F238E27FC236}">
                <a16:creationId xmlns:a16="http://schemas.microsoft.com/office/drawing/2014/main" id="{6C9B19BB-601A-4E23-AF61-49D5C287DFCC}"/>
              </a:ext>
            </a:extLst>
          </p:cNvPr>
          <p:cNvSpPr/>
          <p:nvPr/>
        </p:nvSpPr>
        <p:spPr>
          <a:xfrm>
            <a:off x="6618288" y="4556125"/>
            <a:ext cx="358775" cy="360363"/>
          </a:xfrm>
          <a:prstGeom prst="chevron">
            <a:avLst/>
          </a:prstGeom>
          <a:solidFill>
            <a:schemeClr val="bg1">
              <a:lumMod val="85000"/>
            </a:schemeClr>
          </a:solidFill>
          <a:ln>
            <a:solidFill>
              <a:srgbClr val="71893F"/>
            </a:solid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dirty="0">
              <a:solidFill>
                <a:schemeClr val="tx1"/>
              </a:solidFill>
            </a:endParaRPr>
          </a:p>
        </p:txBody>
      </p:sp>
      <p:pic>
        <p:nvPicPr>
          <p:cNvPr id="13" name="Picture 12">
            <a:extLst>
              <a:ext uri="{FF2B5EF4-FFF2-40B4-BE49-F238E27FC236}">
                <a16:creationId xmlns:a16="http://schemas.microsoft.com/office/drawing/2014/main" id="{7DEA4E73-CF8A-444F-A025-1EE7641CB1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2280" y="4327170"/>
            <a:ext cx="1334194" cy="9133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Footer Placeholder 4">
            <a:extLst>
              <a:ext uri="{FF2B5EF4-FFF2-40B4-BE49-F238E27FC236}">
                <a16:creationId xmlns:a16="http://schemas.microsoft.com/office/drawing/2014/main" id="{7F9F3D5E-07E0-4B9C-B117-FBE3D4629A4A}"/>
              </a:ext>
            </a:extLst>
          </p:cNvPr>
          <p:cNvSpPr>
            <a:spLocks noGrp="1"/>
          </p:cNvSpPr>
          <p:nvPr>
            <p:ph type="ftr" sz="quarter" idx="11"/>
          </p:nvPr>
        </p:nvSpPr>
        <p:spPr>
          <a:xfrm>
            <a:off x="2627313" y="6381750"/>
            <a:ext cx="5905500" cy="365125"/>
          </a:xfrm>
        </p:spPr>
        <p:txBody>
          <a:bodyPr/>
          <a:lstStyle/>
          <a:p>
            <a:pPr>
              <a:defRPr/>
            </a:pPr>
            <a:r>
              <a:rPr lang="en-US" altLang="en-US" sz="800"/>
              <a:t>Point of Care Risk Assessment </a:t>
            </a:r>
          </a:p>
          <a:p>
            <a:pPr>
              <a:defRPr/>
            </a:pPr>
            <a:r>
              <a:rPr lang="en-US" altLang="en-US" sz="800"/>
              <a:t>May 8, 2018</a:t>
            </a:r>
            <a:endParaRPr lang="en-US" sz="800" b="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1A5B7090-EA5D-4677-A766-FEFDB240C198}"/>
              </a:ext>
            </a:extLst>
          </p:cNvPr>
          <p:cNvSpPr>
            <a:spLocks noGrp="1"/>
          </p:cNvSpPr>
          <p:nvPr>
            <p:ph type="title"/>
          </p:nvPr>
        </p:nvSpPr>
        <p:spPr/>
        <p:txBody>
          <a:bodyPr/>
          <a:lstStyle/>
          <a:p>
            <a:pPr>
              <a:defRPr/>
            </a:pPr>
            <a:r>
              <a:rPr lang="en-US" altLang="en-US" sz="2400" b="1" dirty="0"/>
              <a:t>Point of Care Risk Assessment</a:t>
            </a:r>
            <a:br>
              <a:rPr lang="en-US" altLang="en-US" sz="2400" b="1" dirty="0"/>
            </a:br>
            <a:r>
              <a:rPr lang="en-US" altLang="en-US" sz="2400" b="1" cap="all" dirty="0"/>
              <a:t>Interaction Scenarios</a:t>
            </a:r>
            <a:br>
              <a:rPr lang="en-US" altLang="en-US" sz="2400" b="1" dirty="0"/>
            </a:br>
            <a:endParaRPr lang="en-US" altLang="en-US" sz="2400" dirty="0"/>
          </a:p>
        </p:txBody>
      </p:sp>
      <p:sp>
        <p:nvSpPr>
          <p:cNvPr id="3" name="Content Placeholder 2">
            <a:extLst>
              <a:ext uri="{FF2B5EF4-FFF2-40B4-BE49-F238E27FC236}">
                <a16:creationId xmlns:a16="http://schemas.microsoft.com/office/drawing/2014/main" id="{5116E395-8946-448C-BB2E-E609DF0E5817}"/>
              </a:ext>
            </a:extLst>
          </p:cNvPr>
          <p:cNvSpPr>
            <a:spLocks noGrp="1"/>
          </p:cNvSpPr>
          <p:nvPr>
            <p:ph idx="1"/>
          </p:nvPr>
        </p:nvSpPr>
        <p:spPr>
          <a:xfrm>
            <a:off x="468313" y="1557338"/>
            <a:ext cx="8229600" cy="4525962"/>
          </a:xfrm>
        </p:spPr>
        <p:txBody>
          <a:bodyPr/>
          <a:lstStyle/>
          <a:p>
            <a:pPr marL="514350" lvl="1" indent="0">
              <a:buFont typeface="Arial" charset="0"/>
              <a:buNone/>
              <a:defRPr/>
            </a:pPr>
            <a:r>
              <a:rPr lang="en-US" sz="2200" b="1" dirty="0"/>
              <a:t>	1.1.4.   Transferring a patient</a:t>
            </a:r>
          </a:p>
          <a:p>
            <a:pPr marL="457200" lvl="1" indent="0">
              <a:buFont typeface="Arial" charset="0"/>
              <a:buNone/>
              <a:defRPr/>
            </a:pPr>
            <a:endParaRPr lang="en-US" sz="1200" dirty="0"/>
          </a:p>
          <a:p>
            <a:pPr lvl="2" indent="-285750">
              <a:buFont typeface="Arial" charset="0"/>
              <a:buChar char="•"/>
              <a:defRPr/>
            </a:pPr>
            <a:r>
              <a:rPr lang="en-US" sz="2000" dirty="0"/>
              <a:t>Will you have contact with the patient or their environment? </a:t>
            </a:r>
          </a:p>
          <a:p>
            <a:pPr lvl="2" indent="-285750">
              <a:buFont typeface="Arial" charset="0"/>
              <a:buChar char="•"/>
              <a:defRPr/>
            </a:pPr>
            <a:r>
              <a:rPr lang="en-US" sz="2000" dirty="0"/>
              <a:t>If so, perform hand hygiene before and after contact</a:t>
            </a:r>
          </a:p>
        </p:txBody>
      </p:sp>
      <p:sp>
        <p:nvSpPr>
          <p:cNvPr id="4" name="Slide Number Placeholder 3">
            <a:extLst>
              <a:ext uri="{FF2B5EF4-FFF2-40B4-BE49-F238E27FC236}">
                <a16:creationId xmlns:a16="http://schemas.microsoft.com/office/drawing/2014/main" id="{51358DD6-89C5-48FD-B36D-8B87C57F0BB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7F2E648-5FC3-42EC-8252-D63505BF2AB2}" type="slidenum">
              <a:rPr lang="en-US" altLang="en-US">
                <a:solidFill>
                  <a:srgbClr val="898989"/>
                </a:solidFill>
                <a:latin typeface="Calibri" panose="020F0502020204030204" pitchFamily="34" charset="0"/>
              </a:rPr>
              <a:pPr eaLnBrk="1" hangingPunct="1"/>
              <a:t>12</a:t>
            </a:fld>
            <a:endParaRPr lang="en-US" altLang="en-US">
              <a:solidFill>
                <a:srgbClr val="898989"/>
              </a:solidFill>
              <a:latin typeface="Calibri" panose="020F0502020204030204" pitchFamily="34" charset="0"/>
            </a:endParaRPr>
          </a:p>
        </p:txBody>
      </p:sp>
      <p:pic>
        <p:nvPicPr>
          <p:cNvPr id="18437" name="Picture 4">
            <a:extLst>
              <a:ext uri="{FF2B5EF4-FFF2-40B4-BE49-F238E27FC236}">
                <a16:creationId xmlns:a16="http://schemas.microsoft.com/office/drawing/2014/main" id="{AFF2B452-E02C-400B-9181-D601DD3AE285}"/>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bwMode="auto">
          <a:xfrm>
            <a:off x="1476375" y="4025900"/>
            <a:ext cx="15113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qual 5">
            <a:extLst>
              <a:ext uri="{FF2B5EF4-FFF2-40B4-BE49-F238E27FC236}">
                <a16:creationId xmlns:a16="http://schemas.microsoft.com/office/drawing/2014/main" id="{78C67AA5-E547-4E7F-9B52-1E5F20F6A386}"/>
              </a:ext>
            </a:extLst>
          </p:cNvPr>
          <p:cNvSpPr/>
          <p:nvPr/>
        </p:nvSpPr>
        <p:spPr>
          <a:xfrm>
            <a:off x="3276600" y="4475163"/>
            <a:ext cx="504825" cy="522287"/>
          </a:xfrm>
          <a:prstGeom prst="mathEqual">
            <a:avLst/>
          </a:prstGeom>
          <a:solidFill>
            <a:schemeClr val="bg1">
              <a:lumMod val="85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solidFill>
                <a:schemeClr val="tx1"/>
              </a:solidFill>
            </a:endParaRPr>
          </a:p>
        </p:txBody>
      </p:sp>
      <p:pic>
        <p:nvPicPr>
          <p:cNvPr id="7" name="Picture 6">
            <a:extLst>
              <a:ext uri="{FF2B5EF4-FFF2-40B4-BE49-F238E27FC236}">
                <a16:creationId xmlns:a16="http://schemas.microsoft.com/office/drawing/2014/main" id="{20ADD502-4085-431A-8492-D20B7311FB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9952" y="4290755"/>
            <a:ext cx="1334194" cy="8901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hevron 7">
            <a:extLst>
              <a:ext uri="{FF2B5EF4-FFF2-40B4-BE49-F238E27FC236}">
                <a16:creationId xmlns:a16="http://schemas.microsoft.com/office/drawing/2014/main" id="{5FD00143-0957-4C40-8B49-85D8C4334E5E}"/>
              </a:ext>
            </a:extLst>
          </p:cNvPr>
          <p:cNvSpPr/>
          <p:nvPr/>
        </p:nvSpPr>
        <p:spPr>
          <a:xfrm>
            <a:off x="5786438" y="4556125"/>
            <a:ext cx="360362" cy="360363"/>
          </a:xfrm>
          <a:prstGeom prst="chevron">
            <a:avLst/>
          </a:prstGeom>
          <a:solidFill>
            <a:schemeClr val="bg1">
              <a:lumMod val="85000"/>
            </a:schemeClr>
          </a:solidFill>
          <a:ln>
            <a:solidFill>
              <a:srgbClr val="71893F"/>
            </a:solid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dirty="0">
              <a:solidFill>
                <a:schemeClr val="tx1"/>
              </a:solidFill>
            </a:endParaRPr>
          </a:p>
        </p:txBody>
      </p:sp>
      <p:pic>
        <p:nvPicPr>
          <p:cNvPr id="9" name="Picture 8">
            <a:extLst>
              <a:ext uri="{FF2B5EF4-FFF2-40B4-BE49-F238E27FC236}">
                <a16:creationId xmlns:a16="http://schemas.microsoft.com/office/drawing/2014/main" id="{F4EE6D3A-CE07-4A5A-A26F-FBBB077591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4290755"/>
            <a:ext cx="1334194" cy="8901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Footer Placeholder 4">
            <a:extLst>
              <a:ext uri="{FF2B5EF4-FFF2-40B4-BE49-F238E27FC236}">
                <a16:creationId xmlns:a16="http://schemas.microsoft.com/office/drawing/2014/main" id="{BE33B25D-E83F-4E41-9714-B6682FFAFA5C}"/>
              </a:ext>
            </a:extLst>
          </p:cNvPr>
          <p:cNvSpPr>
            <a:spLocks noGrp="1"/>
          </p:cNvSpPr>
          <p:nvPr>
            <p:ph type="ftr" sz="quarter" idx="11"/>
          </p:nvPr>
        </p:nvSpPr>
        <p:spPr>
          <a:xfrm>
            <a:off x="2627313" y="6381750"/>
            <a:ext cx="5905500" cy="365125"/>
          </a:xfrm>
        </p:spPr>
        <p:txBody>
          <a:bodyPr/>
          <a:lstStyle/>
          <a:p>
            <a:pPr>
              <a:defRPr/>
            </a:pPr>
            <a:r>
              <a:rPr lang="en-US" altLang="en-US" sz="800"/>
              <a:t>Point of Care Risk Assessment </a:t>
            </a:r>
          </a:p>
          <a:p>
            <a:pPr>
              <a:defRPr/>
            </a:pPr>
            <a:r>
              <a:rPr lang="en-US" altLang="en-US" sz="800"/>
              <a:t>May 8, 2018</a:t>
            </a:r>
            <a:endParaRPr lang="en-US" sz="800" b="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9E28025B-DF29-4707-B92A-B0DAE3ACA59F}"/>
              </a:ext>
            </a:extLst>
          </p:cNvPr>
          <p:cNvSpPr>
            <a:spLocks noGrp="1"/>
          </p:cNvSpPr>
          <p:nvPr>
            <p:ph type="title"/>
          </p:nvPr>
        </p:nvSpPr>
        <p:spPr/>
        <p:txBody>
          <a:bodyPr/>
          <a:lstStyle/>
          <a:p>
            <a:pPr>
              <a:defRPr/>
            </a:pPr>
            <a:r>
              <a:rPr lang="en-US" altLang="en-US" sz="2400" b="1" dirty="0"/>
              <a:t>Point of Care Risk Assessment</a:t>
            </a:r>
            <a:br>
              <a:rPr lang="en-US" altLang="en-US" sz="2400" b="1" dirty="0"/>
            </a:br>
            <a:r>
              <a:rPr lang="en-US" altLang="en-US" sz="2400" b="1" cap="all" dirty="0"/>
              <a:t>Interaction Scenarios</a:t>
            </a:r>
            <a:br>
              <a:rPr lang="en-US" altLang="en-US" sz="2400" b="1" dirty="0"/>
            </a:br>
            <a:endParaRPr lang="en-US" altLang="en-US" sz="2400" dirty="0"/>
          </a:p>
        </p:txBody>
      </p:sp>
      <p:sp>
        <p:nvSpPr>
          <p:cNvPr id="3" name="Content Placeholder 2">
            <a:extLst>
              <a:ext uri="{FF2B5EF4-FFF2-40B4-BE49-F238E27FC236}">
                <a16:creationId xmlns:a16="http://schemas.microsoft.com/office/drawing/2014/main" id="{69F9E4FE-3B42-47D6-8F1D-9C8434750074}"/>
              </a:ext>
            </a:extLst>
          </p:cNvPr>
          <p:cNvSpPr>
            <a:spLocks noGrp="1"/>
          </p:cNvSpPr>
          <p:nvPr>
            <p:ph idx="1"/>
          </p:nvPr>
        </p:nvSpPr>
        <p:spPr>
          <a:xfrm>
            <a:off x="468313" y="1557338"/>
            <a:ext cx="8229600" cy="4525962"/>
          </a:xfrm>
        </p:spPr>
        <p:txBody>
          <a:bodyPr/>
          <a:lstStyle/>
          <a:p>
            <a:pPr marL="400050" lvl="1" indent="0">
              <a:buFont typeface="Arial" charset="0"/>
              <a:buNone/>
              <a:defRPr/>
            </a:pPr>
            <a:r>
              <a:rPr lang="en-US" sz="1800" b="1" dirty="0"/>
              <a:t> </a:t>
            </a:r>
            <a:r>
              <a:rPr lang="en-US" sz="2200" b="1" dirty="0"/>
              <a:t>1.2  Interaction – Patient Environment</a:t>
            </a:r>
          </a:p>
          <a:p>
            <a:pPr marL="457200" lvl="1" indent="0">
              <a:buFont typeface="Arial" charset="0"/>
              <a:buNone/>
              <a:defRPr/>
            </a:pPr>
            <a:r>
              <a:rPr lang="en-US" sz="2200" b="1" dirty="0"/>
              <a:t>	1.2.1  Changing bed linens</a:t>
            </a:r>
          </a:p>
          <a:p>
            <a:pPr marL="457200" lvl="1" indent="0">
              <a:buFont typeface="Arial" charset="0"/>
              <a:buNone/>
              <a:defRPr/>
            </a:pPr>
            <a:endParaRPr lang="en-US" sz="1200" b="1" dirty="0"/>
          </a:p>
          <a:p>
            <a:pPr lvl="2">
              <a:defRPr/>
            </a:pPr>
            <a:r>
              <a:rPr lang="en-US" sz="2000" dirty="0"/>
              <a:t>Will you have contact with the patient environment?</a:t>
            </a:r>
          </a:p>
          <a:p>
            <a:pPr lvl="2">
              <a:defRPr/>
            </a:pPr>
            <a:r>
              <a:rPr lang="en-US" sz="2000" dirty="0"/>
              <a:t>If so, perform hand hygiene before and after contact</a:t>
            </a:r>
          </a:p>
          <a:p>
            <a:pPr lvl="1">
              <a:buFont typeface="Arial" charset="0"/>
              <a:buChar char="–"/>
              <a:defRPr/>
            </a:pPr>
            <a:endParaRPr lang="en-US" sz="2000" b="1" dirty="0"/>
          </a:p>
          <a:p>
            <a:pPr lvl="1">
              <a:buFont typeface="Arial" charset="0"/>
              <a:buChar char="–"/>
              <a:defRPr/>
            </a:pPr>
            <a:endParaRPr lang="en-US" sz="2000" b="1" dirty="0"/>
          </a:p>
        </p:txBody>
      </p:sp>
      <p:sp>
        <p:nvSpPr>
          <p:cNvPr id="4" name="Slide Number Placeholder 3">
            <a:extLst>
              <a:ext uri="{FF2B5EF4-FFF2-40B4-BE49-F238E27FC236}">
                <a16:creationId xmlns:a16="http://schemas.microsoft.com/office/drawing/2014/main" id="{E7C55A0F-B2C1-4F82-8FFE-53C131FF10D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5208811-E60B-4C7E-9958-60B8E5282805}" type="slidenum">
              <a:rPr lang="en-US" altLang="en-US">
                <a:solidFill>
                  <a:srgbClr val="898989"/>
                </a:solidFill>
                <a:latin typeface="Calibri" panose="020F0502020204030204" pitchFamily="34" charset="0"/>
              </a:rPr>
              <a:pPr eaLnBrk="1" hangingPunct="1"/>
              <a:t>13</a:t>
            </a:fld>
            <a:endParaRPr lang="en-US" altLang="en-US">
              <a:solidFill>
                <a:srgbClr val="898989"/>
              </a:solidFill>
              <a:latin typeface="Calibri" panose="020F0502020204030204" pitchFamily="34" charset="0"/>
            </a:endParaRPr>
          </a:p>
        </p:txBody>
      </p:sp>
      <p:pic>
        <p:nvPicPr>
          <p:cNvPr id="19461" name="Picture 4">
            <a:extLst>
              <a:ext uri="{FF2B5EF4-FFF2-40B4-BE49-F238E27FC236}">
                <a16:creationId xmlns:a16="http://schemas.microsoft.com/office/drawing/2014/main" id="{398A8D45-5EDB-4150-A68B-58D9D18A3082}"/>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bwMode="auto">
          <a:xfrm>
            <a:off x="1476375" y="4025900"/>
            <a:ext cx="15113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qual 5">
            <a:extLst>
              <a:ext uri="{FF2B5EF4-FFF2-40B4-BE49-F238E27FC236}">
                <a16:creationId xmlns:a16="http://schemas.microsoft.com/office/drawing/2014/main" id="{FDB93161-E630-4A91-82BA-F29F0C1A659A}"/>
              </a:ext>
            </a:extLst>
          </p:cNvPr>
          <p:cNvSpPr/>
          <p:nvPr/>
        </p:nvSpPr>
        <p:spPr>
          <a:xfrm>
            <a:off x="3276600" y="4475163"/>
            <a:ext cx="504825" cy="522287"/>
          </a:xfrm>
          <a:prstGeom prst="mathEqual">
            <a:avLst/>
          </a:prstGeom>
          <a:solidFill>
            <a:schemeClr val="bg1">
              <a:lumMod val="85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solidFill>
                <a:schemeClr val="tx1"/>
              </a:solidFill>
            </a:endParaRPr>
          </a:p>
        </p:txBody>
      </p:sp>
      <p:pic>
        <p:nvPicPr>
          <p:cNvPr id="7" name="Picture 6">
            <a:extLst>
              <a:ext uri="{FF2B5EF4-FFF2-40B4-BE49-F238E27FC236}">
                <a16:creationId xmlns:a16="http://schemas.microsoft.com/office/drawing/2014/main" id="{2F473838-5AA0-479D-AF95-F7AAE2800F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9952" y="4290755"/>
            <a:ext cx="1334194" cy="8901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hevron 7">
            <a:extLst>
              <a:ext uri="{FF2B5EF4-FFF2-40B4-BE49-F238E27FC236}">
                <a16:creationId xmlns:a16="http://schemas.microsoft.com/office/drawing/2014/main" id="{259675EE-27C8-4847-B52E-71750C6F7C3A}"/>
              </a:ext>
            </a:extLst>
          </p:cNvPr>
          <p:cNvSpPr/>
          <p:nvPr/>
        </p:nvSpPr>
        <p:spPr>
          <a:xfrm>
            <a:off x="5786438" y="4556125"/>
            <a:ext cx="360362" cy="360363"/>
          </a:xfrm>
          <a:prstGeom prst="chevron">
            <a:avLst/>
          </a:prstGeom>
          <a:solidFill>
            <a:schemeClr val="bg1">
              <a:lumMod val="85000"/>
            </a:schemeClr>
          </a:solidFill>
          <a:ln>
            <a:solidFill>
              <a:srgbClr val="71893F"/>
            </a:solid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dirty="0">
              <a:solidFill>
                <a:schemeClr val="tx1"/>
              </a:solidFill>
            </a:endParaRPr>
          </a:p>
        </p:txBody>
      </p:sp>
      <p:pic>
        <p:nvPicPr>
          <p:cNvPr id="9" name="Picture 8">
            <a:extLst>
              <a:ext uri="{FF2B5EF4-FFF2-40B4-BE49-F238E27FC236}">
                <a16:creationId xmlns:a16="http://schemas.microsoft.com/office/drawing/2014/main" id="{2D0055AF-E24E-44BE-A1ED-3E1F646024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4290755"/>
            <a:ext cx="1334194" cy="8901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Footer Placeholder 4">
            <a:extLst>
              <a:ext uri="{FF2B5EF4-FFF2-40B4-BE49-F238E27FC236}">
                <a16:creationId xmlns:a16="http://schemas.microsoft.com/office/drawing/2014/main" id="{C96B99F2-6E1E-4D0C-BD38-A3FFFB8A7109}"/>
              </a:ext>
            </a:extLst>
          </p:cNvPr>
          <p:cNvSpPr>
            <a:spLocks noGrp="1"/>
          </p:cNvSpPr>
          <p:nvPr>
            <p:ph type="ftr" sz="quarter" idx="11"/>
          </p:nvPr>
        </p:nvSpPr>
        <p:spPr>
          <a:xfrm>
            <a:off x="2627313" y="6381750"/>
            <a:ext cx="5905500" cy="365125"/>
          </a:xfrm>
        </p:spPr>
        <p:txBody>
          <a:bodyPr/>
          <a:lstStyle/>
          <a:p>
            <a:pPr>
              <a:defRPr/>
            </a:pPr>
            <a:r>
              <a:rPr lang="en-US" altLang="en-US" sz="800"/>
              <a:t>Point of Care Risk Assessment </a:t>
            </a:r>
          </a:p>
          <a:p>
            <a:pPr>
              <a:defRPr/>
            </a:pPr>
            <a:r>
              <a:rPr lang="en-US" altLang="en-US" sz="800"/>
              <a:t>May 8, 2018</a:t>
            </a:r>
            <a:endParaRPr lang="en-US" sz="800" b="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FB0B5CAE-B4E0-4169-90D7-3EF2B8D1B8A4}"/>
              </a:ext>
            </a:extLst>
          </p:cNvPr>
          <p:cNvSpPr>
            <a:spLocks noGrp="1"/>
          </p:cNvSpPr>
          <p:nvPr>
            <p:ph type="title"/>
          </p:nvPr>
        </p:nvSpPr>
        <p:spPr/>
        <p:txBody>
          <a:bodyPr/>
          <a:lstStyle/>
          <a:p>
            <a:pPr>
              <a:defRPr/>
            </a:pPr>
            <a:r>
              <a:rPr lang="en-US" altLang="en-US" sz="2400" b="1" dirty="0"/>
              <a:t>Point of Care Risk Assessment</a:t>
            </a:r>
            <a:br>
              <a:rPr lang="en-US" altLang="en-US" sz="2400" b="1" dirty="0"/>
            </a:br>
            <a:r>
              <a:rPr lang="en-US" altLang="en-US" sz="2400" b="1" cap="all" dirty="0"/>
              <a:t>Interaction Scenarios</a:t>
            </a:r>
            <a:br>
              <a:rPr lang="en-US" altLang="en-US" sz="2400" b="1" dirty="0"/>
            </a:br>
            <a:endParaRPr lang="en-US" altLang="en-US" sz="2400" dirty="0"/>
          </a:p>
        </p:txBody>
      </p:sp>
      <p:sp>
        <p:nvSpPr>
          <p:cNvPr id="20483" name="Content Placeholder 2">
            <a:extLst>
              <a:ext uri="{FF2B5EF4-FFF2-40B4-BE49-F238E27FC236}">
                <a16:creationId xmlns:a16="http://schemas.microsoft.com/office/drawing/2014/main" id="{49CE4BDD-B17A-4DD8-A855-4471017030B0}"/>
              </a:ext>
            </a:extLst>
          </p:cNvPr>
          <p:cNvSpPr>
            <a:spLocks noGrp="1"/>
          </p:cNvSpPr>
          <p:nvPr>
            <p:ph idx="1"/>
          </p:nvPr>
        </p:nvSpPr>
        <p:spPr>
          <a:xfrm>
            <a:off x="468313" y="1557338"/>
            <a:ext cx="8229600" cy="4525962"/>
          </a:xfrm>
        </p:spPr>
        <p:txBody>
          <a:bodyPr/>
          <a:lstStyle/>
          <a:p>
            <a:pPr marL="457200" lvl="1" indent="0">
              <a:buFont typeface="Arial" panose="020B0604020202020204" pitchFamily="34" charset="0"/>
              <a:buNone/>
            </a:pPr>
            <a:r>
              <a:rPr lang="en-US" altLang="en-US" sz="2200" b="1"/>
              <a:t>	1.2.2  Disinfecting floors, patient rooms, treatment areas or 	           client homes</a:t>
            </a:r>
          </a:p>
          <a:p>
            <a:pPr marL="457200" lvl="1" indent="0">
              <a:buFont typeface="Arial" panose="020B0604020202020204" pitchFamily="34" charset="0"/>
              <a:buNone/>
            </a:pPr>
            <a:endParaRPr lang="en-US" altLang="en-US" sz="1200" b="1"/>
          </a:p>
          <a:p>
            <a:pPr lvl="2"/>
            <a:r>
              <a:rPr lang="en-US" altLang="en-US" sz="2000"/>
              <a:t>Will you have contact with the patient environment?</a:t>
            </a:r>
          </a:p>
          <a:p>
            <a:pPr lvl="2"/>
            <a:r>
              <a:rPr lang="en-US" altLang="en-US" sz="2000"/>
              <a:t>If so, perform hand hygiene before and after contact </a:t>
            </a:r>
          </a:p>
          <a:p>
            <a:pPr marL="457200" lvl="1" indent="0">
              <a:buFont typeface="Arial" panose="020B0604020202020204" pitchFamily="34" charset="0"/>
              <a:buNone/>
            </a:pPr>
            <a:endParaRPr lang="en-US" altLang="en-US" sz="2200" b="1"/>
          </a:p>
          <a:p>
            <a:pPr marL="457200" lvl="1" indent="0">
              <a:buFont typeface="Arial" panose="020B0604020202020204" pitchFamily="34" charset="0"/>
              <a:buNone/>
            </a:pPr>
            <a:endParaRPr lang="en-US" altLang="en-US" sz="2200" b="1"/>
          </a:p>
        </p:txBody>
      </p:sp>
      <p:sp>
        <p:nvSpPr>
          <p:cNvPr id="3" name="Slide Number Placeholder 2">
            <a:extLst>
              <a:ext uri="{FF2B5EF4-FFF2-40B4-BE49-F238E27FC236}">
                <a16:creationId xmlns:a16="http://schemas.microsoft.com/office/drawing/2014/main" id="{4C658D97-0122-4536-B1F2-06A79ACA365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89CDBA8-5283-4AB2-90FA-0085C7E7CC0C}" type="slidenum">
              <a:rPr lang="en-US" altLang="en-US">
                <a:solidFill>
                  <a:srgbClr val="898989"/>
                </a:solidFill>
                <a:latin typeface="Calibri" panose="020F0502020204030204" pitchFamily="34" charset="0"/>
              </a:rPr>
              <a:pPr eaLnBrk="1" hangingPunct="1"/>
              <a:t>14</a:t>
            </a:fld>
            <a:endParaRPr lang="en-US" altLang="en-US">
              <a:solidFill>
                <a:srgbClr val="898989"/>
              </a:solidFill>
              <a:latin typeface="Calibri" panose="020F0502020204030204" pitchFamily="34" charset="0"/>
            </a:endParaRPr>
          </a:p>
        </p:txBody>
      </p:sp>
      <p:pic>
        <p:nvPicPr>
          <p:cNvPr id="20485" name="Picture 4">
            <a:extLst>
              <a:ext uri="{FF2B5EF4-FFF2-40B4-BE49-F238E27FC236}">
                <a16:creationId xmlns:a16="http://schemas.microsoft.com/office/drawing/2014/main" id="{10D0E7CE-C7D7-4A46-8691-B572598C7AA3}"/>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bwMode="auto">
          <a:xfrm>
            <a:off x="1476375" y="4025900"/>
            <a:ext cx="15113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qual 5">
            <a:extLst>
              <a:ext uri="{FF2B5EF4-FFF2-40B4-BE49-F238E27FC236}">
                <a16:creationId xmlns:a16="http://schemas.microsoft.com/office/drawing/2014/main" id="{34BBF5C0-B7AF-462A-8DB0-529CB19680EE}"/>
              </a:ext>
            </a:extLst>
          </p:cNvPr>
          <p:cNvSpPr/>
          <p:nvPr/>
        </p:nvSpPr>
        <p:spPr>
          <a:xfrm>
            <a:off x="3276600" y="4475163"/>
            <a:ext cx="504825" cy="522287"/>
          </a:xfrm>
          <a:prstGeom prst="mathEqual">
            <a:avLst/>
          </a:prstGeom>
          <a:solidFill>
            <a:schemeClr val="bg1">
              <a:lumMod val="85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solidFill>
                <a:schemeClr val="tx1"/>
              </a:solidFill>
            </a:endParaRPr>
          </a:p>
        </p:txBody>
      </p:sp>
      <p:pic>
        <p:nvPicPr>
          <p:cNvPr id="7" name="Picture 6">
            <a:extLst>
              <a:ext uri="{FF2B5EF4-FFF2-40B4-BE49-F238E27FC236}">
                <a16:creationId xmlns:a16="http://schemas.microsoft.com/office/drawing/2014/main" id="{DE3ECBE6-6945-4124-93B2-55D92166F7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9952" y="4290755"/>
            <a:ext cx="1334194" cy="8901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hevron 7">
            <a:extLst>
              <a:ext uri="{FF2B5EF4-FFF2-40B4-BE49-F238E27FC236}">
                <a16:creationId xmlns:a16="http://schemas.microsoft.com/office/drawing/2014/main" id="{8B4F0A01-A685-4BCB-9928-200220895AE6}"/>
              </a:ext>
            </a:extLst>
          </p:cNvPr>
          <p:cNvSpPr/>
          <p:nvPr/>
        </p:nvSpPr>
        <p:spPr>
          <a:xfrm>
            <a:off x="5786438" y="4556125"/>
            <a:ext cx="360362" cy="360363"/>
          </a:xfrm>
          <a:prstGeom prst="chevron">
            <a:avLst/>
          </a:prstGeom>
          <a:solidFill>
            <a:schemeClr val="bg1">
              <a:lumMod val="85000"/>
            </a:schemeClr>
          </a:solidFill>
          <a:ln>
            <a:solidFill>
              <a:srgbClr val="71893F"/>
            </a:solid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dirty="0">
              <a:solidFill>
                <a:schemeClr val="tx1"/>
              </a:solidFill>
            </a:endParaRPr>
          </a:p>
        </p:txBody>
      </p:sp>
      <p:pic>
        <p:nvPicPr>
          <p:cNvPr id="9" name="Picture 8">
            <a:extLst>
              <a:ext uri="{FF2B5EF4-FFF2-40B4-BE49-F238E27FC236}">
                <a16:creationId xmlns:a16="http://schemas.microsoft.com/office/drawing/2014/main" id="{6BF659A3-8F03-415C-A68F-88491DAAE8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4290755"/>
            <a:ext cx="1334194" cy="8901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Footer Placeholder 4">
            <a:extLst>
              <a:ext uri="{FF2B5EF4-FFF2-40B4-BE49-F238E27FC236}">
                <a16:creationId xmlns:a16="http://schemas.microsoft.com/office/drawing/2014/main" id="{5874D372-B55A-4E5C-9D58-94600249B0C9}"/>
              </a:ext>
            </a:extLst>
          </p:cNvPr>
          <p:cNvSpPr>
            <a:spLocks noGrp="1"/>
          </p:cNvSpPr>
          <p:nvPr>
            <p:ph type="ftr" sz="quarter" idx="11"/>
          </p:nvPr>
        </p:nvSpPr>
        <p:spPr>
          <a:xfrm>
            <a:off x="2627313" y="6381750"/>
            <a:ext cx="5905500" cy="365125"/>
          </a:xfrm>
        </p:spPr>
        <p:txBody>
          <a:bodyPr/>
          <a:lstStyle/>
          <a:p>
            <a:pPr>
              <a:defRPr/>
            </a:pPr>
            <a:r>
              <a:rPr lang="en-US" altLang="en-US" sz="800"/>
              <a:t>Point of Care Risk Assessment </a:t>
            </a:r>
          </a:p>
          <a:p>
            <a:pPr>
              <a:defRPr/>
            </a:pPr>
            <a:r>
              <a:rPr lang="en-US" altLang="en-US" sz="800"/>
              <a:t>May 8, 2018</a:t>
            </a:r>
            <a:endParaRPr lang="en-US" sz="800" b="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681E5071-03CE-420E-B4F0-9686511F7FF2}"/>
              </a:ext>
            </a:extLst>
          </p:cNvPr>
          <p:cNvSpPr>
            <a:spLocks noGrp="1"/>
          </p:cNvSpPr>
          <p:nvPr>
            <p:ph type="title"/>
          </p:nvPr>
        </p:nvSpPr>
        <p:spPr/>
        <p:txBody>
          <a:bodyPr/>
          <a:lstStyle/>
          <a:p>
            <a:pPr>
              <a:defRPr/>
            </a:pPr>
            <a:r>
              <a:rPr lang="en-US" altLang="en-US" sz="2400" b="1" dirty="0"/>
              <a:t>Point of Care Risk Assessment</a:t>
            </a:r>
            <a:br>
              <a:rPr lang="en-US" altLang="en-US" sz="2400" b="1" dirty="0"/>
            </a:br>
            <a:r>
              <a:rPr lang="en-US" altLang="en-US" sz="2400" b="1" cap="all" dirty="0"/>
              <a:t>Interaction Scenarios</a:t>
            </a:r>
            <a:br>
              <a:rPr lang="en-US" altLang="en-US" b="1" dirty="0"/>
            </a:br>
            <a:endParaRPr lang="en-US" altLang="en-US" dirty="0"/>
          </a:p>
        </p:txBody>
      </p:sp>
      <p:sp>
        <p:nvSpPr>
          <p:cNvPr id="17411" name="Content Placeholder 2">
            <a:extLst>
              <a:ext uri="{FF2B5EF4-FFF2-40B4-BE49-F238E27FC236}">
                <a16:creationId xmlns:a16="http://schemas.microsoft.com/office/drawing/2014/main" id="{B7E1D79D-7455-45F1-B865-73C08195B0D9}"/>
              </a:ext>
            </a:extLst>
          </p:cNvPr>
          <p:cNvSpPr>
            <a:spLocks noGrp="1"/>
          </p:cNvSpPr>
          <p:nvPr>
            <p:ph idx="1"/>
          </p:nvPr>
        </p:nvSpPr>
        <p:spPr>
          <a:xfrm>
            <a:off x="468313" y="1557338"/>
            <a:ext cx="8229600" cy="4525962"/>
          </a:xfrm>
        </p:spPr>
        <p:txBody>
          <a:bodyPr/>
          <a:lstStyle/>
          <a:p>
            <a:pPr marL="0" indent="0">
              <a:buFont typeface="Arial" charset="0"/>
              <a:buNone/>
              <a:defRPr/>
            </a:pPr>
            <a:r>
              <a:rPr lang="en-US" altLang="en-US" sz="2400" b="1" dirty="0"/>
              <a:t>	</a:t>
            </a:r>
            <a:r>
              <a:rPr lang="en-US" altLang="en-US" sz="2200" b="1" dirty="0"/>
              <a:t>1.2.3  Touching computers or electronics in patient care 	           areas</a:t>
            </a:r>
          </a:p>
          <a:p>
            <a:pPr>
              <a:buFont typeface="Arial" charset="0"/>
              <a:buChar char="•"/>
              <a:defRPr/>
            </a:pPr>
            <a:endParaRPr lang="en-US" altLang="en-US" sz="1200" b="1" dirty="0"/>
          </a:p>
          <a:p>
            <a:pPr lvl="2">
              <a:defRPr/>
            </a:pPr>
            <a:r>
              <a:rPr lang="en-US" altLang="en-US" sz="2000" dirty="0"/>
              <a:t>Will you have contact with the patient environment?</a:t>
            </a:r>
          </a:p>
          <a:p>
            <a:pPr lvl="2">
              <a:defRPr/>
            </a:pPr>
            <a:r>
              <a:rPr lang="en-US" altLang="en-US" sz="2000" dirty="0"/>
              <a:t>If so, perform hand hygiene before and after contact </a:t>
            </a:r>
          </a:p>
          <a:p>
            <a:pPr>
              <a:buFont typeface="Arial" charset="0"/>
              <a:buChar char="•"/>
              <a:defRPr/>
            </a:pPr>
            <a:endParaRPr lang="en-US" altLang="en-US" sz="2400" b="1" dirty="0"/>
          </a:p>
          <a:p>
            <a:pPr>
              <a:buFont typeface="Arial" charset="0"/>
              <a:buChar char="•"/>
              <a:defRPr/>
            </a:pPr>
            <a:endParaRPr lang="en-US" altLang="en-US" sz="2400" b="1" dirty="0"/>
          </a:p>
        </p:txBody>
      </p:sp>
      <p:sp>
        <p:nvSpPr>
          <p:cNvPr id="3" name="Slide Number Placeholder 2">
            <a:extLst>
              <a:ext uri="{FF2B5EF4-FFF2-40B4-BE49-F238E27FC236}">
                <a16:creationId xmlns:a16="http://schemas.microsoft.com/office/drawing/2014/main" id="{251B23C3-2834-4BF8-8B2B-E11D5005C05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41A360C-3348-4495-A064-09FE9BE01D81}" type="slidenum">
              <a:rPr lang="en-US" altLang="en-US">
                <a:solidFill>
                  <a:srgbClr val="898989"/>
                </a:solidFill>
                <a:latin typeface="Calibri" panose="020F0502020204030204" pitchFamily="34" charset="0"/>
              </a:rPr>
              <a:pPr eaLnBrk="1" hangingPunct="1"/>
              <a:t>15</a:t>
            </a:fld>
            <a:endParaRPr lang="en-US" altLang="en-US">
              <a:solidFill>
                <a:srgbClr val="898989"/>
              </a:solidFill>
              <a:latin typeface="Calibri" panose="020F0502020204030204" pitchFamily="34" charset="0"/>
            </a:endParaRPr>
          </a:p>
        </p:txBody>
      </p:sp>
      <p:pic>
        <p:nvPicPr>
          <p:cNvPr id="21509" name="Picture 4">
            <a:extLst>
              <a:ext uri="{FF2B5EF4-FFF2-40B4-BE49-F238E27FC236}">
                <a16:creationId xmlns:a16="http://schemas.microsoft.com/office/drawing/2014/main" id="{96183DDC-563F-4A18-9DD2-0E43724E35FF}"/>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bwMode="auto">
          <a:xfrm>
            <a:off x="1476375" y="4025900"/>
            <a:ext cx="15113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qual 5">
            <a:extLst>
              <a:ext uri="{FF2B5EF4-FFF2-40B4-BE49-F238E27FC236}">
                <a16:creationId xmlns:a16="http://schemas.microsoft.com/office/drawing/2014/main" id="{5A57662E-FE50-4C43-BF38-1AD777A25028}"/>
              </a:ext>
            </a:extLst>
          </p:cNvPr>
          <p:cNvSpPr/>
          <p:nvPr/>
        </p:nvSpPr>
        <p:spPr>
          <a:xfrm>
            <a:off x="3276600" y="4475163"/>
            <a:ext cx="504825" cy="522287"/>
          </a:xfrm>
          <a:prstGeom prst="mathEqual">
            <a:avLst/>
          </a:prstGeom>
          <a:solidFill>
            <a:schemeClr val="bg1">
              <a:lumMod val="85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solidFill>
                <a:schemeClr val="tx1"/>
              </a:solidFill>
            </a:endParaRPr>
          </a:p>
        </p:txBody>
      </p:sp>
      <p:pic>
        <p:nvPicPr>
          <p:cNvPr id="7" name="Picture 6">
            <a:extLst>
              <a:ext uri="{FF2B5EF4-FFF2-40B4-BE49-F238E27FC236}">
                <a16:creationId xmlns:a16="http://schemas.microsoft.com/office/drawing/2014/main" id="{F138B97C-710C-44A2-9D13-2DE1ED2769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9952" y="4290755"/>
            <a:ext cx="1334194" cy="8901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hevron 7">
            <a:extLst>
              <a:ext uri="{FF2B5EF4-FFF2-40B4-BE49-F238E27FC236}">
                <a16:creationId xmlns:a16="http://schemas.microsoft.com/office/drawing/2014/main" id="{E169A43E-B320-490E-9EE8-B46B7011BA78}"/>
              </a:ext>
            </a:extLst>
          </p:cNvPr>
          <p:cNvSpPr/>
          <p:nvPr/>
        </p:nvSpPr>
        <p:spPr>
          <a:xfrm>
            <a:off x="5786438" y="4556125"/>
            <a:ext cx="360362" cy="360363"/>
          </a:xfrm>
          <a:prstGeom prst="chevron">
            <a:avLst/>
          </a:prstGeom>
          <a:solidFill>
            <a:schemeClr val="bg1">
              <a:lumMod val="85000"/>
            </a:schemeClr>
          </a:solidFill>
          <a:ln>
            <a:solidFill>
              <a:srgbClr val="71893F"/>
            </a:solid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dirty="0">
              <a:solidFill>
                <a:schemeClr val="tx1"/>
              </a:solidFill>
            </a:endParaRPr>
          </a:p>
        </p:txBody>
      </p:sp>
      <p:pic>
        <p:nvPicPr>
          <p:cNvPr id="9" name="Picture 8">
            <a:extLst>
              <a:ext uri="{FF2B5EF4-FFF2-40B4-BE49-F238E27FC236}">
                <a16:creationId xmlns:a16="http://schemas.microsoft.com/office/drawing/2014/main" id="{CDD203C4-6A43-4843-A9A8-432FE3F06C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4290755"/>
            <a:ext cx="1334194" cy="8901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Footer Placeholder 4">
            <a:extLst>
              <a:ext uri="{FF2B5EF4-FFF2-40B4-BE49-F238E27FC236}">
                <a16:creationId xmlns:a16="http://schemas.microsoft.com/office/drawing/2014/main" id="{8CF3DCDF-61D3-497C-9A4A-01603390CAB1}"/>
              </a:ext>
            </a:extLst>
          </p:cNvPr>
          <p:cNvSpPr>
            <a:spLocks noGrp="1"/>
          </p:cNvSpPr>
          <p:nvPr>
            <p:ph type="ftr" sz="quarter" idx="11"/>
          </p:nvPr>
        </p:nvSpPr>
        <p:spPr>
          <a:xfrm>
            <a:off x="2627313" y="6381750"/>
            <a:ext cx="5905500" cy="365125"/>
          </a:xfrm>
        </p:spPr>
        <p:txBody>
          <a:bodyPr/>
          <a:lstStyle/>
          <a:p>
            <a:pPr>
              <a:defRPr/>
            </a:pPr>
            <a:r>
              <a:rPr lang="en-US" altLang="en-US" sz="800"/>
              <a:t>Point of Care Risk Assessment </a:t>
            </a:r>
          </a:p>
          <a:p>
            <a:pPr>
              <a:defRPr/>
            </a:pPr>
            <a:r>
              <a:rPr lang="en-US" altLang="en-US" sz="800"/>
              <a:t>May 8, 2018</a:t>
            </a:r>
            <a:endParaRPr lang="en-US" sz="800" b="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197984C1-FCD0-49DF-B324-FB9569FABBC3}"/>
              </a:ext>
            </a:extLst>
          </p:cNvPr>
          <p:cNvSpPr>
            <a:spLocks noGrp="1"/>
          </p:cNvSpPr>
          <p:nvPr>
            <p:ph type="title"/>
          </p:nvPr>
        </p:nvSpPr>
        <p:spPr/>
        <p:txBody>
          <a:bodyPr/>
          <a:lstStyle/>
          <a:p>
            <a:pPr>
              <a:defRPr/>
            </a:pPr>
            <a:r>
              <a:rPr lang="en-US" altLang="en-US" sz="2400" b="1" dirty="0"/>
              <a:t>Point of Care Risk Assessment</a:t>
            </a:r>
            <a:br>
              <a:rPr lang="en-US" altLang="en-US" sz="2400" b="1" dirty="0"/>
            </a:br>
            <a:r>
              <a:rPr lang="en-US" altLang="en-US" sz="2400" b="1" cap="all" dirty="0"/>
              <a:t>Interaction Scenarios</a:t>
            </a:r>
            <a:br>
              <a:rPr lang="en-US" altLang="en-US" b="1" dirty="0"/>
            </a:br>
            <a:endParaRPr lang="en-US" altLang="en-US" dirty="0"/>
          </a:p>
        </p:txBody>
      </p:sp>
      <p:sp>
        <p:nvSpPr>
          <p:cNvPr id="18435" name="Content Placeholder 2">
            <a:extLst>
              <a:ext uri="{FF2B5EF4-FFF2-40B4-BE49-F238E27FC236}">
                <a16:creationId xmlns:a16="http://schemas.microsoft.com/office/drawing/2014/main" id="{B9293947-6BFD-48BF-AA31-12FCC7D9D330}"/>
              </a:ext>
            </a:extLst>
          </p:cNvPr>
          <p:cNvSpPr>
            <a:spLocks noGrp="1"/>
          </p:cNvSpPr>
          <p:nvPr>
            <p:ph idx="1"/>
          </p:nvPr>
        </p:nvSpPr>
        <p:spPr>
          <a:xfrm>
            <a:off x="468313" y="1628775"/>
            <a:ext cx="8229600" cy="4525963"/>
          </a:xfrm>
        </p:spPr>
        <p:txBody>
          <a:bodyPr/>
          <a:lstStyle/>
          <a:p>
            <a:pPr marL="0" indent="0">
              <a:buFont typeface="Arial" charset="0"/>
              <a:buNone/>
              <a:defRPr/>
            </a:pPr>
            <a:r>
              <a:rPr lang="en-US" altLang="en-US" sz="2400" b="1" dirty="0"/>
              <a:t>	</a:t>
            </a:r>
            <a:r>
              <a:rPr lang="en-US" altLang="en-US" sz="2200" b="1" dirty="0"/>
              <a:t>1.2.4  Touching wheelchairs</a:t>
            </a:r>
          </a:p>
          <a:p>
            <a:pPr>
              <a:buFont typeface="Arial" charset="0"/>
              <a:buChar char="•"/>
              <a:defRPr/>
            </a:pPr>
            <a:endParaRPr lang="en-US" altLang="en-US" sz="1200" b="1" dirty="0"/>
          </a:p>
          <a:p>
            <a:pPr lvl="2">
              <a:defRPr/>
            </a:pPr>
            <a:r>
              <a:rPr lang="en-US" altLang="en-US" sz="2000" dirty="0"/>
              <a:t>Will you have contact with the patient environment? </a:t>
            </a:r>
          </a:p>
          <a:p>
            <a:pPr lvl="2">
              <a:defRPr/>
            </a:pPr>
            <a:r>
              <a:rPr lang="en-US" altLang="en-US" sz="2000" dirty="0"/>
              <a:t>If so, perform hand hygiene before and after contact </a:t>
            </a:r>
          </a:p>
          <a:p>
            <a:pPr>
              <a:buFont typeface="Arial" charset="0"/>
              <a:buChar char="•"/>
              <a:defRPr/>
            </a:pPr>
            <a:endParaRPr lang="en-US" altLang="en-US" sz="2400" b="1" dirty="0"/>
          </a:p>
          <a:p>
            <a:pPr>
              <a:buFont typeface="Arial" charset="0"/>
              <a:buChar char="•"/>
              <a:defRPr/>
            </a:pPr>
            <a:endParaRPr lang="en-US" altLang="en-US" sz="2400" b="1" dirty="0"/>
          </a:p>
          <a:p>
            <a:pPr>
              <a:buFont typeface="Arial" charset="0"/>
              <a:buChar char="•"/>
              <a:defRPr/>
            </a:pPr>
            <a:endParaRPr lang="en-US" altLang="en-US" dirty="0"/>
          </a:p>
        </p:txBody>
      </p:sp>
      <p:sp>
        <p:nvSpPr>
          <p:cNvPr id="3" name="Slide Number Placeholder 2">
            <a:extLst>
              <a:ext uri="{FF2B5EF4-FFF2-40B4-BE49-F238E27FC236}">
                <a16:creationId xmlns:a16="http://schemas.microsoft.com/office/drawing/2014/main" id="{B0A557BD-2F52-4F57-AF23-DCCFE3AAE22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F1A6082-6F96-4BCF-8896-232F07C9820C}" type="slidenum">
              <a:rPr lang="en-US" altLang="en-US">
                <a:solidFill>
                  <a:srgbClr val="898989"/>
                </a:solidFill>
                <a:latin typeface="Calibri" panose="020F0502020204030204" pitchFamily="34" charset="0"/>
              </a:rPr>
              <a:pPr eaLnBrk="1" hangingPunct="1"/>
              <a:t>16</a:t>
            </a:fld>
            <a:endParaRPr lang="en-US" altLang="en-US">
              <a:solidFill>
                <a:srgbClr val="898989"/>
              </a:solidFill>
              <a:latin typeface="Calibri" panose="020F0502020204030204" pitchFamily="34" charset="0"/>
            </a:endParaRPr>
          </a:p>
        </p:txBody>
      </p:sp>
      <p:pic>
        <p:nvPicPr>
          <p:cNvPr id="22533" name="Picture 4">
            <a:extLst>
              <a:ext uri="{FF2B5EF4-FFF2-40B4-BE49-F238E27FC236}">
                <a16:creationId xmlns:a16="http://schemas.microsoft.com/office/drawing/2014/main" id="{A19CB70F-0DE2-481F-8985-B8ACC38E7C58}"/>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bwMode="auto">
          <a:xfrm>
            <a:off x="1476375" y="4025900"/>
            <a:ext cx="15113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qual 5">
            <a:extLst>
              <a:ext uri="{FF2B5EF4-FFF2-40B4-BE49-F238E27FC236}">
                <a16:creationId xmlns:a16="http://schemas.microsoft.com/office/drawing/2014/main" id="{35FDB6AA-6566-4810-9EEC-E44BFCE15A8D}"/>
              </a:ext>
            </a:extLst>
          </p:cNvPr>
          <p:cNvSpPr/>
          <p:nvPr/>
        </p:nvSpPr>
        <p:spPr>
          <a:xfrm>
            <a:off x="3276600" y="4475163"/>
            <a:ext cx="504825" cy="522287"/>
          </a:xfrm>
          <a:prstGeom prst="mathEqual">
            <a:avLst/>
          </a:prstGeom>
          <a:solidFill>
            <a:schemeClr val="bg1">
              <a:lumMod val="85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solidFill>
                <a:schemeClr val="tx1"/>
              </a:solidFill>
            </a:endParaRPr>
          </a:p>
        </p:txBody>
      </p:sp>
      <p:pic>
        <p:nvPicPr>
          <p:cNvPr id="7" name="Picture 6">
            <a:extLst>
              <a:ext uri="{FF2B5EF4-FFF2-40B4-BE49-F238E27FC236}">
                <a16:creationId xmlns:a16="http://schemas.microsoft.com/office/drawing/2014/main" id="{32075ACC-2E29-461D-9773-FD4672C20E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9952" y="4290755"/>
            <a:ext cx="1334194" cy="8901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hevron 7">
            <a:extLst>
              <a:ext uri="{FF2B5EF4-FFF2-40B4-BE49-F238E27FC236}">
                <a16:creationId xmlns:a16="http://schemas.microsoft.com/office/drawing/2014/main" id="{9D5581FF-2C82-4809-817F-AF33184DA746}"/>
              </a:ext>
            </a:extLst>
          </p:cNvPr>
          <p:cNvSpPr/>
          <p:nvPr/>
        </p:nvSpPr>
        <p:spPr>
          <a:xfrm>
            <a:off x="5786438" y="4556125"/>
            <a:ext cx="360362" cy="360363"/>
          </a:xfrm>
          <a:prstGeom prst="chevron">
            <a:avLst/>
          </a:prstGeom>
          <a:solidFill>
            <a:schemeClr val="bg1">
              <a:lumMod val="85000"/>
            </a:schemeClr>
          </a:solidFill>
          <a:ln>
            <a:solidFill>
              <a:srgbClr val="71893F"/>
            </a:solid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dirty="0">
              <a:solidFill>
                <a:schemeClr val="tx1"/>
              </a:solidFill>
            </a:endParaRPr>
          </a:p>
        </p:txBody>
      </p:sp>
      <p:pic>
        <p:nvPicPr>
          <p:cNvPr id="9" name="Picture 8">
            <a:extLst>
              <a:ext uri="{FF2B5EF4-FFF2-40B4-BE49-F238E27FC236}">
                <a16:creationId xmlns:a16="http://schemas.microsoft.com/office/drawing/2014/main" id="{2900602A-8713-4560-80B3-8FA7117A61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4290755"/>
            <a:ext cx="1334194" cy="8901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Footer Placeholder 4">
            <a:extLst>
              <a:ext uri="{FF2B5EF4-FFF2-40B4-BE49-F238E27FC236}">
                <a16:creationId xmlns:a16="http://schemas.microsoft.com/office/drawing/2014/main" id="{366F9CC6-596E-4D98-AE9F-FE4A8D684FB6}"/>
              </a:ext>
            </a:extLst>
          </p:cNvPr>
          <p:cNvSpPr>
            <a:spLocks noGrp="1"/>
          </p:cNvSpPr>
          <p:nvPr>
            <p:ph type="ftr" sz="quarter" idx="11"/>
          </p:nvPr>
        </p:nvSpPr>
        <p:spPr>
          <a:xfrm>
            <a:off x="2627313" y="6381750"/>
            <a:ext cx="5905500" cy="365125"/>
          </a:xfrm>
        </p:spPr>
        <p:txBody>
          <a:bodyPr/>
          <a:lstStyle/>
          <a:p>
            <a:pPr>
              <a:defRPr/>
            </a:pPr>
            <a:r>
              <a:rPr lang="en-US" altLang="en-US" sz="800"/>
              <a:t>Point of Care Risk Assessment </a:t>
            </a:r>
          </a:p>
          <a:p>
            <a:pPr>
              <a:defRPr/>
            </a:pPr>
            <a:r>
              <a:rPr lang="en-US" altLang="en-US" sz="800"/>
              <a:t>May 8, 2018</a:t>
            </a:r>
            <a:endParaRPr lang="en-US" sz="800" b="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A72BB28A-0E60-4508-AAFE-21C5DEEFB807}"/>
              </a:ext>
            </a:extLst>
          </p:cNvPr>
          <p:cNvSpPr>
            <a:spLocks noGrp="1"/>
          </p:cNvSpPr>
          <p:nvPr>
            <p:ph type="title"/>
          </p:nvPr>
        </p:nvSpPr>
        <p:spPr/>
        <p:txBody>
          <a:bodyPr/>
          <a:lstStyle/>
          <a:p>
            <a:pPr>
              <a:defRPr/>
            </a:pPr>
            <a:r>
              <a:rPr lang="en-US" altLang="en-US" sz="2400" b="1" dirty="0"/>
              <a:t>Point of Care Risk Assessment</a:t>
            </a:r>
            <a:br>
              <a:rPr lang="en-US" altLang="en-US" sz="2400" b="1" dirty="0"/>
            </a:br>
            <a:r>
              <a:rPr lang="en-US" altLang="en-US" sz="2400" b="1" cap="all" dirty="0"/>
              <a:t>Interaction Scenarios</a:t>
            </a:r>
            <a:br>
              <a:rPr lang="en-US" altLang="en-US" sz="2400" b="1" dirty="0"/>
            </a:br>
            <a:endParaRPr lang="en-US" altLang="en-US" sz="2400" dirty="0"/>
          </a:p>
        </p:txBody>
      </p:sp>
      <p:sp>
        <p:nvSpPr>
          <p:cNvPr id="23555" name="Content Placeholder 2">
            <a:extLst>
              <a:ext uri="{FF2B5EF4-FFF2-40B4-BE49-F238E27FC236}">
                <a16:creationId xmlns:a16="http://schemas.microsoft.com/office/drawing/2014/main" id="{35F331F5-F114-474F-A381-D15E319169B7}"/>
              </a:ext>
            </a:extLst>
          </p:cNvPr>
          <p:cNvSpPr>
            <a:spLocks noGrp="1"/>
          </p:cNvSpPr>
          <p:nvPr>
            <p:ph idx="1"/>
          </p:nvPr>
        </p:nvSpPr>
        <p:spPr>
          <a:xfrm>
            <a:off x="468313" y="1557338"/>
            <a:ext cx="8229600" cy="4525962"/>
          </a:xfrm>
        </p:spPr>
        <p:txBody>
          <a:bodyPr/>
          <a:lstStyle/>
          <a:p>
            <a:pPr marL="400050" lvl="1" indent="0">
              <a:buFont typeface="Arial" panose="020B0604020202020204" pitchFamily="34" charset="0"/>
              <a:buNone/>
            </a:pPr>
            <a:r>
              <a:rPr lang="en-US" altLang="en-US" sz="2200" b="1"/>
              <a:t>1.3	Interaction – Visibly Soiled Items/Surfaces</a:t>
            </a:r>
          </a:p>
          <a:p>
            <a:pPr marL="400050" lvl="1" indent="0">
              <a:buFont typeface="Arial" panose="020B0604020202020204" pitchFamily="34" charset="0"/>
              <a:buNone/>
            </a:pPr>
            <a:endParaRPr lang="en-US" altLang="en-US" sz="1200" b="1"/>
          </a:p>
          <a:p>
            <a:pPr lvl="2"/>
            <a:r>
              <a:rPr lang="en-US" altLang="en-US" sz="2000"/>
              <a:t>Will you have contact with visibly soiled or likely soiled       	        items or surfaces?</a:t>
            </a:r>
          </a:p>
          <a:p>
            <a:pPr lvl="2"/>
            <a:r>
              <a:rPr lang="en-US" altLang="en-US" sz="2000"/>
              <a:t>If so: </a:t>
            </a:r>
          </a:p>
          <a:p>
            <a:pPr lvl="3">
              <a:spcBef>
                <a:spcPct val="0"/>
              </a:spcBef>
              <a:buFont typeface="Arial" panose="020B0604020202020204" pitchFamily="34" charset="0"/>
              <a:buChar char="•"/>
            </a:pPr>
            <a:r>
              <a:rPr lang="en-US" altLang="en-US"/>
              <a:t>Perform hand hygiene</a:t>
            </a:r>
          </a:p>
          <a:p>
            <a:pPr lvl="3">
              <a:spcBef>
                <a:spcPct val="0"/>
              </a:spcBef>
              <a:buFont typeface="Arial" panose="020B0604020202020204" pitchFamily="34" charset="0"/>
              <a:buChar char="•"/>
            </a:pPr>
            <a:r>
              <a:rPr lang="en-US" altLang="en-US"/>
              <a:t>If soiling of clothing is anticipated, put on a gown</a:t>
            </a:r>
          </a:p>
          <a:p>
            <a:pPr lvl="3">
              <a:spcBef>
                <a:spcPct val="0"/>
              </a:spcBef>
              <a:buFont typeface="Arial" panose="020B0604020202020204" pitchFamily="34" charset="0"/>
              <a:buChar char="•"/>
            </a:pPr>
            <a:r>
              <a:rPr lang="en-US" altLang="en-US"/>
              <a:t>Put on gloves before contact </a:t>
            </a:r>
          </a:p>
          <a:p>
            <a:pPr lvl="3">
              <a:spcBef>
                <a:spcPct val="0"/>
              </a:spcBef>
              <a:buFont typeface="Arial" panose="020B0604020202020204" pitchFamily="34" charset="0"/>
              <a:buChar char="•"/>
            </a:pPr>
            <a:r>
              <a:rPr lang="en-US" altLang="en-US"/>
              <a:t>Take off gown and gloves after contact</a:t>
            </a:r>
          </a:p>
          <a:p>
            <a:pPr lvl="3">
              <a:spcBef>
                <a:spcPct val="0"/>
              </a:spcBef>
              <a:buFont typeface="Arial" panose="020B0604020202020204" pitchFamily="34" charset="0"/>
              <a:buChar char="•"/>
            </a:pPr>
            <a:r>
              <a:rPr lang="en-US" altLang="en-US"/>
              <a:t>Perform hand hygiene</a:t>
            </a:r>
          </a:p>
          <a:p>
            <a:endParaRPr lang="en-US" altLang="en-US" sz="2400" b="1"/>
          </a:p>
          <a:p>
            <a:endParaRPr lang="en-US" altLang="en-US" sz="2400" b="1"/>
          </a:p>
          <a:p>
            <a:pPr lvl="4"/>
            <a:endParaRPr lang="en-US" altLang="en-US" sz="1200" b="1"/>
          </a:p>
        </p:txBody>
      </p:sp>
      <p:sp>
        <p:nvSpPr>
          <p:cNvPr id="3" name="Slide Number Placeholder 2">
            <a:extLst>
              <a:ext uri="{FF2B5EF4-FFF2-40B4-BE49-F238E27FC236}">
                <a16:creationId xmlns:a16="http://schemas.microsoft.com/office/drawing/2014/main" id="{7E513CCD-4599-4CF7-AA6D-BCD65FD1A96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BDCA75A-998B-40B0-A2B6-644F6DEDD30A}" type="slidenum">
              <a:rPr lang="en-US" altLang="en-US">
                <a:solidFill>
                  <a:srgbClr val="898989"/>
                </a:solidFill>
                <a:latin typeface="Calibri" panose="020F0502020204030204" pitchFamily="34" charset="0"/>
              </a:rPr>
              <a:pPr eaLnBrk="1" hangingPunct="1"/>
              <a:t>17</a:t>
            </a:fld>
            <a:endParaRPr lang="en-US" altLang="en-US">
              <a:solidFill>
                <a:srgbClr val="898989"/>
              </a:solidFill>
              <a:latin typeface="Calibri" panose="020F0502020204030204" pitchFamily="34" charset="0"/>
            </a:endParaRPr>
          </a:p>
        </p:txBody>
      </p:sp>
      <p:pic>
        <p:nvPicPr>
          <p:cNvPr id="23558" name="Picture 7">
            <a:extLst>
              <a:ext uri="{FF2B5EF4-FFF2-40B4-BE49-F238E27FC236}">
                <a16:creationId xmlns:a16="http://schemas.microsoft.com/office/drawing/2014/main" id="{7109A738-6366-489E-A014-E69B84681F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4824025"/>
            <a:ext cx="1179595" cy="706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6">
            <a:extLst>
              <a:ext uri="{FF2B5EF4-FFF2-40B4-BE49-F238E27FC236}">
                <a16:creationId xmlns:a16="http://schemas.microsoft.com/office/drawing/2014/main" id="{2C40E1F9-6260-4726-81F9-1C05ABC70BE3}"/>
              </a:ext>
            </a:extLst>
          </p:cNvPr>
          <p:cNvPicPr>
            <a:picLocks noChangeAspect="1"/>
          </p:cNvPicPr>
          <p:nvPr/>
        </p:nvPicPr>
        <p:blipFill>
          <a:blip r:embed="rId3">
            <a:extLst>
              <a:ext uri="{28A0092B-C50C-407E-A947-70E740481C1C}">
                <a14:useLocalDpi xmlns:a14="http://schemas.microsoft.com/office/drawing/2010/main" val="0"/>
              </a:ext>
            </a:extLst>
          </a:blip>
          <a:srcRect r="50000"/>
          <a:stretch>
            <a:fillRect/>
          </a:stretch>
        </p:blipFill>
        <p:spPr bwMode="auto">
          <a:xfrm>
            <a:off x="611188" y="4579938"/>
            <a:ext cx="1284287"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qual 7">
            <a:extLst>
              <a:ext uri="{FF2B5EF4-FFF2-40B4-BE49-F238E27FC236}">
                <a16:creationId xmlns:a16="http://schemas.microsoft.com/office/drawing/2014/main" id="{732BE856-6E52-4C3B-810E-18C355FAAD53}"/>
              </a:ext>
            </a:extLst>
          </p:cNvPr>
          <p:cNvSpPr/>
          <p:nvPr/>
        </p:nvSpPr>
        <p:spPr>
          <a:xfrm>
            <a:off x="1895475" y="4916488"/>
            <a:ext cx="504825" cy="522287"/>
          </a:xfrm>
          <a:prstGeom prst="mathEqual">
            <a:avLst/>
          </a:prstGeom>
          <a:solidFill>
            <a:schemeClr val="bg1">
              <a:lumMod val="85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solidFill>
                <a:schemeClr val="tx1"/>
              </a:solidFill>
            </a:endParaRPr>
          </a:p>
        </p:txBody>
      </p:sp>
      <p:pic>
        <p:nvPicPr>
          <p:cNvPr id="9" name="Picture 8">
            <a:extLst>
              <a:ext uri="{FF2B5EF4-FFF2-40B4-BE49-F238E27FC236}">
                <a16:creationId xmlns:a16="http://schemas.microsoft.com/office/drawing/2014/main" id="{D98C3E38-F176-43B9-9A1B-8E0A9B735F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3768" y="4824025"/>
            <a:ext cx="1058915" cy="706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Chevron 9">
            <a:extLst>
              <a:ext uri="{FF2B5EF4-FFF2-40B4-BE49-F238E27FC236}">
                <a16:creationId xmlns:a16="http://schemas.microsoft.com/office/drawing/2014/main" id="{E38E88C6-29B6-49B9-8699-BA75B8B2BE11}"/>
              </a:ext>
            </a:extLst>
          </p:cNvPr>
          <p:cNvSpPr/>
          <p:nvPr/>
        </p:nvSpPr>
        <p:spPr>
          <a:xfrm>
            <a:off x="3600450" y="4997450"/>
            <a:ext cx="358775" cy="360363"/>
          </a:xfrm>
          <a:prstGeom prst="chevron">
            <a:avLst/>
          </a:prstGeom>
          <a:solidFill>
            <a:schemeClr val="bg1">
              <a:lumMod val="85000"/>
            </a:schemeClr>
          </a:solidFill>
          <a:ln>
            <a:solidFill>
              <a:srgbClr val="71893F"/>
            </a:solid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dirty="0">
              <a:solidFill>
                <a:schemeClr val="tx1"/>
              </a:solidFill>
            </a:endParaRPr>
          </a:p>
        </p:txBody>
      </p:sp>
      <p:sp>
        <p:nvSpPr>
          <p:cNvPr id="11" name="Chevron 10">
            <a:extLst>
              <a:ext uri="{FF2B5EF4-FFF2-40B4-BE49-F238E27FC236}">
                <a16:creationId xmlns:a16="http://schemas.microsoft.com/office/drawing/2014/main" id="{AF0FAB42-2F29-42E2-A9D7-8171432F4EAD}"/>
              </a:ext>
            </a:extLst>
          </p:cNvPr>
          <p:cNvSpPr/>
          <p:nvPr/>
        </p:nvSpPr>
        <p:spPr>
          <a:xfrm>
            <a:off x="5292725" y="5003800"/>
            <a:ext cx="358775" cy="360363"/>
          </a:xfrm>
          <a:prstGeom prst="chevron">
            <a:avLst/>
          </a:prstGeom>
          <a:solidFill>
            <a:schemeClr val="bg1">
              <a:lumMod val="85000"/>
            </a:schemeClr>
          </a:solidFill>
          <a:ln>
            <a:solidFill>
              <a:srgbClr val="71893F"/>
            </a:solid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dirty="0">
              <a:solidFill>
                <a:schemeClr val="tx1"/>
              </a:solidFill>
            </a:endParaRPr>
          </a:p>
        </p:txBody>
      </p:sp>
      <p:pic>
        <p:nvPicPr>
          <p:cNvPr id="12" name="Picture 11">
            <a:extLst>
              <a:ext uri="{FF2B5EF4-FFF2-40B4-BE49-F238E27FC236}">
                <a16:creationId xmlns:a16="http://schemas.microsoft.com/office/drawing/2014/main" id="{C4D5CEEA-9C77-457F-9318-11045124F8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4128" y="4806770"/>
            <a:ext cx="1008112" cy="706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Chevron 12">
            <a:extLst>
              <a:ext uri="{FF2B5EF4-FFF2-40B4-BE49-F238E27FC236}">
                <a16:creationId xmlns:a16="http://schemas.microsoft.com/office/drawing/2014/main" id="{E72A7F6A-7ABF-4DFC-8B67-C556A31AB036}"/>
              </a:ext>
            </a:extLst>
          </p:cNvPr>
          <p:cNvSpPr/>
          <p:nvPr/>
        </p:nvSpPr>
        <p:spPr>
          <a:xfrm>
            <a:off x="6804025" y="5003800"/>
            <a:ext cx="360363" cy="360363"/>
          </a:xfrm>
          <a:prstGeom prst="chevron">
            <a:avLst/>
          </a:prstGeom>
          <a:solidFill>
            <a:schemeClr val="bg1">
              <a:lumMod val="85000"/>
            </a:schemeClr>
          </a:solidFill>
          <a:ln>
            <a:solidFill>
              <a:srgbClr val="71893F"/>
            </a:solid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dirty="0">
              <a:solidFill>
                <a:schemeClr val="tx1"/>
              </a:solidFill>
            </a:endParaRPr>
          </a:p>
        </p:txBody>
      </p:sp>
      <p:pic>
        <p:nvPicPr>
          <p:cNvPr id="14" name="Picture 13">
            <a:extLst>
              <a:ext uri="{FF2B5EF4-FFF2-40B4-BE49-F238E27FC236}">
                <a16:creationId xmlns:a16="http://schemas.microsoft.com/office/drawing/2014/main" id="{6CE00F38-E0A2-4048-BB73-D2DE749F7E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4" y="4806770"/>
            <a:ext cx="1058915" cy="706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Footer Placeholder 4">
            <a:extLst>
              <a:ext uri="{FF2B5EF4-FFF2-40B4-BE49-F238E27FC236}">
                <a16:creationId xmlns:a16="http://schemas.microsoft.com/office/drawing/2014/main" id="{114B5ECF-2DFA-4DF6-B0C3-ED4E84DB9175}"/>
              </a:ext>
            </a:extLst>
          </p:cNvPr>
          <p:cNvSpPr>
            <a:spLocks noGrp="1"/>
          </p:cNvSpPr>
          <p:nvPr>
            <p:ph type="ftr" sz="quarter" idx="11"/>
          </p:nvPr>
        </p:nvSpPr>
        <p:spPr>
          <a:xfrm>
            <a:off x="2627313" y="6381750"/>
            <a:ext cx="5905500" cy="365125"/>
          </a:xfrm>
        </p:spPr>
        <p:txBody>
          <a:bodyPr/>
          <a:lstStyle/>
          <a:p>
            <a:pPr>
              <a:defRPr/>
            </a:pPr>
            <a:r>
              <a:rPr lang="en-US" altLang="en-US" sz="800"/>
              <a:t>Point of Care Risk Assessment </a:t>
            </a:r>
          </a:p>
          <a:p>
            <a:pPr>
              <a:defRPr/>
            </a:pPr>
            <a:r>
              <a:rPr lang="en-US" altLang="en-US" sz="800"/>
              <a:t>May 8, 2018</a:t>
            </a:r>
            <a:endParaRPr lang="en-US" sz="800" b="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815F697A-C393-4027-965D-A0797C15071D}"/>
              </a:ext>
            </a:extLst>
          </p:cNvPr>
          <p:cNvSpPr>
            <a:spLocks noGrp="1"/>
          </p:cNvSpPr>
          <p:nvPr>
            <p:ph type="title"/>
          </p:nvPr>
        </p:nvSpPr>
        <p:spPr/>
        <p:txBody>
          <a:bodyPr/>
          <a:lstStyle/>
          <a:p>
            <a:pPr>
              <a:defRPr/>
            </a:pPr>
            <a:r>
              <a:rPr lang="en-US" altLang="en-US" sz="2400" b="1" dirty="0"/>
              <a:t>Point of Care Risk Assessment</a:t>
            </a:r>
            <a:br>
              <a:rPr lang="en-US" altLang="en-US" sz="2400" b="1" dirty="0"/>
            </a:br>
            <a:r>
              <a:rPr lang="en-US" altLang="en-US" sz="2400" b="1" cap="all" dirty="0"/>
              <a:t>Interaction Scenarios</a:t>
            </a:r>
            <a:br>
              <a:rPr lang="en-US" altLang="en-US" sz="2400" b="1" dirty="0"/>
            </a:br>
            <a:endParaRPr lang="en-US" altLang="en-US" sz="2400" dirty="0"/>
          </a:p>
        </p:txBody>
      </p:sp>
      <p:sp>
        <p:nvSpPr>
          <p:cNvPr id="24579" name="Content Placeholder 2">
            <a:extLst>
              <a:ext uri="{FF2B5EF4-FFF2-40B4-BE49-F238E27FC236}">
                <a16:creationId xmlns:a16="http://schemas.microsoft.com/office/drawing/2014/main" id="{9688C639-C782-41DB-91B5-704B3A2608F6}"/>
              </a:ext>
            </a:extLst>
          </p:cNvPr>
          <p:cNvSpPr>
            <a:spLocks noGrp="1"/>
          </p:cNvSpPr>
          <p:nvPr>
            <p:ph idx="1"/>
          </p:nvPr>
        </p:nvSpPr>
        <p:spPr>
          <a:xfrm>
            <a:off x="542925" y="1557338"/>
            <a:ext cx="8229600" cy="4525962"/>
          </a:xfrm>
        </p:spPr>
        <p:txBody>
          <a:bodyPr/>
          <a:lstStyle/>
          <a:p>
            <a:pPr marL="400050" lvl="1" indent="0">
              <a:buFont typeface="Arial" panose="020B0604020202020204" pitchFamily="34" charset="0"/>
              <a:buNone/>
            </a:pPr>
            <a:r>
              <a:rPr lang="en-US" altLang="en-US" sz="2200" b="1"/>
              <a:t>1.4	Interaction – Non-intact Skin</a:t>
            </a:r>
          </a:p>
          <a:p>
            <a:pPr marL="400050" lvl="1" indent="0">
              <a:buFont typeface="Arial" panose="020B0604020202020204" pitchFamily="34" charset="0"/>
              <a:buNone/>
            </a:pPr>
            <a:endParaRPr lang="en-US" altLang="en-US" sz="1200" b="1"/>
          </a:p>
          <a:p>
            <a:pPr lvl="2"/>
            <a:r>
              <a:rPr lang="en-US" altLang="en-US" sz="2000"/>
              <a:t>Is there a possibility of contact with non-intact skin, mucous membranes, body fluids or excretions?</a:t>
            </a:r>
          </a:p>
          <a:p>
            <a:pPr lvl="2"/>
            <a:r>
              <a:rPr lang="en-US" altLang="en-US" sz="2000"/>
              <a:t>If so:</a:t>
            </a:r>
          </a:p>
          <a:p>
            <a:pPr lvl="3">
              <a:spcBef>
                <a:spcPct val="0"/>
              </a:spcBef>
              <a:buFont typeface="Arial" panose="020B0604020202020204" pitchFamily="34" charset="0"/>
              <a:buChar char="•"/>
            </a:pPr>
            <a:r>
              <a:rPr lang="en-US" altLang="en-US"/>
              <a:t>Perform hand hygiene</a:t>
            </a:r>
          </a:p>
          <a:p>
            <a:pPr lvl="3">
              <a:spcBef>
                <a:spcPct val="0"/>
              </a:spcBef>
              <a:buFont typeface="Arial" panose="020B0604020202020204" pitchFamily="34" charset="0"/>
              <a:buChar char="•"/>
            </a:pPr>
            <a:r>
              <a:rPr lang="en-US" altLang="en-US"/>
              <a:t>If soiling of clothing is anticipated, put on a gown</a:t>
            </a:r>
          </a:p>
          <a:p>
            <a:pPr lvl="3">
              <a:spcBef>
                <a:spcPct val="0"/>
              </a:spcBef>
              <a:buFont typeface="Arial" panose="020B0604020202020204" pitchFamily="34" charset="0"/>
              <a:buChar char="•"/>
            </a:pPr>
            <a:r>
              <a:rPr lang="en-US" altLang="en-US"/>
              <a:t>Put on gloves before contact </a:t>
            </a:r>
          </a:p>
          <a:p>
            <a:pPr lvl="3">
              <a:spcBef>
                <a:spcPct val="0"/>
              </a:spcBef>
              <a:buFont typeface="Arial" panose="020B0604020202020204" pitchFamily="34" charset="0"/>
              <a:buChar char="•"/>
            </a:pPr>
            <a:r>
              <a:rPr lang="en-US" altLang="en-US"/>
              <a:t>Take off gown and gloves after contact</a:t>
            </a:r>
          </a:p>
          <a:p>
            <a:pPr lvl="3">
              <a:spcBef>
                <a:spcPct val="0"/>
              </a:spcBef>
              <a:buFont typeface="Arial" panose="020B0604020202020204" pitchFamily="34" charset="0"/>
              <a:buChar char="•"/>
            </a:pPr>
            <a:r>
              <a:rPr lang="en-US" altLang="en-US"/>
              <a:t>Perform hand hygiene</a:t>
            </a:r>
          </a:p>
          <a:p>
            <a:endParaRPr lang="en-US" altLang="en-US" sz="2400"/>
          </a:p>
          <a:p>
            <a:endParaRPr lang="en-US" altLang="en-US" sz="2400" b="1"/>
          </a:p>
          <a:p>
            <a:endParaRPr lang="en-US" altLang="en-US" sz="2400" b="1"/>
          </a:p>
          <a:p>
            <a:endParaRPr lang="en-US" altLang="en-US" sz="2400" b="1"/>
          </a:p>
          <a:p>
            <a:pPr lvl="4"/>
            <a:endParaRPr lang="en-US" altLang="en-US" sz="1200" b="1"/>
          </a:p>
          <a:p>
            <a:endParaRPr lang="en-US" altLang="en-US" sz="2400" b="1"/>
          </a:p>
        </p:txBody>
      </p:sp>
      <p:sp>
        <p:nvSpPr>
          <p:cNvPr id="3" name="Slide Number Placeholder 2">
            <a:extLst>
              <a:ext uri="{FF2B5EF4-FFF2-40B4-BE49-F238E27FC236}">
                <a16:creationId xmlns:a16="http://schemas.microsoft.com/office/drawing/2014/main" id="{A4608B54-F06F-4429-83C6-62BB9DBB8370}"/>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F7EC00F-124F-4B64-BC02-D54C2B129160}" type="slidenum">
              <a:rPr lang="en-US" altLang="en-US">
                <a:solidFill>
                  <a:srgbClr val="898989"/>
                </a:solidFill>
                <a:latin typeface="Calibri" panose="020F0502020204030204" pitchFamily="34" charset="0"/>
              </a:rPr>
              <a:pPr eaLnBrk="1" hangingPunct="1"/>
              <a:t>18</a:t>
            </a:fld>
            <a:endParaRPr lang="en-US" altLang="en-US">
              <a:solidFill>
                <a:srgbClr val="898989"/>
              </a:solidFill>
              <a:latin typeface="Calibri" panose="020F0502020204030204" pitchFamily="34" charset="0"/>
            </a:endParaRPr>
          </a:p>
        </p:txBody>
      </p:sp>
      <p:pic>
        <p:nvPicPr>
          <p:cNvPr id="24581" name="Picture 8">
            <a:extLst>
              <a:ext uri="{FF2B5EF4-FFF2-40B4-BE49-F238E27FC236}">
                <a16:creationId xmlns:a16="http://schemas.microsoft.com/office/drawing/2014/main" id="{B427BE9F-0059-4161-A908-72485939764A}"/>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bwMode="auto">
          <a:xfrm>
            <a:off x="611188" y="4579938"/>
            <a:ext cx="1284287"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qual 9">
            <a:extLst>
              <a:ext uri="{FF2B5EF4-FFF2-40B4-BE49-F238E27FC236}">
                <a16:creationId xmlns:a16="http://schemas.microsoft.com/office/drawing/2014/main" id="{457C8516-4207-433A-96DE-4D3F13C3F2AA}"/>
              </a:ext>
            </a:extLst>
          </p:cNvPr>
          <p:cNvSpPr/>
          <p:nvPr/>
        </p:nvSpPr>
        <p:spPr>
          <a:xfrm>
            <a:off x="1895475" y="4916488"/>
            <a:ext cx="504825" cy="522287"/>
          </a:xfrm>
          <a:prstGeom prst="mathEqual">
            <a:avLst/>
          </a:prstGeom>
          <a:solidFill>
            <a:schemeClr val="bg1">
              <a:lumMod val="85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solidFill>
                <a:schemeClr val="tx1"/>
              </a:solidFill>
            </a:endParaRPr>
          </a:p>
        </p:txBody>
      </p:sp>
      <p:pic>
        <p:nvPicPr>
          <p:cNvPr id="11" name="Picture 10">
            <a:extLst>
              <a:ext uri="{FF2B5EF4-FFF2-40B4-BE49-F238E27FC236}">
                <a16:creationId xmlns:a16="http://schemas.microsoft.com/office/drawing/2014/main" id="{DDAD2BEF-703F-4412-ADA6-B3DE9D475A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3768" y="4824025"/>
            <a:ext cx="1058915" cy="706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Chevron 11">
            <a:extLst>
              <a:ext uri="{FF2B5EF4-FFF2-40B4-BE49-F238E27FC236}">
                <a16:creationId xmlns:a16="http://schemas.microsoft.com/office/drawing/2014/main" id="{1C280D66-885B-4357-95B8-9465FFAF79A1}"/>
              </a:ext>
            </a:extLst>
          </p:cNvPr>
          <p:cNvSpPr/>
          <p:nvPr/>
        </p:nvSpPr>
        <p:spPr>
          <a:xfrm>
            <a:off x="3600450" y="4997450"/>
            <a:ext cx="358775" cy="360363"/>
          </a:xfrm>
          <a:prstGeom prst="chevron">
            <a:avLst/>
          </a:prstGeom>
          <a:solidFill>
            <a:schemeClr val="bg1">
              <a:lumMod val="85000"/>
            </a:schemeClr>
          </a:solidFill>
          <a:ln>
            <a:solidFill>
              <a:srgbClr val="71893F"/>
            </a:solid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dirty="0">
              <a:solidFill>
                <a:schemeClr val="tx1"/>
              </a:solidFill>
            </a:endParaRPr>
          </a:p>
        </p:txBody>
      </p:sp>
      <p:pic>
        <p:nvPicPr>
          <p:cNvPr id="13" name="Picture 7">
            <a:extLst>
              <a:ext uri="{FF2B5EF4-FFF2-40B4-BE49-F238E27FC236}">
                <a16:creationId xmlns:a16="http://schemas.microsoft.com/office/drawing/2014/main" id="{EAA9D89E-8ACB-4861-8665-6024A97FF6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4824025"/>
            <a:ext cx="1179595" cy="706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Chevron 13">
            <a:extLst>
              <a:ext uri="{FF2B5EF4-FFF2-40B4-BE49-F238E27FC236}">
                <a16:creationId xmlns:a16="http://schemas.microsoft.com/office/drawing/2014/main" id="{77C7FF32-55C9-4E39-BF71-B3BC74D8A431}"/>
              </a:ext>
            </a:extLst>
          </p:cNvPr>
          <p:cNvSpPr/>
          <p:nvPr/>
        </p:nvSpPr>
        <p:spPr>
          <a:xfrm>
            <a:off x="5292725" y="5003800"/>
            <a:ext cx="358775" cy="360363"/>
          </a:xfrm>
          <a:prstGeom prst="chevron">
            <a:avLst/>
          </a:prstGeom>
          <a:solidFill>
            <a:schemeClr val="bg1">
              <a:lumMod val="85000"/>
            </a:schemeClr>
          </a:solidFill>
          <a:ln>
            <a:solidFill>
              <a:srgbClr val="71893F"/>
            </a:solid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dirty="0">
              <a:solidFill>
                <a:schemeClr val="tx1"/>
              </a:solidFill>
            </a:endParaRPr>
          </a:p>
        </p:txBody>
      </p:sp>
      <p:pic>
        <p:nvPicPr>
          <p:cNvPr id="15" name="Picture 14">
            <a:extLst>
              <a:ext uri="{FF2B5EF4-FFF2-40B4-BE49-F238E27FC236}">
                <a16:creationId xmlns:a16="http://schemas.microsoft.com/office/drawing/2014/main" id="{47218992-12E7-4A66-8E6C-35FF13029E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4128" y="4806770"/>
            <a:ext cx="1008112" cy="706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Chevron 15">
            <a:extLst>
              <a:ext uri="{FF2B5EF4-FFF2-40B4-BE49-F238E27FC236}">
                <a16:creationId xmlns:a16="http://schemas.microsoft.com/office/drawing/2014/main" id="{5FDC8906-8C82-48FF-A00F-2BAF2F37512C}"/>
              </a:ext>
            </a:extLst>
          </p:cNvPr>
          <p:cNvSpPr/>
          <p:nvPr/>
        </p:nvSpPr>
        <p:spPr>
          <a:xfrm>
            <a:off x="6804025" y="5003800"/>
            <a:ext cx="360363" cy="360363"/>
          </a:xfrm>
          <a:prstGeom prst="chevron">
            <a:avLst/>
          </a:prstGeom>
          <a:solidFill>
            <a:schemeClr val="bg1">
              <a:lumMod val="85000"/>
            </a:schemeClr>
          </a:solidFill>
          <a:ln>
            <a:solidFill>
              <a:srgbClr val="71893F"/>
            </a:solid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dirty="0">
              <a:solidFill>
                <a:schemeClr val="tx1"/>
              </a:solidFill>
            </a:endParaRPr>
          </a:p>
        </p:txBody>
      </p:sp>
      <p:pic>
        <p:nvPicPr>
          <p:cNvPr id="17" name="Picture 16">
            <a:extLst>
              <a:ext uri="{FF2B5EF4-FFF2-40B4-BE49-F238E27FC236}">
                <a16:creationId xmlns:a16="http://schemas.microsoft.com/office/drawing/2014/main" id="{B8AA1A77-2197-4719-A448-1669EBB0B8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304" y="4806770"/>
            <a:ext cx="1058915" cy="706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Footer Placeholder 4">
            <a:extLst>
              <a:ext uri="{FF2B5EF4-FFF2-40B4-BE49-F238E27FC236}">
                <a16:creationId xmlns:a16="http://schemas.microsoft.com/office/drawing/2014/main" id="{A158D409-C8BC-4CD0-8972-DFAA82EBE7F2}"/>
              </a:ext>
            </a:extLst>
          </p:cNvPr>
          <p:cNvSpPr>
            <a:spLocks noGrp="1"/>
          </p:cNvSpPr>
          <p:nvPr>
            <p:ph type="ftr" sz="quarter" idx="11"/>
          </p:nvPr>
        </p:nvSpPr>
        <p:spPr>
          <a:xfrm>
            <a:off x="2627313" y="6381750"/>
            <a:ext cx="5905500" cy="365125"/>
          </a:xfrm>
        </p:spPr>
        <p:txBody>
          <a:bodyPr/>
          <a:lstStyle/>
          <a:p>
            <a:pPr>
              <a:defRPr/>
            </a:pPr>
            <a:r>
              <a:rPr lang="en-US" altLang="en-US" sz="800"/>
              <a:t>Point of Care Risk Assessment </a:t>
            </a:r>
          </a:p>
          <a:p>
            <a:pPr>
              <a:defRPr/>
            </a:pPr>
            <a:r>
              <a:rPr lang="en-US" altLang="en-US" sz="800"/>
              <a:t>May 8, 2018</a:t>
            </a:r>
            <a:endParaRPr lang="en-US" sz="800" b="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6018D1E3-A941-4AC1-B4BF-E51086F73881}"/>
              </a:ext>
            </a:extLst>
          </p:cNvPr>
          <p:cNvSpPr>
            <a:spLocks noGrp="1"/>
          </p:cNvSpPr>
          <p:nvPr>
            <p:ph type="title"/>
          </p:nvPr>
        </p:nvSpPr>
        <p:spPr/>
        <p:txBody>
          <a:bodyPr/>
          <a:lstStyle/>
          <a:p>
            <a:pPr>
              <a:defRPr/>
            </a:pPr>
            <a:r>
              <a:rPr lang="en-US" altLang="en-US" sz="2400" b="1" dirty="0"/>
              <a:t>Point of Care Risk Assessment</a:t>
            </a:r>
            <a:br>
              <a:rPr lang="en-US" altLang="en-US" sz="2400" b="1" dirty="0"/>
            </a:br>
            <a:r>
              <a:rPr lang="en-US" altLang="en-US" sz="2400" b="1" cap="all" dirty="0"/>
              <a:t>Interaction Scenarios</a:t>
            </a:r>
            <a:br>
              <a:rPr lang="en-US" altLang="en-US" sz="2400" b="1" dirty="0"/>
            </a:br>
            <a:endParaRPr lang="en-US" altLang="en-US" sz="2400" dirty="0"/>
          </a:p>
        </p:txBody>
      </p:sp>
      <p:sp>
        <p:nvSpPr>
          <p:cNvPr id="3" name="Content Placeholder 2">
            <a:extLst>
              <a:ext uri="{FF2B5EF4-FFF2-40B4-BE49-F238E27FC236}">
                <a16:creationId xmlns:a16="http://schemas.microsoft.com/office/drawing/2014/main" id="{7D1E5D76-819C-43E1-8984-44101C8B3B5B}"/>
              </a:ext>
            </a:extLst>
          </p:cNvPr>
          <p:cNvSpPr>
            <a:spLocks noGrp="1"/>
          </p:cNvSpPr>
          <p:nvPr>
            <p:ph idx="1"/>
          </p:nvPr>
        </p:nvSpPr>
        <p:spPr>
          <a:xfrm>
            <a:off x="179388" y="1268413"/>
            <a:ext cx="8707437" cy="4814887"/>
          </a:xfrm>
        </p:spPr>
        <p:txBody>
          <a:bodyPr/>
          <a:lstStyle/>
          <a:p>
            <a:pPr marL="400050" lvl="2" indent="-233363" defTabSz="688975">
              <a:buFont typeface="Arial" charset="0"/>
              <a:buNone/>
              <a:tabLst>
                <a:tab pos="628650" algn="l"/>
              </a:tabLst>
              <a:defRPr/>
            </a:pPr>
            <a:r>
              <a:rPr lang="en-US" sz="2200" b="1" dirty="0"/>
              <a:t>1.5	</a:t>
            </a:r>
            <a:r>
              <a:rPr lang="en-US" altLang="en-US" sz="2200" b="1" dirty="0"/>
              <a:t>Interaction – Bodily Fluids</a:t>
            </a:r>
          </a:p>
          <a:p>
            <a:pPr marL="855663" lvl="2" indent="-227013">
              <a:spcBef>
                <a:spcPts val="0"/>
              </a:spcBef>
              <a:buFont typeface="Arial" charset="0"/>
              <a:buChar char="•"/>
              <a:defRPr/>
            </a:pPr>
            <a:r>
              <a:rPr lang="en-US" dirty="0"/>
              <a:t>Are</a:t>
            </a:r>
            <a:r>
              <a:rPr lang="en-US" sz="1400" dirty="0"/>
              <a:t> </a:t>
            </a:r>
            <a:r>
              <a:rPr lang="en-US" dirty="0"/>
              <a:t>splashes</a:t>
            </a:r>
            <a:r>
              <a:rPr lang="en-US" sz="1400" dirty="0"/>
              <a:t> </a:t>
            </a:r>
            <a:r>
              <a:rPr lang="en-US" dirty="0"/>
              <a:t>or</a:t>
            </a:r>
            <a:r>
              <a:rPr lang="en-US" sz="1400" dirty="0"/>
              <a:t> </a:t>
            </a:r>
            <a:r>
              <a:rPr lang="en-US" dirty="0"/>
              <a:t>sprays</a:t>
            </a:r>
            <a:r>
              <a:rPr lang="en-US" sz="1400" dirty="0"/>
              <a:t> </a:t>
            </a:r>
            <a:r>
              <a:rPr lang="en-US" dirty="0"/>
              <a:t>of</a:t>
            </a:r>
            <a:r>
              <a:rPr lang="en-US" sz="1400" dirty="0"/>
              <a:t> </a:t>
            </a:r>
            <a:r>
              <a:rPr lang="en-US" dirty="0"/>
              <a:t>body</a:t>
            </a:r>
            <a:r>
              <a:rPr lang="en-US" sz="1400" dirty="0"/>
              <a:t> </a:t>
            </a:r>
            <a:r>
              <a:rPr lang="en-US" dirty="0"/>
              <a:t>fluids</a:t>
            </a:r>
            <a:r>
              <a:rPr lang="en-US" sz="1400" dirty="0"/>
              <a:t> </a:t>
            </a:r>
            <a:r>
              <a:rPr lang="en-US" dirty="0"/>
              <a:t>or</a:t>
            </a:r>
            <a:r>
              <a:rPr lang="en-US" sz="1400" dirty="0"/>
              <a:t> </a:t>
            </a:r>
            <a:r>
              <a:rPr lang="en-US" dirty="0"/>
              <a:t>excretions</a:t>
            </a:r>
            <a:r>
              <a:rPr lang="en-US" sz="1400" dirty="0"/>
              <a:t> </a:t>
            </a:r>
            <a:r>
              <a:rPr lang="en-US" dirty="0"/>
              <a:t>anticipated? </a:t>
            </a:r>
          </a:p>
          <a:p>
            <a:pPr marL="855663" lvl="2" indent="-227013">
              <a:spcBef>
                <a:spcPts val="0"/>
              </a:spcBef>
              <a:buFont typeface="Arial" charset="0"/>
              <a:buChar char="•"/>
              <a:defRPr/>
            </a:pPr>
            <a:r>
              <a:rPr lang="en-US" dirty="0"/>
              <a:t>If so, before contact:</a:t>
            </a:r>
          </a:p>
          <a:p>
            <a:pPr marL="1317625" lvl="3" indent="-236538">
              <a:spcBef>
                <a:spcPts val="0"/>
              </a:spcBef>
              <a:buFont typeface="Courier New" panose="02070309020205020404" pitchFamily="49" charset="0"/>
              <a:buChar char="o"/>
              <a:defRPr/>
            </a:pPr>
            <a:r>
              <a:rPr lang="en-US" sz="2400" dirty="0"/>
              <a:t>Perform hand hygiene</a:t>
            </a:r>
          </a:p>
          <a:p>
            <a:pPr marL="1317625" lvl="3" indent="-236538">
              <a:spcBef>
                <a:spcPts val="0"/>
              </a:spcBef>
              <a:buFont typeface="Courier New" panose="02070309020205020404" pitchFamily="49" charset="0"/>
              <a:buChar char="o"/>
              <a:defRPr/>
            </a:pPr>
            <a:r>
              <a:rPr lang="en-US" altLang="en-US" sz="2400" dirty="0"/>
              <a:t>If soiling of clothing is anticipated, put on a gown</a:t>
            </a:r>
            <a:endParaRPr lang="en-US" sz="2400" dirty="0"/>
          </a:p>
          <a:p>
            <a:pPr marL="1317625" lvl="3" indent="-236538">
              <a:spcBef>
                <a:spcPts val="0"/>
              </a:spcBef>
              <a:buFont typeface="Courier New" panose="02070309020205020404" pitchFamily="49" charset="0"/>
              <a:buChar char="o"/>
              <a:defRPr/>
            </a:pPr>
            <a:r>
              <a:rPr lang="en-US" altLang="en-US" sz="2400" dirty="0"/>
              <a:t>Put on </a:t>
            </a:r>
            <a:r>
              <a:rPr lang="en-US" sz="2400" dirty="0"/>
              <a:t>a mask, eye protection and </a:t>
            </a:r>
            <a:r>
              <a:rPr lang="en-US" altLang="en-US" sz="2400" dirty="0"/>
              <a:t>gloves </a:t>
            </a:r>
          </a:p>
          <a:p>
            <a:pPr marL="966788" lvl="2" indent="-342900">
              <a:spcBef>
                <a:spcPts val="0"/>
              </a:spcBef>
              <a:defRPr/>
            </a:pPr>
            <a:r>
              <a:rPr lang="en-US" dirty="0"/>
              <a:t>After contact:</a:t>
            </a:r>
          </a:p>
          <a:p>
            <a:pPr marL="1317625" lvl="3" indent="-236538">
              <a:spcBef>
                <a:spcPts val="0"/>
              </a:spcBef>
              <a:buFont typeface="Courier New" panose="02070309020205020404" pitchFamily="49" charset="0"/>
              <a:buChar char="o"/>
              <a:defRPr/>
            </a:pPr>
            <a:r>
              <a:rPr lang="en-US" sz="2400" dirty="0"/>
              <a:t>Take off </a:t>
            </a:r>
            <a:r>
              <a:rPr lang="en-US" altLang="en-US" sz="2400" dirty="0"/>
              <a:t>gloves and gown, p</a:t>
            </a:r>
            <a:r>
              <a:rPr lang="en-US" sz="2400" dirty="0"/>
              <a:t>erform hand hygiene</a:t>
            </a:r>
          </a:p>
          <a:p>
            <a:pPr marL="1317625" lvl="3" indent="-236538">
              <a:spcBef>
                <a:spcPts val="0"/>
              </a:spcBef>
              <a:buFont typeface="Courier New" panose="02070309020205020404" pitchFamily="49" charset="0"/>
              <a:buChar char="o"/>
              <a:defRPr/>
            </a:pPr>
            <a:r>
              <a:rPr lang="en-US" sz="2400" dirty="0"/>
              <a:t>Take off eye protection then mask, perform hand hygiene</a:t>
            </a:r>
          </a:p>
        </p:txBody>
      </p:sp>
      <p:sp>
        <p:nvSpPr>
          <p:cNvPr id="4" name="Slide Number Placeholder 3">
            <a:extLst>
              <a:ext uri="{FF2B5EF4-FFF2-40B4-BE49-F238E27FC236}">
                <a16:creationId xmlns:a16="http://schemas.microsoft.com/office/drawing/2014/main" id="{0935E3F4-1BE0-4B1F-AEEB-329DA9C8927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89FD4DF-84A5-4392-BB7D-F434CC7CBEA8}" type="slidenum">
              <a:rPr lang="en-US" altLang="en-US">
                <a:solidFill>
                  <a:srgbClr val="898989"/>
                </a:solidFill>
                <a:latin typeface="Calibri" panose="020F0502020204030204" pitchFamily="34" charset="0"/>
              </a:rPr>
              <a:pPr eaLnBrk="1" hangingPunct="1"/>
              <a:t>19</a:t>
            </a:fld>
            <a:endParaRPr lang="en-US" altLang="en-US">
              <a:solidFill>
                <a:srgbClr val="898989"/>
              </a:solidFill>
              <a:latin typeface="Calibri" panose="020F0502020204030204" pitchFamily="34" charset="0"/>
            </a:endParaRPr>
          </a:p>
        </p:txBody>
      </p:sp>
      <p:pic>
        <p:nvPicPr>
          <p:cNvPr id="25605" name="Picture 4">
            <a:extLst>
              <a:ext uri="{FF2B5EF4-FFF2-40B4-BE49-F238E27FC236}">
                <a16:creationId xmlns:a16="http://schemas.microsoft.com/office/drawing/2014/main" id="{613B98C2-14C2-422C-8E72-10D3DFD4663C}"/>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bwMode="auto">
          <a:xfrm>
            <a:off x="53975" y="4452938"/>
            <a:ext cx="1296988"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2">
            <a:extLst>
              <a:ext uri="{FF2B5EF4-FFF2-40B4-BE49-F238E27FC236}">
                <a16:creationId xmlns:a16="http://schemas.microsoft.com/office/drawing/2014/main" id="{42478DD0-E68C-4DC4-BA7C-9E090FFCCE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678" r="2975" b="11327"/>
          <a:stretch/>
        </p:blipFill>
        <p:spPr bwMode="auto">
          <a:xfrm>
            <a:off x="4976590" y="4660162"/>
            <a:ext cx="1025491" cy="10216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qual 5">
            <a:extLst>
              <a:ext uri="{FF2B5EF4-FFF2-40B4-BE49-F238E27FC236}">
                <a16:creationId xmlns:a16="http://schemas.microsoft.com/office/drawing/2014/main" id="{20F71CF7-0BAD-4F2C-80BA-94BE2F58DA2E}"/>
              </a:ext>
            </a:extLst>
          </p:cNvPr>
          <p:cNvSpPr/>
          <p:nvPr/>
        </p:nvSpPr>
        <p:spPr>
          <a:xfrm>
            <a:off x="1266825" y="4778375"/>
            <a:ext cx="506413" cy="520700"/>
          </a:xfrm>
          <a:prstGeom prst="mathEqual">
            <a:avLst/>
          </a:prstGeom>
          <a:solidFill>
            <a:schemeClr val="bg1">
              <a:lumMod val="85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solidFill>
                <a:schemeClr val="tx1"/>
              </a:solidFill>
            </a:endParaRPr>
          </a:p>
        </p:txBody>
      </p:sp>
      <p:sp>
        <p:nvSpPr>
          <p:cNvPr id="7" name="Chevron 6">
            <a:extLst>
              <a:ext uri="{FF2B5EF4-FFF2-40B4-BE49-F238E27FC236}">
                <a16:creationId xmlns:a16="http://schemas.microsoft.com/office/drawing/2014/main" id="{84431DC0-8006-4627-A1BE-9F410949A55F}"/>
              </a:ext>
            </a:extLst>
          </p:cNvPr>
          <p:cNvSpPr/>
          <p:nvPr/>
        </p:nvSpPr>
        <p:spPr>
          <a:xfrm>
            <a:off x="6119813" y="4981575"/>
            <a:ext cx="358775" cy="360363"/>
          </a:xfrm>
          <a:prstGeom prst="chevron">
            <a:avLst/>
          </a:prstGeom>
          <a:solidFill>
            <a:schemeClr val="bg1">
              <a:lumMod val="85000"/>
            </a:schemeClr>
          </a:solidFill>
          <a:ln>
            <a:solidFill>
              <a:srgbClr val="71893F"/>
            </a:solid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dirty="0">
              <a:solidFill>
                <a:schemeClr val="tx1"/>
              </a:solidFill>
            </a:endParaRPr>
          </a:p>
        </p:txBody>
      </p:sp>
      <p:sp>
        <p:nvSpPr>
          <p:cNvPr id="9" name="Chevron 8">
            <a:extLst>
              <a:ext uri="{FF2B5EF4-FFF2-40B4-BE49-F238E27FC236}">
                <a16:creationId xmlns:a16="http://schemas.microsoft.com/office/drawing/2014/main" id="{F6BC67BA-4882-4118-A685-FBEEED6EFCB7}"/>
              </a:ext>
            </a:extLst>
          </p:cNvPr>
          <p:cNvSpPr/>
          <p:nvPr/>
        </p:nvSpPr>
        <p:spPr>
          <a:xfrm>
            <a:off x="7605713" y="5053013"/>
            <a:ext cx="358775" cy="361950"/>
          </a:xfrm>
          <a:prstGeom prst="chevron">
            <a:avLst/>
          </a:prstGeom>
          <a:solidFill>
            <a:schemeClr val="bg1">
              <a:lumMod val="85000"/>
            </a:schemeClr>
          </a:solidFill>
          <a:ln>
            <a:solidFill>
              <a:srgbClr val="71893F"/>
            </a:solid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dirty="0">
              <a:solidFill>
                <a:schemeClr val="tx1"/>
              </a:solidFill>
            </a:endParaRPr>
          </a:p>
        </p:txBody>
      </p:sp>
      <p:sp>
        <p:nvSpPr>
          <p:cNvPr id="13" name="Footer Placeholder 4">
            <a:extLst>
              <a:ext uri="{FF2B5EF4-FFF2-40B4-BE49-F238E27FC236}">
                <a16:creationId xmlns:a16="http://schemas.microsoft.com/office/drawing/2014/main" id="{FDCB53FD-F9B1-47DF-A2EE-87037E1CA1F7}"/>
              </a:ext>
            </a:extLst>
          </p:cNvPr>
          <p:cNvSpPr>
            <a:spLocks noGrp="1"/>
          </p:cNvSpPr>
          <p:nvPr>
            <p:ph type="ftr" sz="quarter" idx="11"/>
          </p:nvPr>
        </p:nvSpPr>
        <p:spPr>
          <a:xfrm>
            <a:off x="2627313" y="6381750"/>
            <a:ext cx="5905500" cy="365125"/>
          </a:xfrm>
        </p:spPr>
        <p:txBody>
          <a:bodyPr/>
          <a:lstStyle/>
          <a:p>
            <a:pPr>
              <a:defRPr/>
            </a:pPr>
            <a:r>
              <a:rPr lang="en-US" altLang="en-US" sz="800"/>
              <a:t>Point of Care Risk Assessment </a:t>
            </a:r>
          </a:p>
          <a:p>
            <a:pPr>
              <a:defRPr/>
            </a:pPr>
            <a:r>
              <a:rPr lang="en-US" altLang="en-US" sz="800"/>
              <a:t>May 8, 2018</a:t>
            </a:r>
            <a:endParaRPr lang="en-US" sz="800" b="0"/>
          </a:p>
        </p:txBody>
      </p:sp>
      <p:pic>
        <p:nvPicPr>
          <p:cNvPr id="14" name="Picture 7">
            <a:extLst>
              <a:ext uri="{FF2B5EF4-FFF2-40B4-BE49-F238E27FC236}">
                <a16:creationId xmlns:a16="http://schemas.microsoft.com/office/drawing/2014/main" id="{5797023C-E40D-4B57-B183-155D57C011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9600" y="4737338"/>
            <a:ext cx="1179595" cy="8672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a:extLst>
              <a:ext uri="{FF2B5EF4-FFF2-40B4-BE49-F238E27FC236}">
                <a16:creationId xmlns:a16="http://schemas.microsoft.com/office/drawing/2014/main" id="{34F872A9-D3D1-4EF0-991F-337C611719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98304" y="4737338"/>
            <a:ext cx="1008112" cy="8181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Chevron 15">
            <a:extLst>
              <a:ext uri="{FF2B5EF4-FFF2-40B4-BE49-F238E27FC236}">
                <a16:creationId xmlns:a16="http://schemas.microsoft.com/office/drawing/2014/main" id="{E4F7A275-E7CC-4092-A706-75FB9A29956F}"/>
              </a:ext>
            </a:extLst>
          </p:cNvPr>
          <p:cNvSpPr/>
          <p:nvPr/>
        </p:nvSpPr>
        <p:spPr>
          <a:xfrm>
            <a:off x="2789238" y="4938713"/>
            <a:ext cx="360362" cy="360362"/>
          </a:xfrm>
          <a:prstGeom prst="chevron">
            <a:avLst/>
          </a:prstGeom>
          <a:solidFill>
            <a:schemeClr val="bg1">
              <a:lumMod val="85000"/>
            </a:schemeClr>
          </a:solidFill>
          <a:ln>
            <a:solidFill>
              <a:srgbClr val="71893F"/>
            </a:solid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dirty="0">
              <a:solidFill>
                <a:schemeClr val="tx1"/>
              </a:solidFill>
            </a:endParaRPr>
          </a:p>
        </p:txBody>
      </p:sp>
      <p:sp>
        <p:nvSpPr>
          <p:cNvPr id="19" name="Chevron 18">
            <a:extLst>
              <a:ext uri="{FF2B5EF4-FFF2-40B4-BE49-F238E27FC236}">
                <a16:creationId xmlns:a16="http://schemas.microsoft.com/office/drawing/2014/main" id="{6B66F48B-A116-46AE-A128-247754715E09}"/>
              </a:ext>
            </a:extLst>
          </p:cNvPr>
          <p:cNvSpPr/>
          <p:nvPr/>
        </p:nvSpPr>
        <p:spPr>
          <a:xfrm>
            <a:off x="4500563" y="4991100"/>
            <a:ext cx="360362" cy="360363"/>
          </a:xfrm>
          <a:prstGeom prst="chevron">
            <a:avLst/>
          </a:prstGeom>
          <a:solidFill>
            <a:schemeClr val="bg1">
              <a:lumMod val="85000"/>
            </a:schemeClr>
          </a:solidFill>
          <a:ln>
            <a:solidFill>
              <a:srgbClr val="71893F"/>
            </a:solid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dirty="0">
              <a:solidFill>
                <a:schemeClr val="tx1"/>
              </a:solidFill>
            </a:endParaRPr>
          </a:p>
        </p:txBody>
      </p:sp>
      <p:pic>
        <p:nvPicPr>
          <p:cNvPr id="20" name="Picture 19">
            <a:extLst>
              <a:ext uri="{FF2B5EF4-FFF2-40B4-BE49-F238E27FC236}">
                <a16:creationId xmlns:a16="http://schemas.microsoft.com/office/drawing/2014/main" id="{BCD3B74C-4A03-4B2A-9433-1926F670C04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1275" r="17139"/>
          <a:stretch/>
        </p:blipFill>
        <p:spPr>
          <a:xfrm>
            <a:off x="8028384" y="4757156"/>
            <a:ext cx="955094" cy="8901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 name="Picture 20">
            <a:extLst>
              <a:ext uri="{FF2B5EF4-FFF2-40B4-BE49-F238E27FC236}">
                <a16:creationId xmlns:a16="http://schemas.microsoft.com/office/drawing/2014/main" id="{25DD453D-48B4-4163-8C91-DB5BCF3B3EE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1275" r="17139"/>
          <a:stretch/>
        </p:blipFill>
        <p:spPr>
          <a:xfrm>
            <a:off x="1769350" y="4594437"/>
            <a:ext cx="955094" cy="8901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02C182CD-3B70-42B7-BCB8-BE1FEC61CB03}"/>
              </a:ext>
            </a:extLst>
          </p:cNvPr>
          <p:cNvSpPr>
            <a:spLocks noGrp="1"/>
          </p:cNvSpPr>
          <p:nvPr>
            <p:ph type="title"/>
          </p:nvPr>
        </p:nvSpPr>
        <p:spPr/>
        <p:txBody>
          <a:bodyPr/>
          <a:lstStyle/>
          <a:p>
            <a:pPr>
              <a:defRPr/>
            </a:pPr>
            <a:r>
              <a:rPr lang="en-US" altLang="en-US" sz="2400" b="1" dirty="0"/>
              <a:t>                              </a:t>
            </a:r>
            <a:br>
              <a:rPr lang="en-US" altLang="en-US" sz="2400" b="1" dirty="0"/>
            </a:br>
            <a:r>
              <a:rPr lang="en-US" altLang="en-US" sz="2400" b="1" dirty="0"/>
              <a:t>Point of Care Risk Assessment</a:t>
            </a:r>
            <a:br>
              <a:rPr lang="en-US" altLang="en-US" sz="2400" b="1" dirty="0"/>
            </a:br>
            <a:r>
              <a:rPr lang="en-US" altLang="en-US" sz="2400" b="1" cap="all" dirty="0"/>
              <a:t>Objectives</a:t>
            </a:r>
            <a:br>
              <a:rPr lang="en-US" altLang="en-US" sz="2400" b="1" dirty="0"/>
            </a:br>
            <a:endParaRPr lang="en-US" altLang="en-US" sz="2400" dirty="0"/>
          </a:p>
        </p:txBody>
      </p:sp>
      <p:sp>
        <p:nvSpPr>
          <p:cNvPr id="8195" name="Content Placeholder 2">
            <a:extLst>
              <a:ext uri="{FF2B5EF4-FFF2-40B4-BE49-F238E27FC236}">
                <a16:creationId xmlns:a16="http://schemas.microsoft.com/office/drawing/2014/main" id="{FDF0C801-0C9B-4E38-B67E-409C68D72AFF}"/>
              </a:ext>
            </a:extLst>
          </p:cNvPr>
          <p:cNvSpPr>
            <a:spLocks noGrp="1"/>
          </p:cNvSpPr>
          <p:nvPr>
            <p:ph idx="1"/>
          </p:nvPr>
        </p:nvSpPr>
        <p:spPr>
          <a:xfrm>
            <a:off x="395288" y="1628775"/>
            <a:ext cx="8012112" cy="2495550"/>
          </a:xfrm>
        </p:spPr>
        <p:txBody>
          <a:bodyPr/>
          <a:lstStyle/>
          <a:p>
            <a:pPr algn="just">
              <a:spcBef>
                <a:spcPts val="0"/>
              </a:spcBef>
              <a:spcAft>
                <a:spcPts val="0"/>
              </a:spcAft>
              <a:defRPr/>
            </a:pPr>
            <a:r>
              <a:rPr lang="en-US" altLang="en-US" sz="2000" dirty="0"/>
              <a:t>The Point of Care Risk Assessment (PCRA) empowers the Health Care Worker to decide what additional steps need to be taken to protect themselves,  the patients they care for, and others in the environment.    The PCRA is a tool for you to work safely.</a:t>
            </a:r>
          </a:p>
          <a:p>
            <a:pPr marL="396875" indent="0">
              <a:spcBef>
                <a:spcPts val="0"/>
              </a:spcBef>
              <a:spcAft>
                <a:spcPts val="0"/>
              </a:spcAft>
              <a:buFont typeface="Arial" charset="0"/>
              <a:buNone/>
              <a:defRPr/>
            </a:pPr>
            <a:endParaRPr lang="en-US" altLang="en-US" sz="2000" dirty="0"/>
          </a:p>
          <a:p>
            <a:pPr algn="just">
              <a:spcBef>
                <a:spcPts val="0"/>
              </a:spcBef>
              <a:spcAft>
                <a:spcPts val="0"/>
              </a:spcAft>
              <a:defRPr/>
            </a:pPr>
            <a:r>
              <a:rPr lang="en-US" altLang="en-US" sz="2000" dirty="0"/>
              <a:t>Safe work allows you to provide care while preventing harm, and reducing risk, creating a healthy and safe environment for everyone!</a:t>
            </a:r>
          </a:p>
        </p:txBody>
      </p:sp>
      <p:sp>
        <p:nvSpPr>
          <p:cNvPr id="6" name="Slide Number Placeholder 5">
            <a:extLst>
              <a:ext uri="{FF2B5EF4-FFF2-40B4-BE49-F238E27FC236}">
                <a16:creationId xmlns:a16="http://schemas.microsoft.com/office/drawing/2014/main" id="{2ADB9C23-5C89-4155-B7BF-EF1A5112980C}"/>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E985F13-8CFF-43BF-99A5-471E43D74C3E}" type="slidenum">
              <a:rPr lang="en-US" altLang="en-US">
                <a:solidFill>
                  <a:srgbClr val="898989"/>
                </a:solidFill>
                <a:latin typeface="Calibri" panose="020F0502020204030204" pitchFamily="34" charset="0"/>
              </a:rPr>
              <a:pPr eaLnBrk="1" hangingPunct="1"/>
              <a:t>2</a:t>
            </a:fld>
            <a:endParaRPr lang="en-US" altLang="en-US">
              <a:solidFill>
                <a:srgbClr val="898989"/>
              </a:solidFill>
              <a:latin typeface="Calibri" panose="020F0502020204030204" pitchFamily="34" charset="0"/>
            </a:endParaRPr>
          </a:p>
        </p:txBody>
      </p:sp>
      <p:pic>
        <p:nvPicPr>
          <p:cNvPr id="8199" name="Picture 1">
            <a:extLst>
              <a:ext uri="{FF2B5EF4-FFF2-40B4-BE49-F238E27FC236}">
                <a16:creationId xmlns:a16="http://schemas.microsoft.com/office/drawing/2014/main" id="{08582FD6-8D64-44B9-86A1-7ED7EE7725D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4365104"/>
            <a:ext cx="1943496" cy="12915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4">
            <a:extLst>
              <a:ext uri="{FF2B5EF4-FFF2-40B4-BE49-F238E27FC236}">
                <a16:creationId xmlns:a16="http://schemas.microsoft.com/office/drawing/2014/main" id="{C4FDC227-0A80-480B-B14A-950F20950777}"/>
              </a:ext>
            </a:extLst>
          </p:cNvPr>
          <p:cNvSpPr>
            <a:spLocks noGrp="1"/>
          </p:cNvSpPr>
          <p:nvPr>
            <p:ph type="ftr" sz="quarter" idx="11"/>
          </p:nvPr>
        </p:nvSpPr>
        <p:spPr>
          <a:xfrm>
            <a:off x="2627313" y="6381750"/>
            <a:ext cx="5905500" cy="365125"/>
          </a:xfrm>
        </p:spPr>
        <p:txBody>
          <a:bodyPr/>
          <a:lstStyle/>
          <a:p>
            <a:pPr>
              <a:defRPr/>
            </a:pPr>
            <a:r>
              <a:rPr lang="en-US" altLang="en-US" sz="800"/>
              <a:t>Point of Care Risk Assessment </a:t>
            </a:r>
          </a:p>
          <a:p>
            <a:pPr>
              <a:defRPr/>
            </a:pPr>
            <a:r>
              <a:rPr lang="en-US" altLang="en-US" sz="800"/>
              <a:t>May 8, 2018</a:t>
            </a:r>
            <a:endParaRPr lang="en-US" sz="800" b="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0B41C6B1-2688-4EE1-A166-49715DC7A687}"/>
              </a:ext>
            </a:extLst>
          </p:cNvPr>
          <p:cNvSpPr>
            <a:spLocks noGrp="1"/>
          </p:cNvSpPr>
          <p:nvPr>
            <p:ph type="title"/>
          </p:nvPr>
        </p:nvSpPr>
        <p:spPr/>
        <p:txBody>
          <a:bodyPr/>
          <a:lstStyle/>
          <a:p>
            <a:pPr>
              <a:defRPr/>
            </a:pPr>
            <a:r>
              <a:rPr lang="en-US" altLang="en-US" sz="2400" b="1" dirty="0"/>
              <a:t>Point of Care Risk Assessment</a:t>
            </a:r>
            <a:br>
              <a:rPr lang="en-US" altLang="en-US" sz="2400" b="1" dirty="0"/>
            </a:br>
            <a:r>
              <a:rPr lang="en-US" altLang="en-US" sz="2400" b="1" cap="all" dirty="0"/>
              <a:t>Interaction Scenarios</a:t>
            </a:r>
            <a:br>
              <a:rPr lang="en-US" altLang="en-US" sz="2400" b="1" dirty="0"/>
            </a:br>
            <a:endParaRPr lang="en-US" altLang="en-US" sz="2400" dirty="0"/>
          </a:p>
        </p:txBody>
      </p:sp>
      <p:sp>
        <p:nvSpPr>
          <p:cNvPr id="26627" name="Content Placeholder 2">
            <a:extLst>
              <a:ext uri="{FF2B5EF4-FFF2-40B4-BE49-F238E27FC236}">
                <a16:creationId xmlns:a16="http://schemas.microsoft.com/office/drawing/2014/main" id="{7678797A-C28A-4ABD-A1D8-7919C0BC1BBF}"/>
              </a:ext>
            </a:extLst>
          </p:cNvPr>
          <p:cNvSpPr>
            <a:spLocks noGrp="1"/>
          </p:cNvSpPr>
          <p:nvPr>
            <p:ph idx="1"/>
          </p:nvPr>
        </p:nvSpPr>
        <p:spPr>
          <a:xfrm>
            <a:off x="179388" y="1149350"/>
            <a:ext cx="8528050" cy="4525963"/>
          </a:xfrm>
        </p:spPr>
        <p:txBody>
          <a:bodyPr/>
          <a:lstStyle/>
          <a:p>
            <a:pPr marL="457200" lvl="1" indent="0">
              <a:buFont typeface="Arial" charset="0"/>
              <a:buNone/>
              <a:defRPr/>
            </a:pPr>
            <a:r>
              <a:rPr lang="en-US" altLang="en-US" b="1" dirty="0"/>
              <a:t>1.6.   Interaction - Aerosols  </a:t>
            </a:r>
          </a:p>
          <a:p>
            <a:pPr marL="747713" lvl="1" indent="-290513">
              <a:buFont typeface="Arial" panose="020B0604020202020204" pitchFamily="34" charset="0"/>
              <a:buChar char="•"/>
              <a:defRPr/>
            </a:pPr>
            <a:r>
              <a:rPr lang="en-US" altLang="en-US" sz="3200" dirty="0"/>
              <a:t>Are aerosols likely to be generated? If so: </a:t>
            </a:r>
          </a:p>
          <a:p>
            <a:pPr marL="1371600" lvl="3" indent="-623888">
              <a:spcBef>
                <a:spcPct val="0"/>
              </a:spcBef>
              <a:buFont typeface="Arial" charset="0"/>
              <a:buNone/>
              <a:defRPr/>
            </a:pPr>
            <a:r>
              <a:rPr lang="en-US" altLang="en-US" sz="3000" dirty="0"/>
              <a:t>before contact:</a:t>
            </a:r>
          </a:p>
          <a:p>
            <a:pPr marL="1081088" lvl="3" indent="-284163">
              <a:spcBef>
                <a:spcPct val="0"/>
              </a:spcBef>
              <a:buFont typeface="Courier New" panose="02070309020205020404" pitchFamily="49" charset="0"/>
              <a:buChar char="o"/>
              <a:defRPr/>
            </a:pPr>
            <a:r>
              <a:rPr lang="en-US" altLang="en-US" sz="2800" dirty="0"/>
              <a:t>Perform hand hygiene and put on a mask, or </a:t>
            </a:r>
            <a:br>
              <a:rPr lang="en-US" altLang="en-US" sz="2800" dirty="0"/>
            </a:br>
            <a:r>
              <a:rPr lang="en-US" altLang="en-US" sz="2800" dirty="0"/>
              <a:t>N95 respirator if indicated, and eye protection</a:t>
            </a:r>
          </a:p>
          <a:p>
            <a:pPr marL="1371600" lvl="3" indent="-623888">
              <a:spcBef>
                <a:spcPct val="0"/>
              </a:spcBef>
              <a:buFont typeface="Arial" charset="0"/>
              <a:buNone/>
              <a:defRPr/>
            </a:pPr>
            <a:r>
              <a:rPr lang="en-US" altLang="en-US" sz="3000" dirty="0"/>
              <a:t>after contact:</a:t>
            </a:r>
          </a:p>
          <a:p>
            <a:pPr marL="1139825" lvl="3" indent="-342900">
              <a:spcBef>
                <a:spcPct val="0"/>
              </a:spcBef>
              <a:buFont typeface="Courier New" panose="02070309020205020404" pitchFamily="49" charset="0"/>
              <a:buChar char="o"/>
              <a:defRPr/>
            </a:pPr>
            <a:r>
              <a:rPr lang="en-US" altLang="en-US" sz="2800" dirty="0"/>
              <a:t>Take</a:t>
            </a:r>
            <a:r>
              <a:rPr lang="en-US" altLang="en-US" sz="2400" dirty="0"/>
              <a:t> </a:t>
            </a:r>
            <a:r>
              <a:rPr lang="en-US" altLang="en-US" sz="2800" dirty="0"/>
              <a:t>off</a:t>
            </a:r>
            <a:r>
              <a:rPr lang="en-US" altLang="en-US" sz="2400" dirty="0"/>
              <a:t> </a:t>
            </a:r>
            <a:r>
              <a:rPr lang="en-US" altLang="en-US" sz="2800" dirty="0"/>
              <a:t>eye</a:t>
            </a:r>
            <a:r>
              <a:rPr lang="en-US" altLang="en-US" sz="2400" dirty="0"/>
              <a:t> </a:t>
            </a:r>
            <a:r>
              <a:rPr lang="en-US" altLang="en-US" sz="2800" dirty="0"/>
              <a:t>protection</a:t>
            </a:r>
            <a:r>
              <a:rPr lang="en-US" altLang="en-US" dirty="0"/>
              <a:t> </a:t>
            </a:r>
            <a:r>
              <a:rPr lang="en-US" altLang="en-US" sz="2800" dirty="0"/>
              <a:t>and</a:t>
            </a:r>
            <a:r>
              <a:rPr lang="en-US" altLang="en-US" dirty="0"/>
              <a:t> </a:t>
            </a:r>
            <a:r>
              <a:rPr lang="en-US" altLang="en-US" sz="2800" dirty="0"/>
              <a:t>mask</a:t>
            </a:r>
            <a:r>
              <a:rPr lang="en-US" altLang="en-US" sz="2400" dirty="0"/>
              <a:t> </a:t>
            </a:r>
            <a:r>
              <a:rPr lang="en-US" altLang="en-US" sz="2800" dirty="0"/>
              <a:t>or</a:t>
            </a:r>
            <a:r>
              <a:rPr lang="en-US" altLang="en-US" sz="2400" dirty="0"/>
              <a:t> </a:t>
            </a:r>
            <a:r>
              <a:rPr lang="en-US" altLang="en-US" sz="2800" dirty="0"/>
              <a:t>N95</a:t>
            </a:r>
            <a:r>
              <a:rPr lang="en-US" altLang="en-US" sz="2400" dirty="0"/>
              <a:t> </a:t>
            </a:r>
            <a:r>
              <a:rPr lang="en-US" altLang="en-US" sz="2800" dirty="0"/>
              <a:t>respirator</a:t>
            </a:r>
          </a:p>
          <a:p>
            <a:pPr marL="1139825" lvl="3" indent="-342900">
              <a:spcBef>
                <a:spcPct val="0"/>
              </a:spcBef>
              <a:buFont typeface="Courier New" panose="02070309020205020404" pitchFamily="49" charset="0"/>
              <a:buChar char="o"/>
              <a:defRPr/>
            </a:pPr>
            <a:r>
              <a:rPr lang="en-US" altLang="en-US" sz="2800" dirty="0"/>
              <a:t>Perform hand hygiene</a:t>
            </a:r>
          </a:p>
          <a:p>
            <a:pPr>
              <a:buFont typeface="Arial" charset="0"/>
              <a:buChar char="•"/>
              <a:defRPr/>
            </a:pPr>
            <a:endParaRPr lang="en-US" altLang="en-US" dirty="0"/>
          </a:p>
        </p:txBody>
      </p:sp>
      <p:sp>
        <p:nvSpPr>
          <p:cNvPr id="4" name="Slide Number Placeholder 3">
            <a:extLst>
              <a:ext uri="{FF2B5EF4-FFF2-40B4-BE49-F238E27FC236}">
                <a16:creationId xmlns:a16="http://schemas.microsoft.com/office/drawing/2014/main" id="{819ACC78-3AEE-4047-9B30-080E18001D8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4D9F680-73A1-482C-8228-B35AB0FB6D89}" type="slidenum">
              <a:rPr lang="en-US" altLang="en-US">
                <a:solidFill>
                  <a:srgbClr val="898989"/>
                </a:solidFill>
                <a:latin typeface="Calibri" panose="020F0502020204030204" pitchFamily="34" charset="0"/>
              </a:rPr>
              <a:pPr eaLnBrk="1" hangingPunct="1"/>
              <a:t>20</a:t>
            </a:fld>
            <a:endParaRPr lang="en-US" altLang="en-US">
              <a:solidFill>
                <a:srgbClr val="898989"/>
              </a:solidFill>
              <a:latin typeface="Calibri" panose="020F0502020204030204" pitchFamily="34" charset="0"/>
            </a:endParaRPr>
          </a:p>
        </p:txBody>
      </p:sp>
      <p:pic>
        <p:nvPicPr>
          <p:cNvPr id="26629" name="Picture 4">
            <a:extLst>
              <a:ext uri="{FF2B5EF4-FFF2-40B4-BE49-F238E27FC236}">
                <a16:creationId xmlns:a16="http://schemas.microsoft.com/office/drawing/2014/main" id="{7CAE5302-D08A-4FC2-A5D9-4A5414B2B63B}"/>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bwMode="auto">
          <a:xfrm>
            <a:off x="749300" y="4908550"/>
            <a:ext cx="1220788"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qual 5">
            <a:extLst>
              <a:ext uri="{FF2B5EF4-FFF2-40B4-BE49-F238E27FC236}">
                <a16:creationId xmlns:a16="http://schemas.microsoft.com/office/drawing/2014/main" id="{B7A1261C-D47C-4D7E-A38E-6635AC9A3C16}"/>
              </a:ext>
            </a:extLst>
          </p:cNvPr>
          <p:cNvSpPr/>
          <p:nvPr/>
        </p:nvSpPr>
        <p:spPr>
          <a:xfrm>
            <a:off x="1871663" y="5183188"/>
            <a:ext cx="506412" cy="522287"/>
          </a:xfrm>
          <a:prstGeom prst="mathEqual">
            <a:avLst/>
          </a:prstGeom>
          <a:solidFill>
            <a:schemeClr val="bg1">
              <a:lumMod val="85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solidFill>
                <a:schemeClr val="tx1"/>
              </a:solidFill>
            </a:endParaRPr>
          </a:p>
        </p:txBody>
      </p:sp>
      <p:pic>
        <p:nvPicPr>
          <p:cNvPr id="7" name="Picture 6">
            <a:extLst>
              <a:ext uri="{FF2B5EF4-FFF2-40B4-BE49-F238E27FC236}">
                <a16:creationId xmlns:a16="http://schemas.microsoft.com/office/drawing/2014/main" id="{5E56D0AE-621C-45FA-A95B-92953E150DC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275" r="17139"/>
          <a:stretch/>
        </p:blipFill>
        <p:spPr>
          <a:xfrm>
            <a:off x="2437032" y="5000043"/>
            <a:ext cx="955094" cy="8901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Chevron 8">
            <a:extLst>
              <a:ext uri="{FF2B5EF4-FFF2-40B4-BE49-F238E27FC236}">
                <a16:creationId xmlns:a16="http://schemas.microsoft.com/office/drawing/2014/main" id="{72556B74-0B13-4681-A136-025A3548E65B}"/>
              </a:ext>
            </a:extLst>
          </p:cNvPr>
          <p:cNvSpPr/>
          <p:nvPr/>
        </p:nvSpPr>
        <p:spPr>
          <a:xfrm>
            <a:off x="7542213" y="5265738"/>
            <a:ext cx="358775" cy="360362"/>
          </a:xfrm>
          <a:prstGeom prst="chevron">
            <a:avLst/>
          </a:prstGeom>
          <a:solidFill>
            <a:schemeClr val="bg1">
              <a:lumMod val="85000"/>
            </a:schemeClr>
          </a:solidFill>
          <a:ln>
            <a:solidFill>
              <a:srgbClr val="71893F"/>
            </a:solid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dirty="0">
              <a:solidFill>
                <a:schemeClr val="tx1"/>
              </a:solidFill>
            </a:endParaRPr>
          </a:p>
        </p:txBody>
      </p:sp>
      <p:sp>
        <p:nvSpPr>
          <p:cNvPr id="13" name="Footer Placeholder 4">
            <a:extLst>
              <a:ext uri="{FF2B5EF4-FFF2-40B4-BE49-F238E27FC236}">
                <a16:creationId xmlns:a16="http://schemas.microsoft.com/office/drawing/2014/main" id="{E622E9E7-2822-41D1-A8BD-B1B8000FFD37}"/>
              </a:ext>
            </a:extLst>
          </p:cNvPr>
          <p:cNvSpPr>
            <a:spLocks noGrp="1"/>
          </p:cNvSpPr>
          <p:nvPr>
            <p:ph type="ftr" sz="quarter" idx="11"/>
          </p:nvPr>
        </p:nvSpPr>
        <p:spPr>
          <a:xfrm>
            <a:off x="2627313" y="6381750"/>
            <a:ext cx="5905500" cy="365125"/>
          </a:xfrm>
        </p:spPr>
        <p:txBody>
          <a:bodyPr/>
          <a:lstStyle/>
          <a:p>
            <a:pPr>
              <a:defRPr/>
            </a:pPr>
            <a:r>
              <a:rPr lang="en-US" altLang="en-US" sz="800"/>
              <a:t>Point of Care Risk Assessment </a:t>
            </a:r>
          </a:p>
          <a:p>
            <a:pPr>
              <a:defRPr/>
            </a:pPr>
            <a:r>
              <a:rPr lang="en-US" altLang="en-US" sz="800"/>
              <a:t>May 8, 2018</a:t>
            </a:r>
            <a:endParaRPr lang="en-US" sz="800" b="0"/>
          </a:p>
        </p:txBody>
      </p:sp>
      <p:pic>
        <p:nvPicPr>
          <p:cNvPr id="26634" name="Picture 13">
            <a:extLst>
              <a:ext uri="{FF2B5EF4-FFF2-40B4-BE49-F238E27FC236}">
                <a16:creationId xmlns:a16="http://schemas.microsoft.com/office/drawing/2014/main" id="{0ADC5422-3979-4919-83E9-CE9BFFA942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1961" t="14890" r="10925" b="9947"/>
          <a:stretch>
            <a:fillRect/>
          </a:stretch>
        </p:blipFill>
        <p:spPr bwMode="auto">
          <a:xfrm>
            <a:off x="5351463" y="4987925"/>
            <a:ext cx="744537" cy="90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5" name="Picture 15" descr="Image result for safety glasses image">
            <a:extLst>
              <a:ext uri="{FF2B5EF4-FFF2-40B4-BE49-F238E27FC236}">
                <a16:creationId xmlns:a16="http://schemas.microsoft.com/office/drawing/2014/main" id="{44C7F675-77C4-4455-A588-67480933F6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1574" t="30428" r="10545" b="16064"/>
          <a:stretch>
            <a:fillRect/>
          </a:stretch>
        </p:blipFill>
        <p:spPr bwMode="auto">
          <a:xfrm>
            <a:off x="6540500" y="4937125"/>
            <a:ext cx="1017588"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hevron 15">
            <a:extLst>
              <a:ext uri="{FF2B5EF4-FFF2-40B4-BE49-F238E27FC236}">
                <a16:creationId xmlns:a16="http://schemas.microsoft.com/office/drawing/2014/main" id="{C5517F6A-E5C1-45EE-A0C2-E81C594E8295}"/>
              </a:ext>
            </a:extLst>
          </p:cNvPr>
          <p:cNvSpPr/>
          <p:nvPr/>
        </p:nvSpPr>
        <p:spPr>
          <a:xfrm>
            <a:off x="6181725" y="5307013"/>
            <a:ext cx="358775" cy="358775"/>
          </a:xfrm>
          <a:prstGeom prst="chevron">
            <a:avLst/>
          </a:prstGeom>
          <a:solidFill>
            <a:schemeClr val="bg1">
              <a:lumMod val="85000"/>
            </a:schemeClr>
          </a:solidFill>
          <a:ln>
            <a:solidFill>
              <a:srgbClr val="71893F"/>
            </a:solid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dirty="0">
              <a:solidFill>
                <a:schemeClr val="tx1"/>
              </a:solidFill>
            </a:endParaRPr>
          </a:p>
        </p:txBody>
      </p:sp>
      <p:sp>
        <p:nvSpPr>
          <p:cNvPr id="17" name="Chevron 16">
            <a:extLst>
              <a:ext uri="{FF2B5EF4-FFF2-40B4-BE49-F238E27FC236}">
                <a16:creationId xmlns:a16="http://schemas.microsoft.com/office/drawing/2014/main" id="{1D972AEA-8B66-49BD-B507-6826885DB701}"/>
              </a:ext>
            </a:extLst>
          </p:cNvPr>
          <p:cNvSpPr/>
          <p:nvPr/>
        </p:nvSpPr>
        <p:spPr>
          <a:xfrm>
            <a:off x="3471863" y="5265738"/>
            <a:ext cx="358775" cy="360362"/>
          </a:xfrm>
          <a:prstGeom prst="chevron">
            <a:avLst/>
          </a:prstGeom>
          <a:solidFill>
            <a:schemeClr val="bg1">
              <a:lumMod val="85000"/>
            </a:schemeClr>
          </a:solidFill>
          <a:ln>
            <a:solidFill>
              <a:srgbClr val="71893F"/>
            </a:solid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dirty="0">
              <a:solidFill>
                <a:schemeClr val="tx1"/>
              </a:solidFill>
            </a:endParaRPr>
          </a:p>
        </p:txBody>
      </p:sp>
      <p:pic>
        <p:nvPicPr>
          <p:cNvPr id="26638" name="Picture 1">
            <a:extLst>
              <a:ext uri="{FF2B5EF4-FFF2-40B4-BE49-F238E27FC236}">
                <a16:creationId xmlns:a16="http://schemas.microsoft.com/office/drawing/2014/main" id="{67CA15EF-279B-4B5B-9445-3A2A8697E8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0576" t="26453" r="74716" b="71466"/>
          <a:stretch>
            <a:fillRect/>
          </a:stretch>
        </p:blipFill>
        <p:spPr bwMode="auto">
          <a:xfrm rot="-2719161">
            <a:off x="4756944" y="5439569"/>
            <a:ext cx="606425"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9" name="Picture 16">
            <a:extLst>
              <a:ext uri="{FF2B5EF4-FFF2-40B4-BE49-F238E27FC236}">
                <a16:creationId xmlns:a16="http://schemas.microsoft.com/office/drawing/2014/main" id="{4A37D063-9A19-4F5C-AF1D-4C64CB6F786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1930" t="4099" r="25162" b="30063"/>
          <a:stretch>
            <a:fillRect/>
          </a:stretch>
        </p:blipFill>
        <p:spPr bwMode="auto">
          <a:xfrm>
            <a:off x="3971925" y="4937125"/>
            <a:ext cx="744538" cy="954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8">
            <a:extLst>
              <a:ext uri="{FF2B5EF4-FFF2-40B4-BE49-F238E27FC236}">
                <a16:creationId xmlns:a16="http://schemas.microsoft.com/office/drawing/2014/main" id="{3180B61F-551D-4EB6-8B63-C12A4B3DBF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275" r="17139"/>
          <a:stretch/>
        </p:blipFill>
        <p:spPr>
          <a:xfrm>
            <a:off x="7956376" y="4933717"/>
            <a:ext cx="955094" cy="8901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E7AF9F19-79FC-489E-A723-902E7D4BDA63}"/>
              </a:ext>
            </a:extLst>
          </p:cNvPr>
          <p:cNvSpPr>
            <a:spLocks noGrp="1"/>
          </p:cNvSpPr>
          <p:nvPr>
            <p:ph type="title"/>
          </p:nvPr>
        </p:nvSpPr>
        <p:spPr/>
        <p:txBody>
          <a:bodyPr/>
          <a:lstStyle/>
          <a:p>
            <a:pPr>
              <a:defRPr/>
            </a:pPr>
            <a:r>
              <a:rPr lang="en-US" altLang="en-US" sz="2400" b="1" dirty="0"/>
              <a:t>Point of Care Risk Assessment</a:t>
            </a:r>
            <a:br>
              <a:rPr lang="en-US" altLang="en-US" sz="2400" b="1" dirty="0"/>
            </a:br>
            <a:r>
              <a:rPr lang="en-US" altLang="en-US" sz="2400" b="1" cap="all" dirty="0"/>
              <a:t>Patient Impact Scenarios</a:t>
            </a:r>
            <a:br>
              <a:rPr lang="en-US" altLang="en-US" sz="2400" b="1" dirty="0"/>
            </a:br>
            <a:endParaRPr lang="en-US" altLang="en-US" sz="2400" dirty="0"/>
          </a:p>
        </p:txBody>
      </p:sp>
      <p:sp>
        <p:nvSpPr>
          <p:cNvPr id="3" name="Content Placeholder 2">
            <a:extLst>
              <a:ext uri="{FF2B5EF4-FFF2-40B4-BE49-F238E27FC236}">
                <a16:creationId xmlns:a16="http://schemas.microsoft.com/office/drawing/2014/main" id="{4B44613C-E88C-41F5-B9B6-200C7535090B}"/>
              </a:ext>
            </a:extLst>
          </p:cNvPr>
          <p:cNvSpPr>
            <a:spLocks noGrp="1"/>
          </p:cNvSpPr>
          <p:nvPr>
            <p:ph idx="1"/>
          </p:nvPr>
        </p:nvSpPr>
        <p:spPr>
          <a:xfrm>
            <a:off x="107950" y="1268413"/>
            <a:ext cx="8712200" cy="4176712"/>
          </a:xfrm>
        </p:spPr>
        <p:txBody>
          <a:bodyPr/>
          <a:lstStyle/>
          <a:p>
            <a:pPr marL="2743200" lvl="1" indent="-2343150">
              <a:spcAft>
                <a:spcPts val="600"/>
              </a:spcAft>
              <a:buFont typeface="Arial" charset="0"/>
              <a:buNone/>
              <a:defRPr/>
            </a:pPr>
            <a:r>
              <a:rPr lang="en-US" sz="2200" b="1" dirty="0"/>
              <a:t>  </a:t>
            </a:r>
            <a:r>
              <a:rPr lang="en-US" sz="2400" b="1" dirty="0"/>
              <a:t>2.  THE PATIENT - </a:t>
            </a:r>
            <a:r>
              <a:rPr lang="en-US" altLang="en-US" sz="2400" b="1" dirty="0"/>
              <a:t>Factors affecting the extent of </a:t>
            </a:r>
            <a:br>
              <a:rPr lang="en-US" altLang="en-US" sz="2400" b="1" dirty="0"/>
            </a:br>
            <a:r>
              <a:rPr lang="en-US" altLang="en-US" sz="2400" b="1" dirty="0"/>
              <a:t>patient impact on their environment</a:t>
            </a:r>
          </a:p>
          <a:p>
            <a:pPr marL="857250" lvl="2" indent="0">
              <a:spcBef>
                <a:spcPts val="600"/>
              </a:spcBef>
              <a:buFont typeface="Arial" charset="0"/>
              <a:buNone/>
              <a:defRPr/>
            </a:pPr>
            <a:r>
              <a:rPr lang="en-US" b="1" dirty="0"/>
              <a:t>2.1  Is the patient on Additional Precautions?</a:t>
            </a:r>
            <a:r>
              <a:rPr lang="en-US" dirty="0"/>
              <a:t> If so:</a:t>
            </a:r>
            <a:endParaRPr lang="en-US" b="1" dirty="0"/>
          </a:p>
          <a:p>
            <a:pPr marL="1200150" lvl="2" indent="-285750">
              <a:buFont typeface="Arial" charset="0"/>
              <a:buChar char="•"/>
              <a:defRPr/>
            </a:pPr>
            <a:r>
              <a:rPr lang="en-US" dirty="0"/>
              <a:t>Follow the infection control measures </a:t>
            </a:r>
            <a:br>
              <a:rPr lang="en-US" dirty="0"/>
            </a:br>
            <a:r>
              <a:rPr lang="en-US" dirty="0"/>
              <a:t>already identified for interactions with this patient</a:t>
            </a:r>
          </a:p>
          <a:p>
            <a:pPr marL="1200150" lvl="2" indent="-285750">
              <a:buFont typeface="Arial" charset="0"/>
              <a:buChar char="•"/>
              <a:defRPr/>
            </a:pPr>
            <a:r>
              <a:rPr lang="en-US" dirty="0"/>
              <a:t>But remember: other control measures </a:t>
            </a:r>
            <a:br>
              <a:rPr lang="en-US" dirty="0"/>
            </a:br>
            <a:r>
              <a:rPr lang="en-US" dirty="0"/>
              <a:t>may be needed in addition to those already identified </a:t>
            </a:r>
            <a:br>
              <a:rPr lang="en-US" dirty="0"/>
            </a:br>
            <a:r>
              <a:rPr lang="en-US" dirty="0"/>
              <a:t>so don’t stop with someone else’s assessment!</a:t>
            </a:r>
          </a:p>
          <a:p>
            <a:pPr marL="914400" lvl="2" indent="0">
              <a:buFont typeface="Arial" charset="0"/>
              <a:buNone/>
              <a:defRPr/>
            </a:pPr>
            <a:r>
              <a:rPr lang="en-US" altLang="en-US" dirty="0"/>
              <a:t>If not:</a:t>
            </a:r>
          </a:p>
          <a:p>
            <a:pPr marL="1200150" lvl="2" indent="-285750">
              <a:buFont typeface="Arial" charset="0"/>
              <a:buChar char="•"/>
              <a:defRPr/>
            </a:pPr>
            <a:r>
              <a:rPr lang="en-US" altLang="en-US" dirty="0"/>
              <a:t>Implement</a:t>
            </a:r>
            <a:r>
              <a:rPr lang="en-US" altLang="en-US" sz="1800" dirty="0"/>
              <a:t> </a:t>
            </a:r>
            <a:r>
              <a:rPr lang="en-US" altLang="en-US" dirty="0"/>
              <a:t>Additional</a:t>
            </a:r>
            <a:r>
              <a:rPr lang="en-US" altLang="en-US" sz="1800" dirty="0"/>
              <a:t> </a:t>
            </a:r>
            <a:r>
              <a:rPr lang="en-US" altLang="en-US" dirty="0"/>
              <a:t>Precautions as appropriate</a:t>
            </a:r>
            <a:r>
              <a:rPr lang="en-US" altLang="en-US" sz="1400" dirty="0"/>
              <a:t> </a:t>
            </a:r>
            <a:endParaRPr lang="en-US" dirty="0"/>
          </a:p>
        </p:txBody>
      </p:sp>
      <p:sp>
        <p:nvSpPr>
          <p:cNvPr id="4" name="Slide Number Placeholder 3">
            <a:extLst>
              <a:ext uri="{FF2B5EF4-FFF2-40B4-BE49-F238E27FC236}">
                <a16:creationId xmlns:a16="http://schemas.microsoft.com/office/drawing/2014/main" id="{AF557D65-AF12-43D2-89C2-E6E9138B33B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E894658-1E3E-4A04-B32D-9170D4ED1700}" type="slidenum">
              <a:rPr lang="en-US" altLang="en-US">
                <a:solidFill>
                  <a:srgbClr val="898989"/>
                </a:solidFill>
                <a:latin typeface="Calibri" panose="020F0502020204030204" pitchFamily="34" charset="0"/>
              </a:rPr>
              <a:pPr eaLnBrk="1" hangingPunct="1"/>
              <a:t>21</a:t>
            </a:fld>
            <a:endParaRPr lang="en-US" altLang="en-US">
              <a:solidFill>
                <a:srgbClr val="898989"/>
              </a:solidFill>
              <a:latin typeface="Calibri" panose="020F0502020204030204" pitchFamily="34" charset="0"/>
            </a:endParaRPr>
          </a:p>
        </p:txBody>
      </p:sp>
      <p:sp>
        <p:nvSpPr>
          <p:cNvPr id="7" name="Footer Placeholder 4">
            <a:extLst>
              <a:ext uri="{FF2B5EF4-FFF2-40B4-BE49-F238E27FC236}">
                <a16:creationId xmlns:a16="http://schemas.microsoft.com/office/drawing/2014/main" id="{C2CA8A7A-934D-43B0-A46B-48A2C2D8FEF6}"/>
              </a:ext>
            </a:extLst>
          </p:cNvPr>
          <p:cNvSpPr>
            <a:spLocks noGrp="1"/>
          </p:cNvSpPr>
          <p:nvPr>
            <p:ph type="ftr" sz="quarter" idx="11"/>
          </p:nvPr>
        </p:nvSpPr>
        <p:spPr>
          <a:xfrm>
            <a:off x="2627313" y="6381750"/>
            <a:ext cx="5905500" cy="365125"/>
          </a:xfrm>
        </p:spPr>
        <p:txBody>
          <a:bodyPr/>
          <a:lstStyle/>
          <a:p>
            <a:pPr>
              <a:defRPr/>
            </a:pPr>
            <a:r>
              <a:rPr lang="en-US" altLang="en-US" sz="800"/>
              <a:t>Point of Care Risk Assessment </a:t>
            </a:r>
          </a:p>
          <a:p>
            <a:pPr>
              <a:defRPr/>
            </a:pPr>
            <a:r>
              <a:rPr lang="en-US" altLang="en-US" sz="800"/>
              <a:t>May 8, 2018</a:t>
            </a:r>
            <a:endParaRPr lang="en-US" sz="800" b="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7F52BC59-2E9E-4DF5-BE58-DCEB38F3265F}"/>
              </a:ext>
            </a:extLst>
          </p:cNvPr>
          <p:cNvSpPr>
            <a:spLocks noGrp="1"/>
          </p:cNvSpPr>
          <p:nvPr>
            <p:ph type="title"/>
          </p:nvPr>
        </p:nvSpPr>
        <p:spPr/>
        <p:txBody>
          <a:bodyPr/>
          <a:lstStyle/>
          <a:p>
            <a:pPr>
              <a:defRPr/>
            </a:pPr>
            <a:r>
              <a:rPr lang="en-US" altLang="en-US" sz="2400" b="1" dirty="0"/>
              <a:t>Point of Care Risk Assessment</a:t>
            </a:r>
            <a:br>
              <a:rPr lang="en-US" altLang="en-US" sz="2400" b="1" dirty="0"/>
            </a:br>
            <a:r>
              <a:rPr lang="en-US" altLang="en-US" sz="2400" b="1" cap="all" dirty="0"/>
              <a:t>Patient Impact Scenarios</a:t>
            </a:r>
            <a:br>
              <a:rPr lang="en-US" altLang="en-US" sz="2400" b="1" dirty="0"/>
            </a:br>
            <a:endParaRPr lang="en-US" altLang="en-US" sz="2400" dirty="0"/>
          </a:p>
        </p:txBody>
      </p:sp>
      <p:sp>
        <p:nvSpPr>
          <p:cNvPr id="28675" name="Content Placeholder 2">
            <a:extLst>
              <a:ext uri="{FF2B5EF4-FFF2-40B4-BE49-F238E27FC236}">
                <a16:creationId xmlns:a16="http://schemas.microsoft.com/office/drawing/2014/main" id="{B38740BC-2F00-4898-B7D7-261B66BDB484}"/>
              </a:ext>
            </a:extLst>
          </p:cNvPr>
          <p:cNvSpPr>
            <a:spLocks noGrp="1"/>
          </p:cNvSpPr>
          <p:nvPr>
            <p:ph idx="1"/>
          </p:nvPr>
        </p:nvSpPr>
        <p:spPr>
          <a:xfrm>
            <a:off x="468313" y="1557338"/>
            <a:ext cx="8229600" cy="4525962"/>
          </a:xfrm>
        </p:spPr>
        <p:txBody>
          <a:bodyPr/>
          <a:lstStyle/>
          <a:p>
            <a:pPr marL="0" indent="0">
              <a:buFont typeface="Arial" panose="020B0604020202020204" pitchFamily="34" charset="0"/>
              <a:buNone/>
            </a:pPr>
            <a:r>
              <a:rPr lang="en-US" altLang="en-US" sz="2400" b="1"/>
              <a:t>  </a:t>
            </a:r>
            <a:endParaRPr lang="en-US" altLang="en-US" sz="2000"/>
          </a:p>
        </p:txBody>
      </p:sp>
      <p:sp>
        <p:nvSpPr>
          <p:cNvPr id="3" name="Slide Number Placeholder 2">
            <a:extLst>
              <a:ext uri="{FF2B5EF4-FFF2-40B4-BE49-F238E27FC236}">
                <a16:creationId xmlns:a16="http://schemas.microsoft.com/office/drawing/2014/main" id="{3C9AD710-38CA-45EE-9463-4CDFBDE276D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FAE3F40-57E7-42FE-99C6-3112F3D28CEE}" type="slidenum">
              <a:rPr lang="en-US" altLang="en-US">
                <a:solidFill>
                  <a:srgbClr val="898989"/>
                </a:solidFill>
                <a:latin typeface="Calibri" panose="020F0502020204030204" pitchFamily="34" charset="0"/>
              </a:rPr>
              <a:pPr eaLnBrk="1" hangingPunct="1"/>
              <a:t>22</a:t>
            </a:fld>
            <a:endParaRPr lang="en-US" altLang="en-US">
              <a:solidFill>
                <a:srgbClr val="898989"/>
              </a:solidFill>
              <a:latin typeface="Calibri" panose="020F0502020204030204" pitchFamily="34" charset="0"/>
            </a:endParaRPr>
          </a:p>
        </p:txBody>
      </p:sp>
      <p:sp>
        <p:nvSpPr>
          <p:cNvPr id="7" name="Footer Placeholder 4">
            <a:extLst>
              <a:ext uri="{FF2B5EF4-FFF2-40B4-BE49-F238E27FC236}">
                <a16:creationId xmlns:a16="http://schemas.microsoft.com/office/drawing/2014/main" id="{A1C7A40B-0E3B-4546-B63A-05C94D27C280}"/>
              </a:ext>
            </a:extLst>
          </p:cNvPr>
          <p:cNvSpPr>
            <a:spLocks noGrp="1"/>
          </p:cNvSpPr>
          <p:nvPr>
            <p:ph type="ftr" sz="quarter" idx="11"/>
          </p:nvPr>
        </p:nvSpPr>
        <p:spPr>
          <a:xfrm>
            <a:off x="2627313" y="6381750"/>
            <a:ext cx="5905500" cy="365125"/>
          </a:xfrm>
        </p:spPr>
        <p:txBody>
          <a:bodyPr/>
          <a:lstStyle/>
          <a:p>
            <a:pPr>
              <a:defRPr/>
            </a:pPr>
            <a:r>
              <a:rPr lang="en-US" altLang="en-US" sz="800"/>
              <a:t>Point of Care Risk Assessment </a:t>
            </a:r>
          </a:p>
          <a:p>
            <a:pPr>
              <a:defRPr/>
            </a:pPr>
            <a:r>
              <a:rPr lang="en-US" altLang="en-US" sz="800"/>
              <a:t>May 8, 2018</a:t>
            </a:r>
            <a:endParaRPr lang="en-US" sz="800" b="0"/>
          </a:p>
        </p:txBody>
      </p:sp>
      <p:pic>
        <p:nvPicPr>
          <p:cNvPr id="8" name="Picture 7">
            <a:extLst>
              <a:ext uri="{FF2B5EF4-FFF2-40B4-BE49-F238E27FC236}">
                <a16:creationId xmlns:a16="http://schemas.microsoft.com/office/drawing/2014/main" id="{BD787CA3-00DD-4803-BC1F-1413ACF90A09}"/>
              </a:ext>
            </a:extLst>
          </p:cNvPr>
          <p:cNvPicPr/>
          <p:nvPr/>
        </p:nvPicPr>
        <p:blipFill rotWithShape="1">
          <a:blip r:embed="rId2"/>
          <a:srcRect l="8264" t="5113" r="13044" b="3197"/>
          <a:stretch/>
        </p:blipFill>
        <p:spPr>
          <a:xfrm>
            <a:off x="2740098" y="1409928"/>
            <a:ext cx="3663803" cy="4525962"/>
          </a:xfrm>
          <a:prstGeom prst="rect">
            <a:avLst/>
          </a:prstGeom>
        </p:spPr>
      </p:pic>
      <p:sp>
        <p:nvSpPr>
          <p:cNvPr id="9" name="Multiplication Sign 8">
            <a:extLst>
              <a:ext uri="{FF2B5EF4-FFF2-40B4-BE49-F238E27FC236}">
                <a16:creationId xmlns:a16="http://schemas.microsoft.com/office/drawing/2014/main" id="{573D993E-7D71-4643-851E-C22695CA9B4A}"/>
              </a:ext>
            </a:extLst>
          </p:cNvPr>
          <p:cNvSpPr/>
          <p:nvPr/>
        </p:nvSpPr>
        <p:spPr>
          <a:xfrm>
            <a:off x="2915816" y="3140968"/>
            <a:ext cx="186308" cy="216024"/>
          </a:xfrm>
          <a:prstGeom prst="mathMultiply">
            <a:avLst>
              <a:gd name="adj1" fmla="val 649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C8372DBC-AA2B-49D5-BAF8-7393E0737C6F}"/>
              </a:ext>
            </a:extLst>
          </p:cNvPr>
          <p:cNvSpPr>
            <a:spLocks noGrp="1"/>
          </p:cNvSpPr>
          <p:nvPr>
            <p:ph type="title"/>
          </p:nvPr>
        </p:nvSpPr>
        <p:spPr/>
        <p:txBody>
          <a:bodyPr/>
          <a:lstStyle/>
          <a:p>
            <a:pPr>
              <a:defRPr/>
            </a:pPr>
            <a:r>
              <a:rPr lang="en-US" altLang="en-US" sz="2400" b="1" dirty="0"/>
              <a:t>Point of Care Risk Assessment</a:t>
            </a:r>
            <a:br>
              <a:rPr lang="en-US" altLang="en-US" sz="2400" b="1" dirty="0"/>
            </a:br>
            <a:r>
              <a:rPr lang="en-US" altLang="en-US" sz="2400" b="1" cap="all" dirty="0"/>
              <a:t>Patient Impact Scenarios</a:t>
            </a:r>
            <a:br>
              <a:rPr lang="en-US" altLang="en-US" b="1" dirty="0"/>
            </a:br>
            <a:endParaRPr lang="en-US" altLang="en-US" dirty="0"/>
          </a:p>
        </p:txBody>
      </p:sp>
      <p:sp>
        <p:nvSpPr>
          <p:cNvPr id="29699" name="Content Placeholder 2">
            <a:extLst>
              <a:ext uri="{FF2B5EF4-FFF2-40B4-BE49-F238E27FC236}">
                <a16:creationId xmlns:a16="http://schemas.microsoft.com/office/drawing/2014/main" id="{D6DC54A5-A8E2-4610-9BE4-60565F2D430A}"/>
              </a:ext>
            </a:extLst>
          </p:cNvPr>
          <p:cNvSpPr>
            <a:spLocks noGrp="1"/>
          </p:cNvSpPr>
          <p:nvPr>
            <p:ph idx="1"/>
          </p:nvPr>
        </p:nvSpPr>
        <p:spPr/>
        <p:txBody>
          <a:bodyPr/>
          <a:lstStyle/>
          <a:p>
            <a:pPr marL="0" indent="0">
              <a:buFont typeface="Arial" panose="020B0604020202020204" pitchFamily="34" charset="0"/>
              <a:buNone/>
            </a:pPr>
            <a:r>
              <a:rPr lang="en-US" altLang="en-US" sz="2400" b="1"/>
              <a:t>  </a:t>
            </a:r>
            <a:endParaRPr lang="en-US" altLang="en-US" sz="2000"/>
          </a:p>
        </p:txBody>
      </p:sp>
      <p:sp>
        <p:nvSpPr>
          <p:cNvPr id="3" name="Slide Number Placeholder 2">
            <a:extLst>
              <a:ext uri="{FF2B5EF4-FFF2-40B4-BE49-F238E27FC236}">
                <a16:creationId xmlns:a16="http://schemas.microsoft.com/office/drawing/2014/main" id="{7BD2D3ED-A675-410B-9A5C-DEEF37669DC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CE7F901-F7A7-4B2A-8645-1B4948766E79}" type="slidenum">
              <a:rPr lang="en-US" altLang="en-US">
                <a:solidFill>
                  <a:srgbClr val="898989"/>
                </a:solidFill>
                <a:latin typeface="Calibri" panose="020F0502020204030204" pitchFamily="34" charset="0"/>
              </a:rPr>
              <a:pPr eaLnBrk="1" hangingPunct="1"/>
              <a:t>23</a:t>
            </a:fld>
            <a:endParaRPr lang="en-US" altLang="en-US">
              <a:solidFill>
                <a:srgbClr val="898989"/>
              </a:solidFill>
              <a:latin typeface="Calibri" panose="020F0502020204030204" pitchFamily="34" charset="0"/>
            </a:endParaRPr>
          </a:p>
        </p:txBody>
      </p:sp>
      <p:sp>
        <p:nvSpPr>
          <p:cNvPr id="7" name="Footer Placeholder 4">
            <a:extLst>
              <a:ext uri="{FF2B5EF4-FFF2-40B4-BE49-F238E27FC236}">
                <a16:creationId xmlns:a16="http://schemas.microsoft.com/office/drawing/2014/main" id="{899FF43D-D149-4716-820D-3009D38AF202}"/>
              </a:ext>
            </a:extLst>
          </p:cNvPr>
          <p:cNvSpPr>
            <a:spLocks noGrp="1"/>
          </p:cNvSpPr>
          <p:nvPr>
            <p:ph type="ftr" sz="quarter" idx="11"/>
          </p:nvPr>
        </p:nvSpPr>
        <p:spPr>
          <a:xfrm>
            <a:off x="2627313" y="6381750"/>
            <a:ext cx="5905500" cy="365125"/>
          </a:xfrm>
        </p:spPr>
        <p:txBody>
          <a:bodyPr/>
          <a:lstStyle/>
          <a:p>
            <a:pPr>
              <a:defRPr/>
            </a:pPr>
            <a:r>
              <a:rPr lang="en-US" altLang="en-US" sz="800"/>
              <a:t>Point of Care Risk Assessment </a:t>
            </a:r>
          </a:p>
          <a:p>
            <a:pPr>
              <a:defRPr/>
            </a:pPr>
            <a:r>
              <a:rPr lang="en-US" altLang="en-US" sz="800"/>
              <a:t>May 8, 2018</a:t>
            </a:r>
            <a:endParaRPr lang="en-US" sz="800" b="0"/>
          </a:p>
        </p:txBody>
      </p:sp>
      <p:pic>
        <p:nvPicPr>
          <p:cNvPr id="8" name="Picture 7">
            <a:extLst>
              <a:ext uri="{FF2B5EF4-FFF2-40B4-BE49-F238E27FC236}">
                <a16:creationId xmlns:a16="http://schemas.microsoft.com/office/drawing/2014/main" id="{0637D8CA-AC73-4536-B833-5F545285F6D0}"/>
              </a:ext>
            </a:extLst>
          </p:cNvPr>
          <p:cNvPicPr/>
          <p:nvPr/>
        </p:nvPicPr>
        <p:blipFill rotWithShape="1">
          <a:blip r:embed="rId2"/>
          <a:srcRect l="8264" t="5113" r="13044" b="3197"/>
          <a:stretch/>
        </p:blipFill>
        <p:spPr>
          <a:xfrm>
            <a:off x="2740098" y="1409928"/>
            <a:ext cx="3663803" cy="4525962"/>
          </a:xfrm>
          <a:prstGeom prst="rect">
            <a:avLst/>
          </a:prstGeom>
        </p:spPr>
      </p:pic>
      <p:sp>
        <p:nvSpPr>
          <p:cNvPr id="9" name="Multiplication Sign 8">
            <a:extLst>
              <a:ext uri="{FF2B5EF4-FFF2-40B4-BE49-F238E27FC236}">
                <a16:creationId xmlns:a16="http://schemas.microsoft.com/office/drawing/2014/main" id="{322EB6DD-7C08-49F3-AA3C-FD3A6A2CA232}"/>
              </a:ext>
            </a:extLst>
          </p:cNvPr>
          <p:cNvSpPr/>
          <p:nvPr/>
        </p:nvSpPr>
        <p:spPr>
          <a:xfrm>
            <a:off x="5076056" y="2996952"/>
            <a:ext cx="216024" cy="216024"/>
          </a:xfrm>
          <a:prstGeom prst="mathMultiply">
            <a:avLst>
              <a:gd name="adj1" fmla="val 649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7372F4B4-DD34-424A-8059-C059517F6B3B}"/>
              </a:ext>
            </a:extLst>
          </p:cNvPr>
          <p:cNvSpPr>
            <a:spLocks noGrp="1"/>
          </p:cNvSpPr>
          <p:nvPr>
            <p:ph type="title"/>
          </p:nvPr>
        </p:nvSpPr>
        <p:spPr/>
        <p:txBody>
          <a:bodyPr/>
          <a:lstStyle/>
          <a:p>
            <a:pPr>
              <a:defRPr/>
            </a:pPr>
            <a:r>
              <a:rPr lang="en-US" altLang="en-US" sz="2400" b="1" dirty="0"/>
              <a:t>Point of Care Risk Assessment</a:t>
            </a:r>
            <a:br>
              <a:rPr lang="en-US" altLang="en-US" sz="2400" b="1" dirty="0"/>
            </a:br>
            <a:r>
              <a:rPr lang="en-US" altLang="en-US" sz="2400" b="1" cap="all" dirty="0"/>
              <a:t>Patient Impact Scenarios</a:t>
            </a:r>
            <a:br>
              <a:rPr lang="en-US" altLang="en-US" b="1" dirty="0"/>
            </a:br>
            <a:endParaRPr lang="en-US" altLang="en-US" dirty="0"/>
          </a:p>
        </p:txBody>
      </p:sp>
      <p:sp>
        <p:nvSpPr>
          <p:cNvPr id="30723" name="Content Placeholder 2">
            <a:extLst>
              <a:ext uri="{FF2B5EF4-FFF2-40B4-BE49-F238E27FC236}">
                <a16:creationId xmlns:a16="http://schemas.microsoft.com/office/drawing/2014/main" id="{F2DC7E82-DA08-48A1-A8BD-A242F11297E5}"/>
              </a:ext>
            </a:extLst>
          </p:cNvPr>
          <p:cNvSpPr>
            <a:spLocks noGrp="1"/>
          </p:cNvSpPr>
          <p:nvPr>
            <p:ph idx="1"/>
          </p:nvPr>
        </p:nvSpPr>
        <p:spPr/>
        <p:txBody>
          <a:bodyPr/>
          <a:lstStyle/>
          <a:p>
            <a:pPr marL="0" indent="0">
              <a:buFont typeface="Arial" panose="020B0604020202020204" pitchFamily="34" charset="0"/>
              <a:buNone/>
            </a:pPr>
            <a:r>
              <a:rPr lang="en-US" altLang="en-US" sz="2400" b="1"/>
              <a:t>  </a:t>
            </a:r>
            <a:endParaRPr lang="en-US" altLang="en-US" sz="2000"/>
          </a:p>
        </p:txBody>
      </p:sp>
      <p:sp>
        <p:nvSpPr>
          <p:cNvPr id="3" name="Slide Number Placeholder 2">
            <a:extLst>
              <a:ext uri="{FF2B5EF4-FFF2-40B4-BE49-F238E27FC236}">
                <a16:creationId xmlns:a16="http://schemas.microsoft.com/office/drawing/2014/main" id="{B77C483F-65A2-4AE9-A246-13CE51DE208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7D92489-D856-4FB4-BDA8-5B77FB1FD8B9}" type="slidenum">
              <a:rPr lang="en-US" altLang="en-US">
                <a:solidFill>
                  <a:srgbClr val="898989"/>
                </a:solidFill>
                <a:latin typeface="Calibri" panose="020F0502020204030204" pitchFamily="34" charset="0"/>
              </a:rPr>
              <a:pPr eaLnBrk="1" hangingPunct="1"/>
              <a:t>24</a:t>
            </a:fld>
            <a:endParaRPr lang="en-US" altLang="en-US">
              <a:solidFill>
                <a:srgbClr val="898989"/>
              </a:solidFill>
              <a:latin typeface="Calibri" panose="020F0502020204030204" pitchFamily="34" charset="0"/>
            </a:endParaRPr>
          </a:p>
        </p:txBody>
      </p:sp>
      <p:sp>
        <p:nvSpPr>
          <p:cNvPr id="7" name="Footer Placeholder 4">
            <a:extLst>
              <a:ext uri="{FF2B5EF4-FFF2-40B4-BE49-F238E27FC236}">
                <a16:creationId xmlns:a16="http://schemas.microsoft.com/office/drawing/2014/main" id="{067F4F6C-7C99-44ED-95FD-D19E6511AFF3}"/>
              </a:ext>
            </a:extLst>
          </p:cNvPr>
          <p:cNvSpPr>
            <a:spLocks noGrp="1"/>
          </p:cNvSpPr>
          <p:nvPr>
            <p:ph type="ftr" sz="quarter" idx="11"/>
          </p:nvPr>
        </p:nvSpPr>
        <p:spPr>
          <a:xfrm>
            <a:off x="2627313" y="6381750"/>
            <a:ext cx="5905500" cy="365125"/>
          </a:xfrm>
        </p:spPr>
        <p:txBody>
          <a:bodyPr/>
          <a:lstStyle/>
          <a:p>
            <a:pPr>
              <a:defRPr/>
            </a:pPr>
            <a:r>
              <a:rPr lang="en-US" altLang="en-US" sz="800"/>
              <a:t>Point of Care Risk Assessment </a:t>
            </a:r>
          </a:p>
          <a:p>
            <a:pPr>
              <a:defRPr/>
            </a:pPr>
            <a:r>
              <a:rPr lang="en-US" altLang="en-US" sz="800"/>
              <a:t>May 8, 2018</a:t>
            </a:r>
            <a:endParaRPr lang="en-US" sz="800" b="0"/>
          </a:p>
        </p:txBody>
      </p:sp>
      <p:pic>
        <p:nvPicPr>
          <p:cNvPr id="9" name="Picture 8">
            <a:extLst>
              <a:ext uri="{FF2B5EF4-FFF2-40B4-BE49-F238E27FC236}">
                <a16:creationId xmlns:a16="http://schemas.microsoft.com/office/drawing/2014/main" id="{7D9C94D7-02B4-4AB2-80D4-ECBC2026AB09}"/>
              </a:ext>
            </a:extLst>
          </p:cNvPr>
          <p:cNvPicPr/>
          <p:nvPr/>
        </p:nvPicPr>
        <p:blipFill rotWithShape="1">
          <a:blip r:embed="rId2"/>
          <a:srcRect l="8264" t="5113" r="13044" b="3197"/>
          <a:stretch/>
        </p:blipFill>
        <p:spPr>
          <a:xfrm>
            <a:off x="2740098" y="1196752"/>
            <a:ext cx="3920134" cy="4739138"/>
          </a:xfrm>
          <a:prstGeom prst="rect">
            <a:avLst/>
          </a:prstGeom>
        </p:spPr>
      </p:pic>
      <p:sp>
        <p:nvSpPr>
          <p:cNvPr id="10" name="Multiplication Sign 9">
            <a:extLst>
              <a:ext uri="{FF2B5EF4-FFF2-40B4-BE49-F238E27FC236}">
                <a16:creationId xmlns:a16="http://schemas.microsoft.com/office/drawing/2014/main" id="{A4E28370-FC68-4E95-A77E-43787FDE734F}"/>
              </a:ext>
            </a:extLst>
          </p:cNvPr>
          <p:cNvSpPr/>
          <p:nvPr/>
        </p:nvSpPr>
        <p:spPr>
          <a:xfrm>
            <a:off x="5294848" y="3006012"/>
            <a:ext cx="139968" cy="124424"/>
          </a:xfrm>
          <a:prstGeom prst="mathMultiply">
            <a:avLst>
              <a:gd name="adj1" fmla="val 649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Multiplication Sign 10">
            <a:extLst>
              <a:ext uri="{FF2B5EF4-FFF2-40B4-BE49-F238E27FC236}">
                <a16:creationId xmlns:a16="http://schemas.microsoft.com/office/drawing/2014/main" id="{32C83DA5-F240-47C5-83F3-E931514EB61E}"/>
              </a:ext>
            </a:extLst>
          </p:cNvPr>
          <p:cNvSpPr/>
          <p:nvPr/>
        </p:nvSpPr>
        <p:spPr>
          <a:xfrm>
            <a:off x="2915816" y="2960948"/>
            <a:ext cx="216024" cy="216024"/>
          </a:xfrm>
          <a:prstGeom prst="mathMultiply">
            <a:avLst>
              <a:gd name="adj1" fmla="val 649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Multiplication Sign 11">
            <a:extLst>
              <a:ext uri="{FF2B5EF4-FFF2-40B4-BE49-F238E27FC236}">
                <a16:creationId xmlns:a16="http://schemas.microsoft.com/office/drawing/2014/main" id="{A2405870-0180-40D0-93AD-7994ADE34D5D}"/>
              </a:ext>
            </a:extLst>
          </p:cNvPr>
          <p:cNvSpPr/>
          <p:nvPr/>
        </p:nvSpPr>
        <p:spPr>
          <a:xfrm>
            <a:off x="4105332" y="2960948"/>
            <a:ext cx="216024" cy="216024"/>
          </a:xfrm>
          <a:prstGeom prst="mathMultiply">
            <a:avLst>
              <a:gd name="adj1" fmla="val 649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B26CAD83-FE76-449F-8DA5-86C142FFA39D}"/>
              </a:ext>
            </a:extLst>
          </p:cNvPr>
          <p:cNvSpPr>
            <a:spLocks noGrp="1"/>
          </p:cNvSpPr>
          <p:nvPr>
            <p:ph type="title"/>
          </p:nvPr>
        </p:nvSpPr>
        <p:spPr/>
        <p:txBody>
          <a:bodyPr/>
          <a:lstStyle/>
          <a:p>
            <a:pPr>
              <a:defRPr/>
            </a:pPr>
            <a:r>
              <a:rPr lang="en-US" altLang="en-US" sz="2400" b="1" dirty="0"/>
              <a:t>Point of Care Risk Assessment</a:t>
            </a:r>
            <a:br>
              <a:rPr lang="en-US" altLang="en-US" sz="2400" b="1" dirty="0"/>
            </a:br>
            <a:r>
              <a:rPr lang="en-US" altLang="en-US" sz="2400" b="1" cap="all" dirty="0"/>
              <a:t>Patient Impact Scenarios</a:t>
            </a:r>
            <a:br>
              <a:rPr lang="en-US" altLang="en-US" b="1" dirty="0"/>
            </a:br>
            <a:endParaRPr lang="en-US" altLang="en-US" dirty="0"/>
          </a:p>
        </p:txBody>
      </p:sp>
      <p:sp>
        <p:nvSpPr>
          <p:cNvPr id="31747" name="Content Placeholder 2">
            <a:extLst>
              <a:ext uri="{FF2B5EF4-FFF2-40B4-BE49-F238E27FC236}">
                <a16:creationId xmlns:a16="http://schemas.microsoft.com/office/drawing/2014/main" id="{9E0EF33C-6848-4B4D-A310-36B03A4B528F}"/>
              </a:ext>
            </a:extLst>
          </p:cNvPr>
          <p:cNvSpPr>
            <a:spLocks noGrp="1"/>
          </p:cNvSpPr>
          <p:nvPr>
            <p:ph idx="1"/>
          </p:nvPr>
        </p:nvSpPr>
        <p:spPr/>
        <p:txBody>
          <a:bodyPr/>
          <a:lstStyle/>
          <a:p>
            <a:pPr marL="0" indent="0">
              <a:buFont typeface="Arial" panose="020B0604020202020204" pitchFamily="34" charset="0"/>
              <a:buNone/>
            </a:pPr>
            <a:r>
              <a:rPr lang="en-US" altLang="en-US" sz="2400" b="1"/>
              <a:t>  </a:t>
            </a:r>
            <a:endParaRPr lang="en-US" altLang="en-US" sz="2000"/>
          </a:p>
        </p:txBody>
      </p:sp>
      <p:sp>
        <p:nvSpPr>
          <p:cNvPr id="3" name="Slide Number Placeholder 2">
            <a:extLst>
              <a:ext uri="{FF2B5EF4-FFF2-40B4-BE49-F238E27FC236}">
                <a16:creationId xmlns:a16="http://schemas.microsoft.com/office/drawing/2014/main" id="{5FB41C21-D658-4A38-B324-AE3DDBFC0E8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E792E36-E2FC-4983-9475-13AB597CDB2E}" type="slidenum">
              <a:rPr lang="en-US" altLang="en-US">
                <a:solidFill>
                  <a:srgbClr val="898989"/>
                </a:solidFill>
                <a:latin typeface="Calibri" panose="020F0502020204030204" pitchFamily="34" charset="0"/>
              </a:rPr>
              <a:pPr eaLnBrk="1" hangingPunct="1"/>
              <a:t>25</a:t>
            </a:fld>
            <a:endParaRPr lang="en-US" altLang="en-US">
              <a:solidFill>
                <a:srgbClr val="898989"/>
              </a:solidFill>
              <a:latin typeface="Calibri" panose="020F0502020204030204" pitchFamily="34" charset="0"/>
            </a:endParaRPr>
          </a:p>
        </p:txBody>
      </p:sp>
      <p:sp>
        <p:nvSpPr>
          <p:cNvPr id="7" name="Footer Placeholder 4">
            <a:extLst>
              <a:ext uri="{FF2B5EF4-FFF2-40B4-BE49-F238E27FC236}">
                <a16:creationId xmlns:a16="http://schemas.microsoft.com/office/drawing/2014/main" id="{889BC66B-2D67-4A8F-BE23-A9A0793C7044}"/>
              </a:ext>
            </a:extLst>
          </p:cNvPr>
          <p:cNvSpPr>
            <a:spLocks noGrp="1"/>
          </p:cNvSpPr>
          <p:nvPr>
            <p:ph type="ftr" sz="quarter" idx="11"/>
          </p:nvPr>
        </p:nvSpPr>
        <p:spPr>
          <a:xfrm>
            <a:off x="2627313" y="6381750"/>
            <a:ext cx="5905500" cy="365125"/>
          </a:xfrm>
        </p:spPr>
        <p:txBody>
          <a:bodyPr/>
          <a:lstStyle/>
          <a:p>
            <a:pPr>
              <a:defRPr/>
            </a:pPr>
            <a:r>
              <a:rPr lang="en-US" altLang="en-US" sz="800"/>
              <a:t>Point of Care Risk Assessment </a:t>
            </a:r>
          </a:p>
          <a:p>
            <a:pPr>
              <a:defRPr/>
            </a:pPr>
            <a:r>
              <a:rPr lang="en-US" altLang="en-US" sz="800"/>
              <a:t>May 8, 2018</a:t>
            </a:r>
            <a:endParaRPr lang="en-US" sz="800" b="0"/>
          </a:p>
        </p:txBody>
      </p:sp>
      <p:pic>
        <p:nvPicPr>
          <p:cNvPr id="8" name="Picture 7">
            <a:extLst>
              <a:ext uri="{FF2B5EF4-FFF2-40B4-BE49-F238E27FC236}">
                <a16:creationId xmlns:a16="http://schemas.microsoft.com/office/drawing/2014/main" id="{18DAFCB2-BA0A-46D7-8EFB-93E330282C94}"/>
              </a:ext>
            </a:extLst>
          </p:cNvPr>
          <p:cNvPicPr/>
          <p:nvPr/>
        </p:nvPicPr>
        <p:blipFill rotWithShape="1">
          <a:blip r:embed="rId2"/>
          <a:srcRect l="8264" t="5113" r="13044" b="3197"/>
          <a:stretch/>
        </p:blipFill>
        <p:spPr>
          <a:xfrm>
            <a:off x="3131840" y="1196752"/>
            <a:ext cx="3528392" cy="4464496"/>
          </a:xfrm>
          <a:prstGeom prst="rect">
            <a:avLst/>
          </a:prstGeom>
        </p:spPr>
      </p:pic>
      <p:sp>
        <p:nvSpPr>
          <p:cNvPr id="9" name="Multiplication Sign 8">
            <a:extLst>
              <a:ext uri="{FF2B5EF4-FFF2-40B4-BE49-F238E27FC236}">
                <a16:creationId xmlns:a16="http://schemas.microsoft.com/office/drawing/2014/main" id="{BFA84BFA-3826-42F4-94D7-4F54547BDF5A}"/>
              </a:ext>
            </a:extLst>
          </p:cNvPr>
          <p:cNvSpPr/>
          <p:nvPr/>
        </p:nvSpPr>
        <p:spPr>
          <a:xfrm>
            <a:off x="4355976" y="2852936"/>
            <a:ext cx="216024" cy="216024"/>
          </a:xfrm>
          <a:prstGeom prst="mathMultiply">
            <a:avLst>
              <a:gd name="adj1" fmla="val 649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1ADD8F29-6A25-485B-8C7B-8DAB44B94350}"/>
              </a:ext>
            </a:extLst>
          </p:cNvPr>
          <p:cNvSpPr>
            <a:spLocks noGrp="1"/>
          </p:cNvSpPr>
          <p:nvPr>
            <p:ph type="title"/>
          </p:nvPr>
        </p:nvSpPr>
        <p:spPr/>
        <p:txBody>
          <a:bodyPr/>
          <a:lstStyle/>
          <a:p>
            <a:pPr>
              <a:defRPr/>
            </a:pPr>
            <a:r>
              <a:rPr lang="en-US" altLang="en-US" sz="2400" b="1" dirty="0"/>
              <a:t>Point of Care Risk Assessment</a:t>
            </a:r>
            <a:br>
              <a:rPr lang="en-US" altLang="en-US" sz="2400" b="1" dirty="0"/>
            </a:br>
            <a:r>
              <a:rPr lang="en-US" altLang="en-US" sz="2400" b="1" cap="all" dirty="0"/>
              <a:t>Patient Impact Scenarios</a:t>
            </a:r>
            <a:br>
              <a:rPr lang="en-US" altLang="en-US" sz="2400" b="1" dirty="0"/>
            </a:br>
            <a:endParaRPr lang="en-US" altLang="en-US" sz="2400" dirty="0"/>
          </a:p>
        </p:txBody>
      </p:sp>
      <p:sp>
        <p:nvSpPr>
          <p:cNvPr id="32771" name="Content Placeholder 2">
            <a:extLst>
              <a:ext uri="{FF2B5EF4-FFF2-40B4-BE49-F238E27FC236}">
                <a16:creationId xmlns:a16="http://schemas.microsoft.com/office/drawing/2014/main" id="{D43C0FC6-4E00-486F-AA4F-E4D04166B7A4}"/>
              </a:ext>
            </a:extLst>
          </p:cNvPr>
          <p:cNvSpPr>
            <a:spLocks noGrp="1"/>
          </p:cNvSpPr>
          <p:nvPr>
            <p:ph idx="1"/>
          </p:nvPr>
        </p:nvSpPr>
        <p:spPr>
          <a:xfrm>
            <a:off x="179388" y="1196975"/>
            <a:ext cx="8507412" cy="4929188"/>
          </a:xfrm>
        </p:spPr>
        <p:txBody>
          <a:bodyPr/>
          <a:lstStyle/>
          <a:p>
            <a:pPr marL="514350" lvl="1" indent="0">
              <a:buFont typeface="Arial" panose="020B0604020202020204" pitchFamily="34" charset="0"/>
              <a:buNone/>
            </a:pPr>
            <a:r>
              <a:rPr lang="en-US" altLang="en-US" sz="2400" b="1"/>
              <a:t>Continue to consider factors that must always be considered such as:</a:t>
            </a:r>
          </a:p>
          <a:p>
            <a:pPr marL="514350" lvl="1" indent="0">
              <a:spcAft>
                <a:spcPts val="600"/>
              </a:spcAft>
              <a:buFont typeface="Arial" panose="020B0604020202020204" pitchFamily="34" charset="0"/>
              <a:buNone/>
            </a:pPr>
            <a:r>
              <a:rPr lang="en-US" altLang="en-US" sz="2400" b="1"/>
              <a:t>	2.2.   Patient - Coughing</a:t>
            </a:r>
          </a:p>
          <a:p>
            <a:pPr marL="1603375" lvl="2" indent="-344488"/>
            <a:r>
              <a:rPr lang="en-US" altLang="en-US"/>
              <a:t>Is the patient coughing? If so:</a:t>
            </a:r>
          </a:p>
          <a:p>
            <a:pPr marL="1946275" lvl="3" indent="-342900">
              <a:buFont typeface="Courier New" panose="02070309020205020404" pitchFamily="49" charset="0"/>
              <a:buChar char="o"/>
            </a:pPr>
            <a:r>
              <a:rPr lang="en-US" altLang="en-US" sz="2400"/>
              <a:t>Anyone within 2 metres of the patient </a:t>
            </a:r>
            <a:br>
              <a:rPr lang="en-US" altLang="en-US" sz="2400"/>
            </a:br>
            <a:r>
              <a:rPr lang="en-US" altLang="en-US" sz="2400"/>
              <a:t>may be at risk of splashes or sprays</a:t>
            </a:r>
          </a:p>
          <a:p>
            <a:pPr marL="1946275" lvl="3" indent="-342900">
              <a:buFont typeface="Courier New" panose="02070309020205020404" pitchFamily="49" charset="0"/>
              <a:buChar char="o"/>
            </a:pPr>
            <a:r>
              <a:rPr lang="en-US" altLang="en-US" sz="2400"/>
              <a:t>Offer the patient a procedure or surgical mask	</a:t>
            </a:r>
            <a:br>
              <a:rPr lang="en-US" altLang="en-US" sz="2400"/>
            </a:br>
            <a:r>
              <a:rPr lang="en-US" altLang="en-US" sz="2400"/>
              <a:t>when not isolated in their room/bedspace</a:t>
            </a:r>
          </a:p>
          <a:p>
            <a:pPr marL="514350" lvl="1" indent="0">
              <a:buFont typeface="Arial" panose="020B0604020202020204" pitchFamily="34" charset="0"/>
              <a:buNone/>
            </a:pPr>
            <a:endParaRPr lang="en-US" altLang="en-US" sz="2400" b="1"/>
          </a:p>
          <a:p>
            <a:endParaRPr lang="en-US" altLang="en-US"/>
          </a:p>
        </p:txBody>
      </p:sp>
      <p:sp>
        <p:nvSpPr>
          <p:cNvPr id="6" name="Slide Number Placeholder 5">
            <a:extLst>
              <a:ext uri="{FF2B5EF4-FFF2-40B4-BE49-F238E27FC236}">
                <a16:creationId xmlns:a16="http://schemas.microsoft.com/office/drawing/2014/main" id="{E85F33A2-377F-477D-934A-C11191B6DA0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921B2D7-D772-4777-8FC0-7151F0026BA1}" type="slidenum">
              <a:rPr lang="en-US" altLang="en-US">
                <a:solidFill>
                  <a:srgbClr val="898989"/>
                </a:solidFill>
                <a:latin typeface="Calibri" panose="020F0502020204030204" pitchFamily="34" charset="0"/>
              </a:rPr>
              <a:pPr eaLnBrk="1" hangingPunct="1"/>
              <a:t>26</a:t>
            </a:fld>
            <a:endParaRPr lang="en-US" altLang="en-US">
              <a:solidFill>
                <a:srgbClr val="898989"/>
              </a:solidFill>
              <a:latin typeface="Calibri" panose="020F0502020204030204" pitchFamily="34" charset="0"/>
            </a:endParaRPr>
          </a:p>
        </p:txBody>
      </p:sp>
      <p:sp>
        <p:nvSpPr>
          <p:cNvPr id="7" name="Equal 6">
            <a:extLst>
              <a:ext uri="{FF2B5EF4-FFF2-40B4-BE49-F238E27FC236}">
                <a16:creationId xmlns:a16="http://schemas.microsoft.com/office/drawing/2014/main" id="{EA6B694F-82EE-4247-A2D2-6D964B8A5CB4}"/>
              </a:ext>
            </a:extLst>
          </p:cNvPr>
          <p:cNvSpPr/>
          <p:nvPr/>
        </p:nvSpPr>
        <p:spPr>
          <a:xfrm>
            <a:off x="3203575" y="5084763"/>
            <a:ext cx="504825" cy="522287"/>
          </a:xfrm>
          <a:prstGeom prst="mathEqual">
            <a:avLst/>
          </a:prstGeom>
          <a:solidFill>
            <a:schemeClr val="bg1">
              <a:lumMod val="85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solidFill>
                <a:schemeClr val="tx1"/>
              </a:solidFill>
            </a:endParaRPr>
          </a:p>
        </p:txBody>
      </p:sp>
      <p:pic>
        <p:nvPicPr>
          <p:cNvPr id="2" name="Picture 1">
            <a:extLst>
              <a:ext uri="{FF2B5EF4-FFF2-40B4-BE49-F238E27FC236}">
                <a16:creationId xmlns:a16="http://schemas.microsoft.com/office/drawing/2014/main" id="{29AD3713-EB33-4C74-828E-16D9A10ABC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7944" y="4735834"/>
            <a:ext cx="1232342" cy="12201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Footer Placeholder 4">
            <a:extLst>
              <a:ext uri="{FF2B5EF4-FFF2-40B4-BE49-F238E27FC236}">
                <a16:creationId xmlns:a16="http://schemas.microsoft.com/office/drawing/2014/main" id="{E219DF13-1A3C-41E6-B98E-6BA61F07E9FC}"/>
              </a:ext>
            </a:extLst>
          </p:cNvPr>
          <p:cNvSpPr>
            <a:spLocks noGrp="1"/>
          </p:cNvSpPr>
          <p:nvPr>
            <p:ph type="ftr" sz="quarter" idx="11"/>
          </p:nvPr>
        </p:nvSpPr>
        <p:spPr>
          <a:xfrm>
            <a:off x="2627313" y="6381750"/>
            <a:ext cx="5905500" cy="365125"/>
          </a:xfrm>
        </p:spPr>
        <p:txBody>
          <a:bodyPr/>
          <a:lstStyle/>
          <a:p>
            <a:pPr>
              <a:defRPr/>
            </a:pPr>
            <a:r>
              <a:rPr lang="en-US" altLang="en-US" sz="800"/>
              <a:t>Point of Care Risk Assessment </a:t>
            </a:r>
          </a:p>
          <a:p>
            <a:pPr>
              <a:defRPr/>
            </a:pPr>
            <a:r>
              <a:rPr lang="en-US" altLang="en-US" sz="800"/>
              <a:t>May 8, 2018</a:t>
            </a:r>
            <a:endParaRPr lang="en-US" sz="800" b="0"/>
          </a:p>
        </p:txBody>
      </p:sp>
      <p:pic>
        <p:nvPicPr>
          <p:cNvPr id="32776" name="Picture 5">
            <a:extLst>
              <a:ext uri="{FF2B5EF4-FFF2-40B4-BE49-F238E27FC236}">
                <a16:creationId xmlns:a16="http://schemas.microsoft.com/office/drawing/2014/main" id="{3035301C-1BBD-4D2C-9928-47AEC92801D4}"/>
              </a:ext>
            </a:extLst>
          </p:cNvPr>
          <p:cNvPicPr>
            <a:picLocks noChangeAspect="1"/>
          </p:cNvPicPr>
          <p:nvPr/>
        </p:nvPicPr>
        <p:blipFill>
          <a:blip r:embed="rId3">
            <a:extLst>
              <a:ext uri="{28A0092B-C50C-407E-A947-70E740481C1C}">
                <a14:useLocalDpi xmlns:a14="http://schemas.microsoft.com/office/drawing/2010/main" val="0"/>
              </a:ext>
            </a:extLst>
          </a:blip>
          <a:srcRect r="50000"/>
          <a:stretch>
            <a:fillRect/>
          </a:stretch>
        </p:blipFill>
        <p:spPr bwMode="auto">
          <a:xfrm>
            <a:off x="1258888" y="4660900"/>
            <a:ext cx="15113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1">
            <a:extLst>
              <a:ext uri="{FF2B5EF4-FFF2-40B4-BE49-F238E27FC236}">
                <a16:creationId xmlns:a16="http://schemas.microsoft.com/office/drawing/2014/main" id="{762CE0F1-B879-4B1E-A020-DF4E24160C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0576" t="26453" r="74716" b="71466"/>
          <a:stretch>
            <a:fillRect/>
          </a:stretch>
        </p:blipFill>
        <p:spPr bwMode="auto">
          <a:xfrm rot="-2719161">
            <a:off x="5615782" y="5188744"/>
            <a:ext cx="148748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11" descr="http://www.hpnonline.com/inside/2012-03/1203/IP-TRONEX_Child's-Face-Mask.jpg">
            <a:extLst>
              <a:ext uri="{FF2B5EF4-FFF2-40B4-BE49-F238E27FC236}">
                <a16:creationId xmlns:a16="http://schemas.microsoft.com/office/drawing/2014/main" id="{B31F184A-3B79-4E35-8F58-2C98814A2B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3055" t="7004" r="48889" b="37354"/>
          <a:stretch>
            <a:fillRect/>
          </a:stretch>
        </p:blipFill>
        <p:spPr bwMode="auto">
          <a:xfrm>
            <a:off x="7235825" y="4735513"/>
            <a:ext cx="1152525" cy="129381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403FA893-3951-4920-94BC-5B8DCEB1499D}"/>
              </a:ext>
            </a:extLst>
          </p:cNvPr>
          <p:cNvSpPr>
            <a:spLocks noGrp="1"/>
          </p:cNvSpPr>
          <p:nvPr>
            <p:ph type="title"/>
          </p:nvPr>
        </p:nvSpPr>
        <p:spPr/>
        <p:txBody>
          <a:bodyPr/>
          <a:lstStyle/>
          <a:p>
            <a:pPr>
              <a:defRPr/>
            </a:pPr>
            <a:r>
              <a:rPr lang="en-US" altLang="en-US" sz="2400" b="1" dirty="0"/>
              <a:t>Point of Care Risk Assessment</a:t>
            </a:r>
            <a:br>
              <a:rPr lang="en-US" altLang="en-US" sz="2400" b="1" dirty="0"/>
            </a:br>
            <a:r>
              <a:rPr lang="en-US" altLang="en-US" sz="2400" b="1" cap="all" dirty="0"/>
              <a:t>Patient Impact Scenarios</a:t>
            </a:r>
            <a:br>
              <a:rPr lang="en-US" altLang="en-US" sz="2400" b="1" dirty="0"/>
            </a:br>
            <a:endParaRPr lang="en-US" altLang="en-US" sz="2400" dirty="0"/>
          </a:p>
        </p:txBody>
      </p:sp>
      <p:sp>
        <p:nvSpPr>
          <p:cNvPr id="26627" name="Content Placeholder 2">
            <a:extLst>
              <a:ext uri="{FF2B5EF4-FFF2-40B4-BE49-F238E27FC236}">
                <a16:creationId xmlns:a16="http://schemas.microsoft.com/office/drawing/2014/main" id="{31A4D0C1-05B4-4A72-892F-CBD5B6DAD607}"/>
              </a:ext>
            </a:extLst>
          </p:cNvPr>
          <p:cNvSpPr>
            <a:spLocks noGrp="1"/>
          </p:cNvSpPr>
          <p:nvPr>
            <p:ph idx="1"/>
          </p:nvPr>
        </p:nvSpPr>
        <p:spPr>
          <a:xfrm>
            <a:off x="250825" y="1341438"/>
            <a:ext cx="8497888" cy="4784725"/>
          </a:xfrm>
        </p:spPr>
        <p:txBody>
          <a:bodyPr/>
          <a:lstStyle/>
          <a:p>
            <a:pPr lvl="2" indent="-798513">
              <a:buFont typeface="Arial" charset="0"/>
              <a:buNone/>
              <a:defRPr/>
            </a:pPr>
            <a:r>
              <a:rPr lang="en-US" altLang="en-US" b="1" dirty="0"/>
              <a:t>2.3. Patient – Diarrhea/uncontained stool/wound drainage</a:t>
            </a:r>
          </a:p>
          <a:p>
            <a:pPr lvl="2" indent="-798513">
              <a:buFont typeface="Arial" charset="0"/>
              <a:buNone/>
              <a:defRPr/>
            </a:pPr>
            <a:endParaRPr lang="en-US" altLang="en-US" sz="1400" b="1" dirty="0"/>
          </a:p>
          <a:p>
            <a:pPr marL="1031875" lvl="2" indent="-342900">
              <a:spcBef>
                <a:spcPts val="0"/>
              </a:spcBef>
              <a:defRPr/>
            </a:pPr>
            <a:r>
              <a:rPr lang="en-US" altLang="en-US" dirty="0"/>
              <a:t>Does the patient have</a:t>
            </a:r>
            <a:br>
              <a:rPr lang="en-US" altLang="en-US" dirty="0"/>
            </a:br>
            <a:r>
              <a:rPr lang="en-US" altLang="en-US" dirty="0"/>
              <a:t>diarrhea or uncontained stool or wound drainage?</a:t>
            </a:r>
          </a:p>
          <a:p>
            <a:pPr marL="1031875" lvl="2" indent="-342900">
              <a:buFont typeface="Arial" charset="0"/>
              <a:buChar char="•"/>
              <a:defRPr/>
            </a:pPr>
            <a:r>
              <a:rPr lang="en-US" altLang="en-US" dirty="0"/>
              <a:t>If so, there is a risk of spreading germs to the environment</a:t>
            </a:r>
          </a:p>
          <a:p>
            <a:pPr marL="1489075" lvl="3" indent="-342900">
              <a:buFont typeface="Courier New" panose="02070309020205020404" pitchFamily="49" charset="0"/>
              <a:buChar char="o"/>
              <a:defRPr/>
            </a:pPr>
            <a:r>
              <a:rPr lang="en-US" altLang="en-US" sz="2400" dirty="0"/>
              <a:t>Give the patient priority for a single room</a:t>
            </a:r>
          </a:p>
          <a:p>
            <a:pPr marL="1489075" lvl="3" indent="-342900">
              <a:buFont typeface="Courier New" panose="02070309020205020404" pitchFamily="49" charset="0"/>
              <a:buChar char="o"/>
              <a:defRPr/>
            </a:pPr>
            <a:r>
              <a:rPr lang="en-US" altLang="en-US" sz="2400" dirty="0"/>
              <a:t>Implement Contact Precautions if needed</a:t>
            </a:r>
          </a:p>
        </p:txBody>
      </p:sp>
      <p:sp>
        <p:nvSpPr>
          <p:cNvPr id="5" name="Slide Number Placeholder 4">
            <a:extLst>
              <a:ext uri="{FF2B5EF4-FFF2-40B4-BE49-F238E27FC236}">
                <a16:creationId xmlns:a16="http://schemas.microsoft.com/office/drawing/2014/main" id="{6A488413-8448-4EC4-BE20-161973C5141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5B86FE0-BF6E-4F36-BAD9-7ED8CD1295AB}" type="slidenum">
              <a:rPr lang="en-US" altLang="en-US">
                <a:solidFill>
                  <a:srgbClr val="898989"/>
                </a:solidFill>
                <a:latin typeface="Calibri" panose="020F0502020204030204" pitchFamily="34" charset="0"/>
              </a:rPr>
              <a:pPr eaLnBrk="1" hangingPunct="1"/>
              <a:t>27</a:t>
            </a:fld>
            <a:endParaRPr lang="en-US" altLang="en-US">
              <a:solidFill>
                <a:srgbClr val="898989"/>
              </a:solidFill>
              <a:latin typeface="Calibri" panose="020F0502020204030204" pitchFamily="34" charset="0"/>
            </a:endParaRPr>
          </a:p>
        </p:txBody>
      </p:sp>
      <p:pic>
        <p:nvPicPr>
          <p:cNvPr id="33797" name="Picture 5">
            <a:extLst>
              <a:ext uri="{FF2B5EF4-FFF2-40B4-BE49-F238E27FC236}">
                <a16:creationId xmlns:a16="http://schemas.microsoft.com/office/drawing/2014/main" id="{4B129AAD-67E0-48A4-B9EA-DDE92CAFFD44}"/>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bwMode="auto">
          <a:xfrm>
            <a:off x="1187450" y="4435475"/>
            <a:ext cx="15113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qual 6">
            <a:extLst>
              <a:ext uri="{FF2B5EF4-FFF2-40B4-BE49-F238E27FC236}">
                <a16:creationId xmlns:a16="http://schemas.microsoft.com/office/drawing/2014/main" id="{819B9C97-348C-44DE-96FC-D25C47391F22}"/>
              </a:ext>
            </a:extLst>
          </p:cNvPr>
          <p:cNvSpPr/>
          <p:nvPr/>
        </p:nvSpPr>
        <p:spPr>
          <a:xfrm>
            <a:off x="3008313" y="4859338"/>
            <a:ext cx="504825" cy="522287"/>
          </a:xfrm>
          <a:prstGeom prst="mathEqual">
            <a:avLst/>
          </a:prstGeom>
          <a:solidFill>
            <a:schemeClr val="bg1">
              <a:lumMod val="85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solidFill>
                <a:schemeClr val="tx1"/>
              </a:solidFill>
            </a:endParaRPr>
          </a:p>
        </p:txBody>
      </p:sp>
      <p:pic>
        <p:nvPicPr>
          <p:cNvPr id="2" name="Picture 1">
            <a:extLst>
              <a:ext uri="{FF2B5EF4-FFF2-40B4-BE49-F238E27FC236}">
                <a16:creationId xmlns:a16="http://schemas.microsoft.com/office/drawing/2014/main" id="{37ED6AFB-FA00-4BD8-940B-27E43C6FE0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3928" y="4659044"/>
            <a:ext cx="1426652" cy="9218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a:extLst>
              <a:ext uri="{FF2B5EF4-FFF2-40B4-BE49-F238E27FC236}">
                <a16:creationId xmlns:a16="http://schemas.microsoft.com/office/drawing/2014/main" id="{B9EDC806-E1E0-4598-A051-E2FB5C8459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2240" y="4659042"/>
            <a:ext cx="1440160" cy="9218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Footer Placeholder 4">
            <a:extLst>
              <a:ext uri="{FF2B5EF4-FFF2-40B4-BE49-F238E27FC236}">
                <a16:creationId xmlns:a16="http://schemas.microsoft.com/office/drawing/2014/main" id="{51BDAD22-3568-4D72-BCBF-33633DBDA7EF}"/>
              </a:ext>
            </a:extLst>
          </p:cNvPr>
          <p:cNvSpPr>
            <a:spLocks noGrp="1"/>
          </p:cNvSpPr>
          <p:nvPr>
            <p:ph type="ftr" sz="quarter" idx="11"/>
          </p:nvPr>
        </p:nvSpPr>
        <p:spPr>
          <a:xfrm>
            <a:off x="2627313" y="6381750"/>
            <a:ext cx="5905500" cy="365125"/>
          </a:xfrm>
        </p:spPr>
        <p:txBody>
          <a:bodyPr/>
          <a:lstStyle/>
          <a:p>
            <a:pPr>
              <a:defRPr/>
            </a:pPr>
            <a:r>
              <a:rPr lang="en-US" altLang="en-US" sz="800"/>
              <a:t>Point of Care Risk Assessment </a:t>
            </a:r>
          </a:p>
          <a:p>
            <a:pPr>
              <a:defRPr/>
            </a:pPr>
            <a:r>
              <a:rPr lang="en-US" altLang="en-US" sz="800"/>
              <a:t>May 8, 2018</a:t>
            </a:r>
            <a:endParaRPr lang="en-US" sz="800" b="0"/>
          </a:p>
        </p:txBody>
      </p:sp>
      <p:sp>
        <p:nvSpPr>
          <p:cNvPr id="12" name="Chevron 11">
            <a:extLst>
              <a:ext uri="{FF2B5EF4-FFF2-40B4-BE49-F238E27FC236}">
                <a16:creationId xmlns:a16="http://schemas.microsoft.com/office/drawing/2014/main" id="{9085800D-528C-4A5B-9075-F88FA75EDBA4}"/>
              </a:ext>
            </a:extLst>
          </p:cNvPr>
          <p:cNvSpPr/>
          <p:nvPr/>
        </p:nvSpPr>
        <p:spPr>
          <a:xfrm>
            <a:off x="5900738" y="5014913"/>
            <a:ext cx="360362" cy="360362"/>
          </a:xfrm>
          <a:prstGeom prst="chevron">
            <a:avLst/>
          </a:prstGeom>
          <a:solidFill>
            <a:schemeClr val="bg1">
              <a:lumMod val="85000"/>
            </a:schemeClr>
          </a:solidFill>
          <a:ln>
            <a:solidFill>
              <a:srgbClr val="71893F"/>
            </a:solid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dirty="0">
              <a:solidFill>
                <a:schemeClr val="tx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4DAE4FB3-78CA-46CB-9888-D10DEDDE8D95}"/>
              </a:ext>
            </a:extLst>
          </p:cNvPr>
          <p:cNvSpPr>
            <a:spLocks noGrp="1"/>
          </p:cNvSpPr>
          <p:nvPr>
            <p:ph type="title"/>
          </p:nvPr>
        </p:nvSpPr>
        <p:spPr/>
        <p:txBody>
          <a:bodyPr/>
          <a:lstStyle/>
          <a:p>
            <a:pPr>
              <a:defRPr/>
            </a:pPr>
            <a:r>
              <a:rPr lang="en-US" altLang="en-US" sz="2400" b="1" dirty="0"/>
              <a:t>Point of Care Risk Assessment</a:t>
            </a:r>
            <a:br>
              <a:rPr lang="en-US" altLang="en-US" sz="2400" b="1" dirty="0"/>
            </a:br>
            <a:r>
              <a:rPr lang="en-US" altLang="en-US" sz="2400" b="1" cap="all" dirty="0"/>
              <a:t>Patient Impact Scenarios</a:t>
            </a:r>
            <a:br>
              <a:rPr lang="en-US" altLang="en-US" b="1" dirty="0"/>
            </a:br>
            <a:endParaRPr lang="en-US" altLang="en-US" dirty="0"/>
          </a:p>
        </p:txBody>
      </p:sp>
      <p:sp>
        <p:nvSpPr>
          <p:cNvPr id="34819" name="Content Placeholder 2">
            <a:extLst>
              <a:ext uri="{FF2B5EF4-FFF2-40B4-BE49-F238E27FC236}">
                <a16:creationId xmlns:a16="http://schemas.microsoft.com/office/drawing/2014/main" id="{BCAF3A5E-F4BC-4CF9-9654-B08B1AD2F122}"/>
              </a:ext>
            </a:extLst>
          </p:cNvPr>
          <p:cNvSpPr>
            <a:spLocks noGrp="1"/>
          </p:cNvSpPr>
          <p:nvPr>
            <p:ph idx="1"/>
          </p:nvPr>
        </p:nvSpPr>
        <p:spPr>
          <a:xfrm>
            <a:off x="457200" y="1196975"/>
            <a:ext cx="8229600" cy="4929188"/>
          </a:xfrm>
        </p:spPr>
        <p:txBody>
          <a:bodyPr/>
          <a:lstStyle/>
          <a:p>
            <a:pPr marL="0" indent="0">
              <a:spcAft>
                <a:spcPts val="1200"/>
              </a:spcAft>
              <a:buFont typeface="Arial" panose="020B0604020202020204" pitchFamily="34" charset="0"/>
              <a:buNone/>
            </a:pPr>
            <a:r>
              <a:rPr lang="en-US" altLang="en-US" sz="2200" b="1"/>
              <a:t>	</a:t>
            </a:r>
            <a:r>
              <a:rPr lang="en-US" altLang="en-US" sz="2800" b="1"/>
              <a:t>2.4. Patient – Active Infection</a:t>
            </a:r>
          </a:p>
          <a:p>
            <a:pPr lvl="2"/>
            <a:r>
              <a:rPr lang="en-US" altLang="en-US" sz="2800"/>
              <a:t>Does the patient have an active infection?</a:t>
            </a:r>
          </a:p>
          <a:p>
            <a:pPr lvl="2"/>
            <a:r>
              <a:rPr lang="en-US" altLang="en-US" sz="2800"/>
              <a:t>If so, there is a risk of spreading germs</a:t>
            </a:r>
          </a:p>
          <a:p>
            <a:pPr marL="1711325" lvl="3" indent="-339725">
              <a:buFont typeface="Courier New" panose="02070309020205020404" pitchFamily="49" charset="0"/>
              <a:buChar char="o"/>
            </a:pPr>
            <a:r>
              <a:rPr lang="en-US" altLang="en-US" sz="2800"/>
              <a:t>Treat active infection</a:t>
            </a:r>
          </a:p>
          <a:p>
            <a:pPr marL="1711325" lvl="3" indent="-339725">
              <a:buFont typeface="Courier New" panose="02070309020205020404" pitchFamily="49" charset="0"/>
              <a:buChar char="o"/>
            </a:pPr>
            <a:r>
              <a:rPr lang="en-US" altLang="en-US" sz="2800"/>
              <a:t>Consider implementing appropriate </a:t>
            </a:r>
            <a:br>
              <a:rPr lang="en-US" altLang="en-US" sz="2800"/>
            </a:br>
            <a:r>
              <a:rPr lang="en-US" altLang="en-US" sz="2800"/>
              <a:t>Additional Precautions</a:t>
            </a:r>
          </a:p>
          <a:p>
            <a:pPr lvl="2">
              <a:buFont typeface="Courier New" panose="02070309020205020404" pitchFamily="49" charset="0"/>
              <a:buChar char="o"/>
            </a:pPr>
            <a:endParaRPr lang="en-US" altLang="en-US" sz="2200" b="1"/>
          </a:p>
          <a:p>
            <a:pPr lvl="2">
              <a:buFont typeface="Courier New" panose="02070309020205020404" pitchFamily="49" charset="0"/>
              <a:buChar char="o"/>
            </a:pPr>
            <a:endParaRPr lang="en-US" altLang="en-US" sz="2200" b="1"/>
          </a:p>
          <a:p>
            <a:pPr marL="457200" lvl="1" indent="0">
              <a:buFont typeface="Arial" panose="020B0604020202020204" pitchFamily="34" charset="0"/>
              <a:buNone/>
            </a:pPr>
            <a:r>
              <a:rPr lang="en-US" altLang="en-US" sz="2200" b="1"/>
              <a:t>	</a:t>
            </a:r>
          </a:p>
          <a:p>
            <a:pPr marL="457200" lvl="1" indent="0">
              <a:buFont typeface="Arial" panose="020B0604020202020204" pitchFamily="34" charset="0"/>
              <a:buNone/>
            </a:pPr>
            <a:r>
              <a:rPr lang="en-US" altLang="en-US" sz="2200" b="1"/>
              <a:t>	</a:t>
            </a:r>
          </a:p>
        </p:txBody>
      </p:sp>
      <p:sp>
        <p:nvSpPr>
          <p:cNvPr id="4" name="Slide Number Placeholder 3">
            <a:extLst>
              <a:ext uri="{FF2B5EF4-FFF2-40B4-BE49-F238E27FC236}">
                <a16:creationId xmlns:a16="http://schemas.microsoft.com/office/drawing/2014/main" id="{B3AE3500-2255-4E9F-88F1-C7D48A44E76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8FFE975-2AB1-4F5C-A0EC-CEA132651E04}" type="slidenum">
              <a:rPr lang="en-US" altLang="en-US">
                <a:solidFill>
                  <a:srgbClr val="898989"/>
                </a:solidFill>
                <a:latin typeface="Calibri" panose="020F0502020204030204" pitchFamily="34" charset="0"/>
              </a:rPr>
              <a:pPr eaLnBrk="1" hangingPunct="1"/>
              <a:t>28</a:t>
            </a:fld>
            <a:endParaRPr lang="en-US" altLang="en-US">
              <a:solidFill>
                <a:srgbClr val="898989"/>
              </a:solidFill>
              <a:latin typeface="Calibri" panose="020F0502020204030204" pitchFamily="34" charset="0"/>
            </a:endParaRPr>
          </a:p>
        </p:txBody>
      </p:sp>
      <p:pic>
        <p:nvPicPr>
          <p:cNvPr id="34821" name="Picture 4">
            <a:extLst>
              <a:ext uri="{FF2B5EF4-FFF2-40B4-BE49-F238E27FC236}">
                <a16:creationId xmlns:a16="http://schemas.microsoft.com/office/drawing/2014/main" id="{76949F4D-450D-47AE-A1A3-7C543A8434C8}"/>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bwMode="auto">
          <a:xfrm>
            <a:off x="1116013" y="4511675"/>
            <a:ext cx="15113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qual 5">
            <a:extLst>
              <a:ext uri="{FF2B5EF4-FFF2-40B4-BE49-F238E27FC236}">
                <a16:creationId xmlns:a16="http://schemas.microsoft.com/office/drawing/2014/main" id="{6EEC0D50-5E3D-4BFB-943C-B5B8549CB601}"/>
              </a:ext>
            </a:extLst>
          </p:cNvPr>
          <p:cNvSpPr/>
          <p:nvPr/>
        </p:nvSpPr>
        <p:spPr>
          <a:xfrm>
            <a:off x="2916238" y="4933950"/>
            <a:ext cx="504825" cy="522288"/>
          </a:xfrm>
          <a:prstGeom prst="mathEqual">
            <a:avLst/>
          </a:prstGeom>
          <a:solidFill>
            <a:schemeClr val="bg1">
              <a:lumMod val="85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solidFill>
                <a:schemeClr val="tx1"/>
              </a:solidFill>
            </a:endParaRPr>
          </a:p>
        </p:txBody>
      </p:sp>
      <p:pic>
        <p:nvPicPr>
          <p:cNvPr id="7" name="Picture 6">
            <a:extLst>
              <a:ext uri="{FF2B5EF4-FFF2-40B4-BE49-F238E27FC236}">
                <a16:creationId xmlns:a16="http://schemas.microsoft.com/office/drawing/2014/main" id="{9C38FC64-824E-44F0-AF1F-67F25ED48B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3928" y="4734403"/>
            <a:ext cx="1426652" cy="9218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hevron 7">
            <a:extLst>
              <a:ext uri="{FF2B5EF4-FFF2-40B4-BE49-F238E27FC236}">
                <a16:creationId xmlns:a16="http://schemas.microsoft.com/office/drawing/2014/main" id="{6B3013C6-04C5-4032-B5C6-B2AA8AF57713}"/>
              </a:ext>
            </a:extLst>
          </p:cNvPr>
          <p:cNvSpPr/>
          <p:nvPr/>
        </p:nvSpPr>
        <p:spPr>
          <a:xfrm>
            <a:off x="5900738" y="5014913"/>
            <a:ext cx="360362" cy="360362"/>
          </a:xfrm>
          <a:prstGeom prst="chevron">
            <a:avLst/>
          </a:prstGeom>
          <a:solidFill>
            <a:schemeClr val="bg1">
              <a:lumMod val="85000"/>
            </a:schemeClr>
          </a:solidFill>
          <a:ln>
            <a:solidFill>
              <a:srgbClr val="71893F"/>
            </a:solid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dirty="0">
              <a:solidFill>
                <a:schemeClr val="tx1"/>
              </a:solidFill>
            </a:endParaRPr>
          </a:p>
        </p:txBody>
      </p:sp>
      <p:pic>
        <p:nvPicPr>
          <p:cNvPr id="2" name="Picture 1">
            <a:extLst>
              <a:ext uri="{FF2B5EF4-FFF2-40B4-BE49-F238E27FC236}">
                <a16:creationId xmlns:a16="http://schemas.microsoft.com/office/drawing/2014/main" id="{2DC85E59-FD01-4750-8829-AB4B6C1DBC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4615574"/>
            <a:ext cx="1159494" cy="11594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Footer Placeholder 4">
            <a:extLst>
              <a:ext uri="{FF2B5EF4-FFF2-40B4-BE49-F238E27FC236}">
                <a16:creationId xmlns:a16="http://schemas.microsoft.com/office/drawing/2014/main" id="{A8773E02-5479-44B0-A905-11ECCEDD4F84}"/>
              </a:ext>
            </a:extLst>
          </p:cNvPr>
          <p:cNvSpPr>
            <a:spLocks noGrp="1"/>
          </p:cNvSpPr>
          <p:nvPr>
            <p:ph type="ftr" sz="quarter" idx="11"/>
          </p:nvPr>
        </p:nvSpPr>
        <p:spPr>
          <a:xfrm>
            <a:off x="2627313" y="6381750"/>
            <a:ext cx="5905500" cy="365125"/>
          </a:xfrm>
        </p:spPr>
        <p:txBody>
          <a:bodyPr/>
          <a:lstStyle/>
          <a:p>
            <a:pPr>
              <a:defRPr/>
            </a:pPr>
            <a:r>
              <a:rPr lang="en-US" altLang="en-US" sz="800"/>
              <a:t>Point of Care Risk Assessment </a:t>
            </a:r>
          </a:p>
          <a:p>
            <a:pPr>
              <a:defRPr/>
            </a:pPr>
            <a:r>
              <a:rPr lang="en-US" altLang="en-US" sz="800"/>
              <a:t>May 8, 2018</a:t>
            </a:r>
            <a:endParaRPr lang="en-US" sz="800" b="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343AF455-A280-46EC-9870-E77FAB4E1AAA}"/>
              </a:ext>
            </a:extLst>
          </p:cNvPr>
          <p:cNvSpPr>
            <a:spLocks noGrp="1"/>
          </p:cNvSpPr>
          <p:nvPr>
            <p:ph type="title"/>
          </p:nvPr>
        </p:nvSpPr>
        <p:spPr/>
        <p:txBody>
          <a:bodyPr/>
          <a:lstStyle/>
          <a:p>
            <a:pPr>
              <a:defRPr/>
            </a:pPr>
            <a:r>
              <a:rPr lang="en-US" altLang="en-US" sz="2400" b="1" dirty="0"/>
              <a:t>Point of Care Risk Assessment</a:t>
            </a:r>
            <a:br>
              <a:rPr lang="en-US" altLang="en-US" sz="2400" b="1" dirty="0"/>
            </a:br>
            <a:r>
              <a:rPr lang="en-US" altLang="en-US" sz="2400" b="1" cap="all" dirty="0"/>
              <a:t>Patient Impact Scenarios</a:t>
            </a:r>
            <a:br>
              <a:rPr lang="en-US" altLang="en-US" sz="2400" b="1" dirty="0"/>
            </a:br>
            <a:endParaRPr lang="en-US" altLang="en-US" sz="2400" dirty="0"/>
          </a:p>
        </p:txBody>
      </p:sp>
      <p:sp>
        <p:nvSpPr>
          <p:cNvPr id="35843" name="Content Placeholder 2">
            <a:extLst>
              <a:ext uri="{FF2B5EF4-FFF2-40B4-BE49-F238E27FC236}">
                <a16:creationId xmlns:a16="http://schemas.microsoft.com/office/drawing/2014/main" id="{A013A438-D5D0-4846-A7FC-25A1D368D6BF}"/>
              </a:ext>
            </a:extLst>
          </p:cNvPr>
          <p:cNvSpPr>
            <a:spLocks noGrp="1"/>
          </p:cNvSpPr>
          <p:nvPr>
            <p:ph idx="1"/>
          </p:nvPr>
        </p:nvSpPr>
        <p:spPr>
          <a:xfrm>
            <a:off x="468313" y="1196975"/>
            <a:ext cx="8229600" cy="4957763"/>
          </a:xfrm>
        </p:spPr>
        <p:txBody>
          <a:bodyPr/>
          <a:lstStyle/>
          <a:p>
            <a:pPr marL="0" indent="0">
              <a:spcAft>
                <a:spcPts val="1200"/>
              </a:spcAft>
              <a:buFont typeface="Arial" panose="020B0604020202020204" pitchFamily="34" charset="0"/>
              <a:buNone/>
            </a:pPr>
            <a:r>
              <a:rPr lang="en-US" altLang="en-US" sz="2200" b="1"/>
              <a:t>	</a:t>
            </a:r>
            <a:r>
              <a:rPr lang="en-US" altLang="en-US" sz="2400" b="1"/>
              <a:t>2.5. Patient – Symptomatic</a:t>
            </a:r>
          </a:p>
          <a:p>
            <a:pPr lvl="2"/>
            <a:r>
              <a:rPr lang="en-US" altLang="en-US"/>
              <a:t>Is the patient symptomatic for specific suspected or confirmed diseases? </a:t>
            </a:r>
          </a:p>
          <a:p>
            <a:pPr lvl="2"/>
            <a:r>
              <a:rPr lang="en-US" altLang="en-US"/>
              <a:t>If so, there is a risk of spreading germs</a:t>
            </a:r>
          </a:p>
          <a:p>
            <a:pPr lvl="3">
              <a:buFont typeface="Courier New" panose="02070309020205020404" pitchFamily="49" charset="0"/>
              <a:buChar char="o"/>
            </a:pPr>
            <a:r>
              <a:rPr lang="en-US" altLang="en-US" sz="2400"/>
              <a:t>Restrict movement within the specific </a:t>
            </a:r>
            <a:br>
              <a:rPr lang="en-US" altLang="en-US" sz="2400"/>
            </a:br>
            <a:r>
              <a:rPr lang="en-US" altLang="en-US" sz="2400"/>
              <a:t>patient care area/facility as appropriate </a:t>
            </a:r>
          </a:p>
          <a:p>
            <a:pPr lvl="3">
              <a:buFont typeface="Courier New" panose="02070309020205020404" pitchFamily="49" charset="0"/>
              <a:buChar char="o"/>
            </a:pPr>
            <a:r>
              <a:rPr lang="en-US" altLang="en-US" sz="2400"/>
              <a:t>Consider implementing </a:t>
            </a:r>
            <a:br>
              <a:rPr lang="en-US" altLang="en-US" sz="2400"/>
            </a:br>
            <a:r>
              <a:rPr lang="en-US" altLang="en-US" sz="2400"/>
              <a:t>appropriate Additional Precautions</a:t>
            </a:r>
          </a:p>
          <a:p>
            <a:pPr lvl="2"/>
            <a:endParaRPr lang="en-US" altLang="en-US" sz="2000"/>
          </a:p>
          <a:p>
            <a:pPr marL="0" indent="0">
              <a:buFont typeface="Arial" panose="020B0604020202020204" pitchFamily="34" charset="0"/>
              <a:buNone/>
            </a:pPr>
            <a:endParaRPr lang="en-US" altLang="en-US" sz="3000" b="1"/>
          </a:p>
          <a:p>
            <a:pPr lvl="1">
              <a:buFont typeface="Arial" panose="020B0604020202020204" pitchFamily="34" charset="0"/>
              <a:buChar char="•"/>
            </a:pPr>
            <a:endParaRPr lang="en-US" altLang="en-US" sz="2200" b="1"/>
          </a:p>
        </p:txBody>
      </p:sp>
      <p:sp>
        <p:nvSpPr>
          <p:cNvPr id="4" name="Slide Number Placeholder 3">
            <a:extLst>
              <a:ext uri="{FF2B5EF4-FFF2-40B4-BE49-F238E27FC236}">
                <a16:creationId xmlns:a16="http://schemas.microsoft.com/office/drawing/2014/main" id="{6550FB04-7CD1-413B-88C9-F955D43FC6B0}"/>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1E85A09-FB17-47BD-8C6F-1C42BE863625}" type="slidenum">
              <a:rPr lang="en-US" altLang="en-US">
                <a:solidFill>
                  <a:srgbClr val="898989"/>
                </a:solidFill>
                <a:latin typeface="Calibri" panose="020F0502020204030204" pitchFamily="34" charset="0"/>
              </a:rPr>
              <a:pPr eaLnBrk="1" hangingPunct="1"/>
              <a:t>29</a:t>
            </a:fld>
            <a:endParaRPr lang="en-US" altLang="en-US">
              <a:solidFill>
                <a:srgbClr val="898989"/>
              </a:solidFill>
              <a:latin typeface="Calibri" panose="020F0502020204030204" pitchFamily="34" charset="0"/>
            </a:endParaRPr>
          </a:p>
        </p:txBody>
      </p:sp>
      <p:pic>
        <p:nvPicPr>
          <p:cNvPr id="35845" name="Picture 4">
            <a:extLst>
              <a:ext uri="{FF2B5EF4-FFF2-40B4-BE49-F238E27FC236}">
                <a16:creationId xmlns:a16="http://schemas.microsoft.com/office/drawing/2014/main" id="{8D1291E6-0E8F-45DF-AF74-FC7C44DD37FF}"/>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bwMode="auto">
          <a:xfrm>
            <a:off x="1125538" y="4721225"/>
            <a:ext cx="15113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qual 5">
            <a:extLst>
              <a:ext uri="{FF2B5EF4-FFF2-40B4-BE49-F238E27FC236}">
                <a16:creationId xmlns:a16="http://schemas.microsoft.com/office/drawing/2014/main" id="{C97BFE02-9160-40D9-A3EB-C6DCEFE8468B}"/>
              </a:ext>
            </a:extLst>
          </p:cNvPr>
          <p:cNvSpPr/>
          <p:nvPr/>
        </p:nvSpPr>
        <p:spPr>
          <a:xfrm>
            <a:off x="2938463" y="5143500"/>
            <a:ext cx="504825" cy="522288"/>
          </a:xfrm>
          <a:prstGeom prst="mathEqual">
            <a:avLst/>
          </a:prstGeom>
          <a:solidFill>
            <a:schemeClr val="bg1">
              <a:lumMod val="85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solidFill>
                <a:schemeClr val="tx1"/>
              </a:solidFill>
            </a:endParaRPr>
          </a:p>
        </p:txBody>
      </p:sp>
      <p:pic>
        <p:nvPicPr>
          <p:cNvPr id="7" name="Picture 6">
            <a:extLst>
              <a:ext uri="{FF2B5EF4-FFF2-40B4-BE49-F238E27FC236}">
                <a16:creationId xmlns:a16="http://schemas.microsoft.com/office/drawing/2014/main" id="{61F62571-1B4A-40D2-B251-698AAD6A8C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9912" y="4943848"/>
            <a:ext cx="1426652" cy="9218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hevron 7">
            <a:extLst>
              <a:ext uri="{FF2B5EF4-FFF2-40B4-BE49-F238E27FC236}">
                <a16:creationId xmlns:a16="http://schemas.microsoft.com/office/drawing/2014/main" id="{3CB02258-9DE7-4118-859E-51FA07E680F5}"/>
              </a:ext>
            </a:extLst>
          </p:cNvPr>
          <p:cNvSpPr/>
          <p:nvPr/>
        </p:nvSpPr>
        <p:spPr>
          <a:xfrm>
            <a:off x="5688013" y="5224463"/>
            <a:ext cx="360362" cy="360362"/>
          </a:xfrm>
          <a:prstGeom prst="chevron">
            <a:avLst/>
          </a:prstGeom>
          <a:solidFill>
            <a:schemeClr val="bg1">
              <a:lumMod val="85000"/>
            </a:schemeClr>
          </a:solidFill>
          <a:ln>
            <a:solidFill>
              <a:srgbClr val="71893F"/>
            </a:solid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dirty="0">
              <a:solidFill>
                <a:schemeClr val="tx1"/>
              </a:solidFill>
            </a:endParaRPr>
          </a:p>
        </p:txBody>
      </p:sp>
      <p:pic>
        <p:nvPicPr>
          <p:cNvPr id="9" name="Picture 8">
            <a:extLst>
              <a:ext uri="{FF2B5EF4-FFF2-40B4-BE49-F238E27FC236}">
                <a16:creationId xmlns:a16="http://schemas.microsoft.com/office/drawing/2014/main" id="{A1199659-E23E-4375-9354-507E27F505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4943847"/>
            <a:ext cx="1440160" cy="9218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Footer Placeholder 4">
            <a:extLst>
              <a:ext uri="{FF2B5EF4-FFF2-40B4-BE49-F238E27FC236}">
                <a16:creationId xmlns:a16="http://schemas.microsoft.com/office/drawing/2014/main" id="{2DD1C342-79FC-448F-AE5A-5B694EE8DDB2}"/>
              </a:ext>
            </a:extLst>
          </p:cNvPr>
          <p:cNvSpPr>
            <a:spLocks noGrp="1"/>
          </p:cNvSpPr>
          <p:nvPr>
            <p:ph type="ftr" sz="quarter" idx="11"/>
          </p:nvPr>
        </p:nvSpPr>
        <p:spPr>
          <a:xfrm>
            <a:off x="2627313" y="6381750"/>
            <a:ext cx="5905500" cy="365125"/>
          </a:xfrm>
        </p:spPr>
        <p:txBody>
          <a:bodyPr/>
          <a:lstStyle/>
          <a:p>
            <a:pPr>
              <a:defRPr/>
            </a:pPr>
            <a:r>
              <a:rPr lang="en-US" altLang="en-US" sz="800"/>
              <a:t>Point of Care Risk Assessment </a:t>
            </a:r>
          </a:p>
          <a:p>
            <a:pPr>
              <a:defRPr/>
            </a:pPr>
            <a:r>
              <a:rPr lang="en-US" altLang="en-US" sz="800"/>
              <a:t>May 8, 2018</a:t>
            </a:r>
            <a:endParaRPr lang="en-US" sz="800" b="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62D8D74E-8962-4ADB-B3A6-4ACA6AB61B87}"/>
              </a:ext>
            </a:extLst>
          </p:cNvPr>
          <p:cNvSpPr>
            <a:spLocks noGrp="1"/>
          </p:cNvSpPr>
          <p:nvPr>
            <p:ph type="title"/>
          </p:nvPr>
        </p:nvSpPr>
        <p:spPr/>
        <p:txBody>
          <a:bodyPr/>
          <a:lstStyle/>
          <a:p>
            <a:br>
              <a:rPr lang="en-US" altLang="en-US" sz="2400" b="1"/>
            </a:br>
            <a:r>
              <a:rPr lang="en-US" altLang="en-US" sz="2400" b="1"/>
              <a:t>Point of Care Risk Assessment</a:t>
            </a:r>
            <a:br>
              <a:rPr lang="en-US" altLang="en-US" sz="2400" b="1"/>
            </a:br>
            <a:r>
              <a:rPr lang="en-US" altLang="en-US" sz="2400" b="1"/>
              <a:t>INTRODUCTION</a:t>
            </a:r>
            <a:br>
              <a:rPr lang="en-US" altLang="en-US" sz="2400" b="1"/>
            </a:br>
            <a:endParaRPr lang="en-US" altLang="en-US" sz="2400"/>
          </a:p>
        </p:txBody>
      </p:sp>
      <p:sp>
        <p:nvSpPr>
          <p:cNvPr id="9219" name="Content Placeholder 2">
            <a:extLst>
              <a:ext uri="{FF2B5EF4-FFF2-40B4-BE49-F238E27FC236}">
                <a16:creationId xmlns:a16="http://schemas.microsoft.com/office/drawing/2014/main" id="{B508373A-BEB9-496C-9BA2-C5F6028B0380}"/>
              </a:ext>
            </a:extLst>
          </p:cNvPr>
          <p:cNvSpPr>
            <a:spLocks noGrp="1"/>
          </p:cNvSpPr>
          <p:nvPr>
            <p:ph idx="1"/>
          </p:nvPr>
        </p:nvSpPr>
        <p:spPr>
          <a:xfrm>
            <a:off x="422275" y="1341438"/>
            <a:ext cx="8229600" cy="4741862"/>
          </a:xfrm>
        </p:spPr>
        <p:txBody>
          <a:bodyPr/>
          <a:lstStyle/>
          <a:p>
            <a:pPr algn="just">
              <a:spcAft>
                <a:spcPts val="10200"/>
              </a:spcAft>
              <a:buFont typeface="Arial" charset="0"/>
              <a:buChar char="•"/>
              <a:defRPr/>
            </a:pPr>
            <a:r>
              <a:rPr lang="en-US" altLang="en-US" sz="2800" dirty="0"/>
              <a:t>At the end of this learning module you will have the opportunity to test your knowledge by answering five multiple choice questions on PCRA.</a:t>
            </a:r>
          </a:p>
          <a:p>
            <a:pPr marL="0" indent="0" algn="just">
              <a:spcAft>
                <a:spcPts val="1800"/>
              </a:spcAft>
              <a:buFont typeface="Arial" charset="0"/>
              <a:buNone/>
              <a:defRPr/>
            </a:pPr>
            <a:endParaRPr lang="en-US" altLang="en-US" sz="2800" dirty="0"/>
          </a:p>
          <a:p>
            <a:pPr marL="342900" lvl="2" indent="-342900" algn="just">
              <a:buFont typeface="Arial" charset="0"/>
              <a:buChar char="•"/>
              <a:defRPr/>
            </a:pPr>
            <a:r>
              <a:rPr lang="en-US" altLang="en-US" sz="2800" dirty="0"/>
              <a:t>Refer to the </a:t>
            </a:r>
            <a:r>
              <a:rPr lang="en-US" altLang="en-US" sz="2800" dirty="0">
                <a:hlinkClick r:id="rId2"/>
              </a:rPr>
              <a:t>WRHA Infection Prevention and Control Manual</a:t>
            </a:r>
            <a:r>
              <a:rPr lang="en-US" altLang="en-US" sz="2800" dirty="0"/>
              <a:t> for more information</a:t>
            </a:r>
            <a:endParaRPr lang="en-US" altLang="en-US" sz="2000" dirty="0"/>
          </a:p>
          <a:p>
            <a:pPr>
              <a:buFont typeface="Arial" charset="0"/>
              <a:buChar char="•"/>
              <a:defRPr/>
            </a:pPr>
            <a:endParaRPr lang="en-US" altLang="en-US" sz="2000" dirty="0"/>
          </a:p>
          <a:p>
            <a:pPr>
              <a:buFont typeface="Arial" charset="0"/>
              <a:buChar char="•"/>
              <a:defRPr/>
            </a:pPr>
            <a:endParaRPr lang="en-US" altLang="en-US" sz="2000" dirty="0"/>
          </a:p>
          <a:p>
            <a:pPr>
              <a:buFont typeface="Arial" charset="0"/>
              <a:buChar char="•"/>
              <a:defRPr/>
            </a:pPr>
            <a:endParaRPr lang="en-US" altLang="en-US" sz="2000" dirty="0"/>
          </a:p>
          <a:p>
            <a:pPr marL="457200" lvl="1" indent="0">
              <a:buFont typeface="Arial" charset="0"/>
              <a:buNone/>
              <a:defRPr/>
            </a:pPr>
            <a:endParaRPr lang="en-US" altLang="en-US" sz="1600" dirty="0"/>
          </a:p>
          <a:p>
            <a:pPr>
              <a:buFont typeface="Arial" charset="0"/>
              <a:buChar char="•"/>
              <a:defRPr/>
            </a:pPr>
            <a:endParaRPr lang="en-US" altLang="en-US" dirty="0"/>
          </a:p>
        </p:txBody>
      </p:sp>
      <p:sp>
        <p:nvSpPr>
          <p:cNvPr id="6" name="Slide Number Placeholder 5">
            <a:extLst>
              <a:ext uri="{FF2B5EF4-FFF2-40B4-BE49-F238E27FC236}">
                <a16:creationId xmlns:a16="http://schemas.microsoft.com/office/drawing/2014/main" id="{01469414-FA8F-4011-AAC8-1CC1A213F5BB}"/>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D996CAA-DF9E-4086-BFA7-5E681650B8EC}" type="slidenum">
              <a:rPr lang="en-US" altLang="en-US">
                <a:solidFill>
                  <a:srgbClr val="898989"/>
                </a:solidFill>
                <a:latin typeface="Calibri" panose="020F0502020204030204" pitchFamily="34" charset="0"/>
              </a:rPr>
              <a:pPr eaLnBrk="1" hangingPunct="1"/>
              <a:t>3</a:t>
            </a:fld>
            <a:endParaRPr lang="en-US" altLang="en-US">
              <a:solidFill>
                <a:srgbClr val="898989"/>
              </a:solidFill>
              <a:latin typeface="Calibri" panose="020F0502020204030204" pitchFamily="34" charset="0"/>
            </a:endParaRPr>
          </a:p>
        </p:txBody>
      </p:sp>
      <p:pic>
        <p:nvPicPr>
          <p:cNvPr id="9222" name="Picture 8">
            <a:extLst>
              <a:ext uri="{FF2B5EF4-FFF2-40B4-BE49-F238E27FC236}">
                <a16:creationId xmlns:a16="http://schemas.microsoft.com/office/drawing/2014/main" id="{28F34D90-001F-468F-8812-9935DFFC2E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5313" y="2636912"/>
            <a:ext cx="2803525" cy="21598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ooter Placeholder 4">
            <a:extLst>
              <a:ext uri="{FF2B5EF4-FFF2-40B4-BE49-F238E27FC236}">
                <a16:creationId xmlns:a16="http://schemas.microsoft.com/office/drawing/2014/main" id="{91448785-614E-48FA-B4B2-D63AB42B7781}"/>
              </a:ext>
            </a:extLst>
          </p:cNvPr>
          <p:cNvSpPr>
            <a:spLocks noGrp="1"/>
          </p:cNvSpPr>
          <p:nvPr>
            <p:ph type="ftr" sz="quarter" idx="11"/>
          </p:nvPr>
        </p:nvSpPr>
        <p:spPr>
          <a:xfrm>
            <a:off x="2627313" y="6381750"/>
            <a:ext cx="5905500" cy="365125"/>
          </a:xfrm>
        </p:spPr>
        <p:txBody>
          <a:bodyPr/>
          <a:lstStyle/>
          <a:p>
            <a:pPr>
              <a:defRPr/>
            </a:pPr>
            <a:r>
              <a:rPr lang="en-US" altLang="en-US" sz="800"/>
              <a:t>Point of Care Risk Assessment </a:t>
            </a:r>
          </a:p>
          <a:p>
            <a:pPr>
              <a:defRPr/>
            </a:pPr>
            <a:r>
              <a:rPr lang="en-US" altLang="en-US" sz="800"/>
              <a:t>May 8, 2018</a:t>
            </a:r>
            <a:endParaRPr lang="en-US" sz="800" b="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ED97AC17-B4C8-4A85-88F5-B2BABBD8EB06}"/>
              </a:ext>
            </a:extLst>
          </p:cNvPr>
          <p:cNvSpPr>
            <a:spLocks noGrp="1"/>
          </p:cNvSpPr>
          <p:nvPr>
            <p:ph type="title"/>
          </p:nvPr>
        </p:nvSpPr>
        <p:spPr/>
        <p:txBody>
          <a:bodyPr/>
          <a:lstStyle/>
          <a:p>
            <a:pPr>
              <a:defRPr/>
            </a:pPr>
            <a:r>
              <a:rPr lang="en-US" altLang="en-US" sz="2400" b="1" dirty="0"/>
              <a:t>Point of Care Risk Assessment</a:t>
            </a:r>
            <a:br>
              <a:rPr lang="en-US" altLang="en-US" sz="2400" b="1" dirty="0"/>
            </a:br>
            <a:r>
              <a:rPr lang="en-US" altLang="en-US" sz="2400" b="1" cap="all" dirty="0"/>
              <a:t>Patient Impact Scenarios</a:t>
            </a:r>
            <a:br>
              <a:rPr lang="en-US" altLang="en-US" b="1" dirty="0"/>
            </a:br>
            <a:endParaRPr lang="en-US" altLang="en-US" dirty="0"/>
          </a:p>
        </p:txBody>
      </p:sp>
      <p:sp>
        <p:nvSpPr>
          <p:cNvPr id="36867" name="Content Placeholder 2">
            <a:extLst>
              <a:ext uri="{FF2B5EF4-FFF2-40B4-BE49-F238E27FC236}">
                <a16:creationId xmlns:a16="http://schemas.microsoft.com/office/drawing/2014/main" id="{3A0E2E2F-446B-4F9C-85E3-71C0443A2225}"/>
              </a:ext>
            </a:extLst>
          </p:cNvPr>
          <p:cNvSpPr>
            <a:spLocks noGrp="1"/>
          </p:cNvSpPr>
          <p:nvPr>
            <p:ph idx="1"/>
          </p:nvPr>
        </p:nvSpPr>
        <p:spPr>
          <a:xfrm>
            <a:off x="179388" y="1828800"/>
            <a:ext cx="8507412" cy="3743325"/>
          </a:xfrm>
        </p:spPr>
        <p:txBody>
          <a:bodyPr/>
          <a:lstStyle/>
          <a:p>
            <a:pPr marL="285750" lvl="1" indent="0" defTabSz="403225">
              <a:buFont typeface="Arial" charset="0"/>
              <a:buNone/>
              <a:defRPr/>
            </a:pPr>
            <a:r>
              <a:rPr lang="en-US" altLang="en-US" sz="2200" b="1" dirty="0"/>
              <a:t>	</a:t>
            </a:r>
            <a:r>
              <a:rPr lang="en-US" altLang="en-US" b="1" dirty="0"/>
              <a:t>2.6. Patient – Immune Status</a:t>
            </a:r>
          </a:p>
          <a:p>
            <a:pPr marL="285750" lvl="1" indent="0">
              <a:buFont typeface="Arial" charset="0"/>
              <a:buNone/>
              <a:defRPr/>
            </a:pPr>
            <a:endParaRPr lang="en-US" altLang="en-US" sz="900" b="1" dirty="0"/>
          </a:p>
          <a:p>
            <a:pPr marL="855663" lvl="2" indent="-166688">
              <a:spcBef>
                <a:spcPts val="0"/>
              </a:spcBef>
              <a:buFont typeface="Arial" charset="0"/>
              <a:buChar char="•"/>
              <a:defRPr/>
            </a:pPr>
            <a:r>
              <a:rPr lang="en-US" altLang="en-US" sz="2800" dirty="0"/>
              <a:t>What is the patient’s immune status? </a:t>
            </a:r>
          </a:p>
          <a:p>
            <a:pPr marL="855663" lvl="2" indent="-166688">
              <a:buFont typeface="Arial" charset="0"/>
              <a:buChar char="•"/>
              <a:defRPr/>
            </a:pPr>
            <a:r>
              <a:rPr lang="en-US" altLang="en-US" sz="2800" dirty="0"/>
              <a:t>Consider potential exposure to infections such as measles, mumps, rubella, varicella in the priority for single rooms or for roommate selection</a:t>
            </a:r>
          </a:p>
          <a:p>
            <a:pPr marL="855663" lvl="2" indent="-166688">
              <a:buFont typeface="Arial" charset="0"/>
              <a:buChar char="•"/>
              <a:defRPr/>
            </a:pPr>
            <a:r>
              <a:rPr lang="en-US" altLang="en-US" sz="2800" dirty="0"/>
              <a:t>Refer to the </a:t>
            </a:r>
            <a:r>
              <a:rPr lang="en-US" altLang="en-US" sz="2800" dirty="0">
                <a:hlinkClick r:id="rId2"/>
              </a:rPr>
              <a:t>WRHA Infection Prevention and Control Manual</a:t>
            </a:r>
            <a:r>
              <a:rPr lang="en-US" altLang="en-US" sz="2800" dirty="0"/>
              <a:t> for specific disease information</a:t>
            </a:r>
            <a:endParaRPr lang="en-US" altLang="en-US" sz="2200" b="1" dirty="0"/>
          </a:p>
          <a:p>
            <a:pPr marL="457200" lvl="1" indent="0">
              <a:spcBef>
                <a:spcPts val="1200"/>
              </a:spcBef>
              <a:buFont typeface="Arial" charset="0"/>
              <a:buNone/>
              <a:defRPr/>
            </a:pPr>
            <a:r>
              <a:rPr lang="en-US" altLang="en-US" sz="2200" b="1" dirty="0"/>
              <a:t>	</a:t>
            </a:r>
          </a:p>
          <a:p>
            <a:pPr lvl="4">
              <a:buFont typeface="Arial" charset="0"/>
              <a:buChar char="»"/>
              <a:defRPr/>
            </a:pPr>
            <a:endParaRPr lang="en-US" altLang="en-US" dirty="0"/>
          </a:p>
        </p:txBody>
      </p:sp>
      <p:sp>
        <p:nvSpPr>
          <p:cNvPr id="4" name="Slide Number Placeholder 3">
            <a:extLst>
              <a:ext uri="{FF2B5EF4-FFF2-40B4-BE49-F238E27FC236}">
                <a16:creationId xmlns:a16="http://schemas.microsoft.com/office/drawing/2014/main" id="{9A2E2507-4F8C-41F1-9B8B-855FFC35102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1F7F2A5-6F76-4201-A280-B3F974952163}" type="slidenum">
              <a:rPr lang="en-US" altLang="en-US">
                <a:solidFill>
                  <a:srgbClr val="898989"/>
                </a:solidFill>
                <a:latin typeface="Calibri" panose="020F0502020204030204" pitchFamily="34" charset="0"/>
              </a:rPr>
              <a:pPr eaLnBrk="1" hangingPunct="1"/>
              <a:t>30</a:t>
            </a:fld>
            <a:endParaRPr lang="en-US" altLang="en-US">
              <a:solidFill>
                <a:srgbClr val="898989"/>
              </a:solidFill>
              <a:latin typeface="Calibri" panose="020F0502020204030204" pitchFamily="34" charset="0"/>
            </a:endParaRPr>
          </a:p>
        </p:txBody>
      </p:sp>
      <p:pic>
        <p:nvPicPr>
          <p:cNvPr id="2" name="Picture 1">
            <a:extLst>
              <a:ext uri="{FF2B5EF4-FFF2-40B4-BE49-F238E27FC236}">
                <a16:creationId xmlns:a16="http://schemas.microsoft.com/office/drawing/2014/main" id="{2EA93723-6F12-4393-A163-FB313D30C1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4208" y="1020170"/>
            <a:ext cx="2365043" cy="15766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Footer Placeholder 4">
            <a:extLst>
              <a:ext uri="{FF2B5EF4-FFF2-40B4-BE49-F238E27FC236}">
                <a16:creationId xmlns:a16="http://schemas.microsoft.com/office/drawing/2014/main" id="{564F2E62-4794-4C3A-99DE-9C3A717EB690}"/>
              </a:ext>
            </a:extLst>
          </p:cNvPr>
          <p:cNvSpPr>
            <a:spLocks noGrp="1"/>
          </p:cNvSpPr>
          <p:nvPr>
            <p:ph type="ftr" sz="quarter" idx="11"/>
          </p:nvPr>
        </p:nvSpPr>
        <p:spPr>
          <a:xfrm>
            <a:off x="2627313" y="6381750"/>
            <a:ext cx="5905500" cy="365125"/>
          </a:xfrm>
        </p:spPr>
        <p:txBody>
          <a:bodyPr/>
          <a:lstStyle/>
          <a:p>
            <a:pPr>
              <a:defRPr/>
            </a:pPr>
            <a:r>
              <a:rPr lang="en-US" altLang="en-US" sz="800"/>
              <a:t>Point of Care Risk Assessment </a:t>
            </a:r>
          </a:p>
          <a:p>
            <a:pPr>
              <a:defRPr/>
            </a:pPr>
            <a:r>
              <a:rPr lang="en-US" altLang="en-US" sz="800"/>
              <a:t>May 8, 2018</a:t>
            </a:r>
            <a:endParaRPr lang="en-US" sz="800" b="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84B597A4-1ED4-49BC-97ED-1EB7672A54DA}"/>
              </a:ext>
            </a:extLst>
          </p:cNvPr>
          <p:cNvSpPr>
            <a:spLocks noGrp="1"/>
          </p:cNvSpPr>
          <p:nvPr>
            <p:ph type="title"/>
          </p:nvPr>
        </p:nvSpPr>
        <p:spPr/>
        <p:txBody>
          <a:bodyPr/>
          <a:lstStyle/>
          <a:p>
            <a:pPr>
              <a:defRPr/>
            </a:pPr>
            <a:r>
              <a:rPr lang="en-US" altLang="en-US" sz="2400" b="1" dirty="0"/>
              <a:t>Point of Care Risk Assessment</a:t>
            </a:r>
            <a:br>
              <a:rPr lang="en-US" altLang="en-US" sz="2400" b="1" dirty="0"/>
            </a:br>
            <a:r>
              <a:rPr lang="en-US" altLang="en-US" sz="2400" b="1" cap="all" dirty="0"/>
              <a:t>Patient Impact Scenarios</a:t>
            </a:r>
            <a:br>
              <a:rPr lang="en-US" altLang="en-US" sz="2400" b="1" dirty="0"/>
            </a:br>
            <a:endParaRPr lang="en-US" altLang="en-US" sz="2400" dirty="0"/>
          </a:p>
        </p:txBody>
      </p:sp>
      <p:sp>
        <p:nvSpPr>
          <p:cNvPr id="28675" name="Content Placeholder 2">
            <a:extLst>
              <a:ext uri="{FF2B5EF4-FFF2-40B4-BE49-F238E27FC236}">
                <a16:creationId xmlns:a16="http://schemas.microsoft.com/office/drawing/2014/main" id="{9A1A732B-7921-4733-8A0C-62FDF6F29ACD}"/>
              </a:ext>
            </a:extLst>
          </p:cNvPr>
          <p:cNvSpPr>
            <a:spLocks noGrp="1"/>
          </p:cNvSpPr>
          <p:nvPr>
            <p:ph idx="1"/>
          </p:nvPr>
        </p:nvSpPr>
        <p:spPr>
          <a:xfrm>
            <a:off x="457200" y="1268413"/>
            <a:ext cx="8229600" cy="4857750"/>
          </a:xfrm>
        </p:spPr>
        <p:txBody>
          <a:bodyPr/>
          <a:lstStyle/>
          <a:p>
            <a:pPr marL="166688" lvl="1" indent="0" defTabSz="285750">
              <a:buFont typeface="Arial" charset="0"/>
              <a:buNone/>
              <a:defRPr/>
            </a:pPr>
            <a:r>
              <a:rPr lang="en-US" altLang="en-US" sz="2200" b="1" dirty="0"/>
              <a:t>	</a:t>
            </a:r>
            <a:r>
              <a:rPr lang="en-US" altLang="en-US" sz="3600" b="1" dirty="0"/>
              <a:t>2.7. Patient – Hand Hygiene</a:t>
            </a:r>
            <a:endParaRPr lang="en-US" altLang="en-US" sz="3200" b="1" dirty="0"/>
          </a:p>
          <a:p>
            <a:pPr marL="914400" lvl="2" indent="-285750">
              <a:spcBef>
                <a:spcPts val="1200"/>
              </a:spcBef>
              <a:defRPr/>
            </a:pPr>
            <a:r>
              <a:rPr lang="en-US" altLang="en-US" sz="3200" dirty="0"/>
              <a:t>Is the patient willing and able to perform hand hygiene?</a:t>
            </a:r>
          </a:p>
          <a:p>
            <a:pPr marL="914400" lvl="2" indent="-285750">
              <a:buFont typeface="Arial" charset="0"/>
              <a:buChar char="•"/>
              <a:defRPr/>
            </a:pPr>
            <a:r>
              <a:rPr lang="en-US" altLang="en-US" sz="3200" dirty="0"/>
              <a:t>Consider the priority for single rooms </a:t>
            </a:r>
            <a:br>
              <a:rPr lang="en-US" altLang="en-US" sz="3200" dirty="0"/>
            </a:br>
            <a:r>
              <a:rPr lang="en-US" altLang="en-US" sz="3200" dirty="0"/>
              <a:t>or for roommate selection </a:t>
            </a:r>
          </a:p>
          <a:p>
            <a:pPr marL="914400" lvl="2" indent="0">
              <a:buFont typeface="Arial" charset="0"/>
              <a:buNone/>
              <a:defRPr/>
            </a:pPr>
            <a:endParaRPr lang="en-US" altLang="en-US" sz="2200" b="1" dirty="0"/>
          </a:p>
          <a:p>
            <a:pPr lvl="4">
              <a:buFont typeface="Arial" charset="0"/>
              <a:buChar char="»"/>
              <a:defRPr/>
            </a:pPr>
            <a:endParaRPr lang="en-US" altLang="en-US" dirty="0"/>
          </a:p>
        </p:txBody>
      </p:sp>
      <p:sp>
        <p:nvSpPr>
          <p:cNvPr id="3" name="Slide Number Placeholder 2">
            <a:extLst>
              <a:ext uri="{FF2B5EF4-FFF2-40B4-BE49-F238E27FC236}">
                <a16:creationId xmlns:a16="http://schemas.microsoft.com/office/drawing/2014/main" id="{CD8BEBF0-FFC4-4D3E-8BD3-780DD5B48E9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A2067C5-7D70-42C1-AAF2-960607FC32B8}" type="slidenum">
              <a:rPr lang="en-US" altLang="en-US">
                <a:solidFill>
                  <a:srgbClr val="898989"/>
                </a:solidFill>
                <a:latin typeface="Calibri" panose="020F0502020204030204" pitchFamily="34" charset="0"/>
              </a:rPr>
              <a:pPr eaLnBrk="1" hangingPunct="1"/>
              <a:t>31</a:t>
            </a:fld>
            <a:endParaRPr lang="en-US" altLang="en-US">
              <a:solidFill>
                <a:srgbClr val="898989"/>
              </a:solidFill>
              <a:latin typeface="Calibri" panose="020F0502020204030204" pitchFamily="34" charset="0"/>
            </a:endParaRPr>
          </a:p>
        </p:txBody>
      </p:sp>
      <p:pic>
        <p:nvPicPr>
          <p:cNvPr id="37893" name="Picture 4">
            <a:extLst>
              <a:ext uri="{FF2B5EF4-FFF2-40B4-BE49-F238E27FC236}">
                <a16:creationId xmlns:a16="http://schemas.microsoft.com/office/drawing/2014/main" id="{C9203566-8D82-444C-86E7-1132B04D4366}"/>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bwMode="auto">
          <a:xfrm>
            <a:off x="2124075" y="4437063"/>
            <a:ext cx="1728788"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qual 5">
            <a:extLst>
              <a:ext uri="{FF2B5EF4-FFF2-40B4-BE49-F238E27FC236}">
                <a16:creationId xmlns:a16="http://schemas.microsoft.com/office/drawing/2014/main" id="{F36CEBDF-4F60-4733-BF96-1B48A9ACA40C}"/>
              </a:ext>
            </a:extLst>
          </p:cNvPr>
          <p:cNvSpPr/>
          <p:nvPr/>
        </p:nvSpPr>
        <p:spPr>
          <a:xfrm>
            <a:off x="4302125" y="4957763"/>
            <a:ext cx="506413" cy="522287"/>
          </a:xfrm>
          <a:prstGeom prst="mathEqual">
            <a:avLst/>
          </a:prstGeom>
          <a:solidFill>
            <a:schemeClr val="bg1">
              <a:lumMod val="85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solidFill>
                <a:schemeClr val="tx1"/>
              </a:solidFill>
            </a:endParaRPr>
          </a:p>
        </p:txBody>
      </p:sp>
      <p:pic>
        <p:nvPicPr>
          <p:cNvPr id="7" name="Picture 6">
            <a:extLst>
              <a:ext uri="{FF2B5EF4-FFF2-40B4-BE49-F238E27FC236}">
                <a16:creationId xmlns:a16="http://schemas.microsoft.com/office/drawing/2014/main" id="{D59C86D7-9B53-4E06-9A7A-D500CF233B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112" y="4557772"/>
            <a:ext cx="1891326" cy="13223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Footer Placeholder 4">
            <a:extLst>
              <a:ext uri="{FF2B5EF4-FFF2-40B4-BE49-F238E27FC236}">
                <a16:creationId xmlns:a16="http://schemas.microsoft.com/office/drawing/2014/main" id="{F8CBFC47-DDD8-4F46-9F9D-FB922361B779}"/>
              </a:ext>
            </a:extLst>
          </p:cNvPr>
          <p:cNvSpPr>
            <a:spLocks noGrp="1"/>
          </p:cNvSpPr>
          <p:nvPr>
            <p:ph type="ftr" sz="quarter" idx="11"/>
          </p:nvPr>
        </p:nvSpPr>
        <p:spPr>
          <a:xfrm>
            <a:off x="2627313" y="6381750"/>
            <a:ext cx="5905500" cy="365125"/>
          </a:xfrm>
        </p:spPr>
        <p:txBody>
          <a:bodyPr/>
          <a:lstStyle/>
          <a:p>
            <a:pPr>
              <a:defRPr/>
            </a:pPr>
            <a:r>
              <a:rPr lang="en-US" altLang="en-US" sz="800"/>
              <a:t>Point of Care Risk Assessment </a:t>
            </a:r>
          </a:p>
          <a:p>
            <a:pPr>
              <a:defRPr/>
            </a:pPr>
            <a:r>
              <a:rPr lang="en-US" altLang="en-US" sz="800"/>
              <a:t>May 8, 2018</a:t>
            </a:r>
            <a:endParaRPr lang="en-US" sz="800" b="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7C6345DE-E299-44BA-9B8B-B5581F2B5FA2}"/>
              </a:ext>
            </a:extLst>
          </p:cNvPr>
          <p:cNvSpPr>
            <a:spLocks noGrp="1"/>
          </p:cNvSpPr>
          <p:nvPr>
            <p:ph type="title"/>
          </p:nvPr>
        </p:nvSpPr>
        <p:spPr/>
        <p:txBody>
          <a:bodyPr/>
          <a:lstStyle/>
          <a:p>
            <a:pPr>
              <a:defRPr/>
            </a:pPr>
            <a:r>
              <a:rPr lang="en-US" altLang="en-US" sz="2400" b="1" dirty="0"/>
              <a:t>Point of Care Risk Assessment</a:t>
            </a:r>
            <a:br>
              <a:rPr lang="en-US" altLang="en-US" sz="2400" b="1" dirty="0"/>
            </a:br>
            <a:r>
              <a:rPr lang="en-US" altLang="en-US" sz="2400" b="1" cap="all" dirty="0"/>
              <a:t>Environmental Scenarios</a:t>
            </a:r>
            <a:br>
              <a:rPr lang="en-US" altLang="en-US" sz="2400" b="1" dirty="0"/>
            </a:br>
            <a:endParaRPr lang="en-US" altLang="en-US" sz="2400" dirty="0"/>
          </a:p>
        </p:txBody>
      </p:sp>
      <p:sp>
        <p:nvSpPr>
          <p:cNvPr id="30723" name="Content Placeholder 2">
            <a:extLst>
              <a:ext uri="{FF2B5EF4-FFF2-40B4-BE49-F238E27FC236}">
                <a16:creationId xmlns:a16="http://schemas.microsoft.com/office/drawing/2014/main" id="{0A9036B9-AC35-4EA7-A254-15F89565BE93}"/>
              </a:ext>
            </a:extLst>
          </p:cNvPr>
          <p:cNvSpPr>
            <a:spLocks noGrp="1"/>
          </p:cNvSpPr>
          <p:nvPr>
            <p:ph idx="1"/>
          </p:nvPr>
        </p:nvSpPr>
        <p:spPr/>
        <p:txBody>
          <a:bodyPr/>
          <a:lstStyle/>
          <a:p>
            <a:pPr marL="857250" lvl="1" indent="-457200">
              <a:buFont typeface="Arial" charset="0"/>
              <a:buAutoNum type="arabicPeriod" startAt="3"/>
              <a:defRPr/>
            </a:pPr>
            <a:r>
              <a:rPr lang="en-US" altLang="en-US" sz="2200" b="1" dirty="0"/>
              <a:t>THE ENVIRONMENT</a:t>
            </a:r>
            <a:r>
              <a:rPr lang="en-US" altLang="en-US" dirty="0"/>
              <a:t> </a:t>
            </a:r>
          </a:p>
          <a:p>
            <a:pPr marL="400050" lvl="1" indent="0">
              <a:buFont typeface="Arial" charset="0"/>
              <a:buNone/>
              <a:defRPr/>
            </a:pPr>
            <a:endParaRPr lang="en-US" altLang="en-US" sz="1200" dirty="0"/>
          </a:p>
          <a:p>
            <a:pPr marL="457200" lvl="1" indent="0">
              <a:buFont typeface="Arial" charset="0"/>
              <a:buNone/>
              <a:defRPr/>
            </a:pPr>
            <a:r>
              <a:rPr lang="en-US" altLang="en-US" sz="2200" dirty="0"/>
              <a:t>	</a:t>
            </a:r>
            <a:r>
              <a:rPr lang="en-US" altLang="en-US" sz="2200" b="1" dirty="0"/>
              <a:t>3.1.  Is the patient in a shared room / treatment space?</a:t>
            </a:r>
          </a:p>
          <a:p>
            <a:pPr lvl="2">
              <a:spcBef>
                <a:spcPts val="1200"/>
              </a:spcBef>
              <a:buFont typeface="Arial" charset="0"/>
              <a:buChar char="•"/>
              <a:defRPr/>
            </a:pPr>
            <a:r>
              <a:rPr lang="en-US" altLang="en-US" sz="2000" dirty="0"/>
              <a:t>If so:</a:t>
            </a:r>
          </a:p>
          <a:p>
            <a:pPr lvl="3">
              <a:buFont typeface="Arial" panose="020B0604020202020204" pitchFamily="34" charset="0"/>
              <a:buChar char="•"/>
              <a:defRPr/>
            </a:pPr>
            <a:r>
              <a:rPr lang="en-US" altLang="en-US" dirty="0"/>
              <a:t>Consider the space within the patient curtains as the patient’s environment</a:t>
            </a:r>
          </a:p>
          <a:p>
            <a:pPr lvl="3">
              <a:buFont typeface="Arial" panose="020B0604020202020204" pitchFamily="34" charset="0"/>
              <a:buChar char="•"/>
              <a:defRPr/>
            </a:pPr>
            <a:r>
              <a:rPr lang="en-US" altLang="en-US" dirty="0"/>
              <a:t>Perform a Point of Care Risk Assessment before every interaction within the patient curtains</a:t>
            </a:r>
          </a:p>
          <a:p>
            <a:pPr marL="457200" lvl="1" indent="0">
              <a:buFont typeface="Arial" charset="0"/>
              <a:buNone/>
              <a:defRPr/>
            </a:pPr>
            <a:endParaRPr lang="en-US" altLang="en-US" sz="2200" b="1" dirty="0"/>
          </a:p>
          <a:p>
            <a:pPr>
              <a:buFont typeface="Arial" charset="0"/>
              <a:buChar char="•"/>
              <a:defRPr/>
            </a:pPr>
            <a:endParaRPr lang="en-US" altLang="en-US" dirty="0"/>
          </a:p>
        </p:txBody>
      </p:sp>
      <p:sp>
        <p:nvSpPr>
          <p:cNvPr id="4" name="Slide Number Placeholder 3">
            <a:extLst>
              <a:ext uri="{FF2B5EF4-FFF2-40B4-BE49-F238E27FC236}">
                <a16:creationId xmlns:a16="http://schemas.microsoft.com/office/drawing/2014/main" id="{F69D4F24-F1CF-4A2B-BAD3-620F1501382B}"/>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5317956-6457-471B-B4B7-E704A82A22E1}" type="slidenum">
              <a:rPr lang="en-US" altLang="en-US">
                <a:solidFill>
                  <a:srgbClr val="898989"/>
                </a:solidFill>
                <a:latin typeface="Calibri" panose="020F0502020204030204" pitchFamily="34" charset="0"/>
              </a:rPr>
              <a:pPr eaLnBrk="1" hangingPunct="1"/>
              <a:t>32</a:t>
            </a:fld>
            <a:endParaRPr lang="en-US" altLang="en-US">
              <a:solidFill>
                <a:srgbClr val="898989"/>
              </a:solidFill>
              <a:latin typeface="Calibri" panose="020F0502020204030204" pitchFamily="34" charset="0"/>
            </a:endParaRPr>
          </a:p>
        </p:txBody>
      </p:sp>
      <p:pic>
        <p:nvPicPr>
          <p:cNvPr id="38917" name="Picture 6">
            <a:extLst>
              <a:ext uri="{FF2B5EF4-FFF2-40B4-BE49-F238E27FC236}">
                <a16:creationId xmlns:a16="http://schemas.microsoft.com/office/drawing/2014/main" id="{A20E145D-DF39-41CE-8C4D-0C5C34E86BC8}"/>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bwMode="auto">
          <a:xfrm>
            <a:off x="1979613" y="4521200"/>
            <a:ext cx="1571625"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qual 7">
            <a:extLst>
              <a:ext uri="{FF2B5EF4-FFF2-40B4-BE49-F238E27FC236}">
                <a16:creationId xmlns:a16="http://schemas.microsoft.com/office/drawing/2014/main" id="{8549BDC9-2B8B-4CBF-8F4A-C258A6BB07B6}"/>
              </a:ext>
            </a:extLst>
          </p:cNvPr>
          <p:cNvSpPr/>
          <p:nvPr/>
        </p:nvSpPr>
        <p:spPr>
          <a:xfrm>
            <a:off x="4067175" y="4938713"/>
            <a:ext cx="506413" cy="522287"/>
          </a:xfrm>
          <a:prstGeom prst="mathEqual">
            <a:avLst/>
          </a:prstGeom>
          <a:solidFill>
            <a:schemeClr val="bg1">
              <a:lumMod val="85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solidFill>
                <a:schemeClr val="tx1"/>
              </a:solidFill>
            </a:endParaRPr>
          </a:p>
        </p:txBody>
      </p:sp>
      <p:pic>
        <p:nvPicPr>
          <p:cNvPr id="2" name="Picture 1">
            <a:extLst>
              <a:ext uri="{FF2B5EF4-FFF2-40B4-BE49-F238E27FC236}">
                <a16:creationId xmlns:a16="http://schemas.microsoft.com/office/drawing/2014/main" id="{6040215E-98A3-44DF-A2AE-A57578C467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4713614"/>
            <a:ext cx="1640335" cy="10360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Footer Placeholder 4">
            <a:extLst>
              <a:ext uri="{FF2B5EF4-FFF2-40B4-BE49-F238E27FC236}">
                <a16:creationId xmlns:a16="http://schemas.microsoft.com/office/drawing/2014/main" id="{392641A7-378B-4248-B638-6C5FFF1CF282}"/>
              </a:ext>
            </a:extLst>
          </p:cNvPr>
          <p:cNvSpPr>
            <a:spLocks noGrp="1"/>
          </p:cNvSpPr>
          <p:nvPr>
            <p:ph type="ftr" sz="quarter" idx="11"/>
          </p:nvPr>
        </p:nvSpPr>
        <p:spPr>
          <a:xfrm>
            <a:off x="2627313" y="6381750"/>
            <a:ext cx="5905500" cy="365125"/>
          </a:xfrm>
        </p:spPr>
        <p:txBody>
          <a:bodyPr/>
          <a:lstStyle/>
          <a:p>
            <a:pPr>
              <a:defRPr/>
            </a:pPr>
            <a:r>
              <a:rPr lang="en-US" altLang="en-US" sz="800"/>
              <a:t>Point of Care Risk Assessment </a:t>
            </a:r>
          </a:p>
          <a:p>
            <a:pPr>
              <a:defRPr/>
            </a:pPr>
            <a:r>
              <a:rPr lang="en-US" altLang="en-US" sz="800"/>
              <a:t>May 8, 2018</a:t>
            </a:r>
            <a:endParaRPr lang="en-US" sz="800" b="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CFAD695F-EBA8-4375-AAFB-2BEDAF9407BE}"/>
              </a:ext>
            </a:extLst>
          </p:cNvPr>
          <p:cNvSpPr>
            <a:spLocks noGrp="1"/>
          </p:cNvSpPr>
          <p:nvPr>
            <p:ph type="title"/>
          </p:nvPr>
        </p:nvSpPr>
        <p:spPr/>
        <p:txBody>
          <a:bodyPr/>
          <a:lstStyle/>
          <a:p>
            <a:pPr>
              <a:defRPr/>
            </a:pPr>
            <a:r>
              <a:rPr lang="en-US" altLang="en-US" sz="2400" b="1" dirty="0"/>
              <a:t>Point of Care Risk Assessment</a:t>
            </a:r>
            <a:br>
              <a:rPr lang="en-US" altLang="en-US" sz="2400" b="1" dirty="0"/>
            </a:br>
            <a:r>
              <a:rPr lang="en-US" altLang="en-US" sz="2400" b="1" cap="all" dirty="0"/>
              <a:t>Environmental Scenarios</a:t>
            </a:r>
            <a:br>
              <a:rPr lang="en-US" altLang="en-US" sz="2400" b="1" dirty="0"/>
            </a:br>
            <a:endParaRPr lang="en-US" altLang="en-US" sz="2400" dirty="0"/>
          </a:p>
        </p:txBody>
      </p:sp>
      <p:sp>
        <p:nvSpPr>
          <p:cNvPr id="39939" name="Content Placeholder 2">
            <a:extLst>
              <a:ext uri="{FF2B5EF4-FFF2-40B4-BE49-F238E27FC236}">
                <a16:creationId xmlns:a16="http://schemas.microsoft.com/office/drawing/2014/main" id="{77268952-1841-49A1-A5AA-F27287701A29}"/>
              </a:ext>
            </a:extLst>
          </p:cNvPr>
          <p:cNvSpPr>
            <a:spLocks noGrp="1"/>
          </p:cNvSpPr>
          <p:nvPr>
            <p:ph idx="1"/>
          </p:nvPr>
        </p:nvSpPr>
        <p:spPr/>
        <p:txBody>
          <a:bodyPr/>
          <a:lstStyle/>
          <a:p>
            <a:pPr marL="857250" lvl="2" indent="0">
              <a:buFont typeface="Arial" charset="0"/>
              <a:buNone/>
              <a:defRPr/>
            </a:pPr>
            <a:r>
              <a:rPr lang="en-US" altLang="en-US" sz="2200" b="1" dirty="0"/>
              <a:t>3.2.   Environment – Non-critical Equipment</a:t>
            </a:r>
          </a:p>
          <a:p>
            <a:pPr marL="857250" lvl="2" indent="0">
              <a:buFont typeface="Arial" charset="0"/>
              <a:buNone/>
              <a:defRPr/>
            </a:pPr>
            <a:endParaRPr lang="en-US" altLang="en-US" sz="1200" b="1" dirty="0"/>
          </a:p>
          <a:p>
            <a:pPr lvl="2">
              <a:buFont typeface="Arial" charset="0"/>
              <a:buChar char="•"/>
              <a:defRPr/>
            </a:pPr>
            <a:r>
              <a:rPr lang="en-US" altLang="en-US" sz="2000" dirty="0"/>
              <a:t>Is there is a risk of spreading germs from the environment? </a:t>
            </a:r>
          </a:p>
          <a:p>
            <a:pPr lvl="2">
              <a:buFont typeface="Arial" charset="0"/>
              <a:buChar char="•"/>
              <a:defRPr/>
            </a:pPr>
            <a:r>
              <a:rPr lang="en-US" altLang="en-US" sz="2000" dirty="0"/>
              <a:t>Clean non-critical patient care equipment and the patient environment</a:t>
            </a:r>
          </a:p>
          <a:p>
            <a:pPr marL="457200" lvl="1" indent="0">
              <a:buFont typeface="Arial" charset="0"/>
              <a:buNone/>
              <a:defRPr/>
            </a:pPr>
            <a:endParaRPr lang="en-US" altLang="en-US" sz="2000" b="1" dirty="0"/>
          </a:p>
        </p:txBody>
      </p:sp>
      <p:sp>
        <p:nvSpPr>
          <p:cNvPr id="4" name="Slide Number Placeholder 3">
            <a:extLst>
              <a:ext uri="{FF2B5EF4-FFF2-40B4-BE49-F238E27FC236}">
                <a16:creationId xmlns:a16="http://schemas.microsoft.com/office/drawing/2014/main" id="{6F00D62D-72BB-4534-B9D9-F9301AB491F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C069056-28EB-4056-B27C-C1A46B8E5BAD}" type="slidenum">
              <a:rPr lang="en-US" altLang="en-US">
                <a:solidFill>
                  <a:srgbClr val="898989"/>
                </a:solidFill>
                <a:latin typeface="Calibri" panose="020F0502020204030204" pitchFamily="34" charset="0"/>
              </a:rPr>
              <a:pPr eaLnBrk="1" hangingPunct="1"/>
              <a:t>33</a:t>
            </a:fld>
            <a:endParaRPr lang="en-US" altLang="en-US">
              <a:solidFill>
                <a:srgbClr val="898989"/>
              </a:solidFill>
              <a:latin typeface="Calibri" panose="020F0502020204030204" pitchFamily="34" charset="0"/>
            </a:endParaRPr>
          </a:p>
        </p:txBody>
      </p:sp>
      <p:pic>
        <p:nvPicPr>
          <p:cNvPr id="39941" name="Picture 6">
            <a:extLst>
              <a:ext uri="{FF2B5EF4-FFF2-40B4-BE49-F238E27FC236}">
                <a16:creationId xmlns:a16="http://schemas.microsoft.com/office/drawing/2014/main" id="{2BAFB8F1-4071-4A94-99D5-2B8359403B0F}"/>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bwMode="auto">
          <a:xfrm>
            <a:off x="1619250" y="3636963"/>
            <a:ext cx="1728788"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qual 7">
            <a:extLst>
              <a:ext uri="{FF2B5EF4-FFF2-40B4-BE49-F238E27FC236}">
                <a16:creationId xmlns:a16="http://schemas.microsoft.com/office/drawing/2014/main" id="{E3EE96E0-CD30-4C28-986F-C32ECE7E46CC}"/>
              </a:ext>
            </a:extLst>
          </p:cNvPr>
          <p:cNvSpPr/>
          <p:nvPr/>
        </p:nvSpPr>
        <p:spPr>
          <a:xfrm>
            <a:off x="3851275" y="4157663"/>
            <a:ext cx="506413" cy="522287"/>
          </a:xfrm>
          <a:prstGeom prst="mathEqual">
            <a:avLst/>
          </a:prstGeom>
          <a:solidFill>
            <a:schemeClr val="bg1">
              <a:lumMod val="85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solidFill>
                <a:schemeClr val="tx1"/>
              </a:solidFill>
            </a:endParaRPr>
          </a:p>
        </p:txBody>
      </p:sp>
      <p:pic>
        <p:nvPicPr>
          <p:cNvPr id="2" name="Picture 1">
            <a:extLst>
              <a:ext uri="{FF2B5EF4-FFF2-40B4-BE49-F238E27FC236}">
                <a16:creationId xmlns:a16="http://schemas.microsoft.com/office/drawing/2014/main" id="{1FB1FB68-49DC-492D-A4E7-989E75CD6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3755380"/>
            <a:ext cx="1800200" cy="13272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Footer Placeholder 4">
            <a:extLst>
              <a:ext uri="{FF2B5EF4-FFF2-40B4-BE49-F238E27FC236}">
                <a16:creationId xmlns:a16="http://schemas.microsoft.com/office/drawing/2014/main" id="{1F76E91B-0824-4D0B-9F26-5C49EE67A4DB}"/>
              </a:ext>
            </a:extLst>
          </p:cNvPr>
          <p:cNvSpPr>
            <a:spLocks noGrp="1"/>
          </p:cNvSpPr>
          <p:nvPr>
            <p:ph type="ftr" sz="quarter" idx="11"/>
          </p:nvPr>
        </p:nvSpPr>
        <p:spPr>
          <a:xfrm>
            <a:off x="2627313" y="6381750"/>
            <a:ext cx="5905500" cy="365125"/>
          </a:xfrm>
        </p:spPr>
        <p:txBody>
          <a:bodyPr/>
          <a:lstStyle/>
          <a:p>
            <a:pPr>
              <a:defRPr/>
            </a:pPr>
            <a:r>
              <a:rPr lang="en-US" altLang="en-US" sz="800"/>
              <a:t>Point of Care Risk Assessment </a:t>
            </a:r>
          </a:p>
          <a:p>
            <a:pPr>
              <a:defRPr/>
            </a:pPr>
            <a:r>
              <a:rPr lang="en-US" altLang="en-US" sz="800"/>
              <a:t>May 8, 2018</a:t>
            </a:r>
            <a:endParaRPr lang="en-US" sz="800" b="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CDFD9BD6-3D9B-458C-9545-C63E936E5244}"/>
              </a:ext>
            </a:extLst>
          </p:cNvPr>
          <p:cNvSpPr>
            <a:spLocks noGrp="1"/>
          </p:cNvSpPr>
          <p:nvPr>
            <p:ph type="title"/>
          </p:nvPr>
        </p:nvSpPr>
        <p:spPr/>
        <p:txBody>
          <a:bodyPr/>
          <a:lstStyle/>
          <a:p>
            <a:pPr>
              <a:defRPr/>
            </a:pPr>
            <a:r>
              <a:rPr lang="en-US" altLang="en-US" sz="2400" b="1" dirty="0"/>
              <a:t>Point of Care Risk Assessment</a:t>
            </a:r>
            <a:br>
              <a:rPr lang="en-US" altLang="en-US" sz="2400" b="1" dirty="0"/>
            </a:br>
            <a:r>
              <a:rPr lang="en-US" altLang="en-US" sz="2400" b="1" cap="all" dirty="0"/>
              <a:t>Environmental Scenarios</a:t>
            </a:r>
            <a:br>
              <a:rPr lang="en-US" altLang="en-US" b="1" dirty="0"/>
            </a:br>
            <a:endParaRPr lang="en-US" altLang="en-US" dirty="0"/>
          </a:p>
        </p:txBody>
      </p:sp>
      <p:sp>
        <p:nvSpPr>
          <p:cNvPr id="40963" name="Content Placeholder 2">
            <a:extLst>
              <a:ext uri="{FF2B5EF4-FFF2-40B4-BE49-F238E27FC236}">
                <a16:creationId xmlns:a16="http://schemas.microsoft.com/office/drawing/2014/main" id="{92C07A5F-A3A4-4502-BA8B-C9EE3E8FD2F5}"/>
              </a:ext>
            </a:extLst>
          </p:cNvPr>
          <p:cNvSpPr>
            <a:spLocks noGrp="1"/>
          </p:cNvSpPr>
          <p:nvPr>
            <p:ph idx="1"/>
          </p:nvPr>
        </p:nvSpPr>
        <p:spPr/>
        <p:txBody>
          <a:bodyPr/>
          <a:lstStyle/>
          <a:p>
            <a:pPr marL="796925" lvl="1" indent="0">
              <a:buFont typeface="Arial" charset="0"/>
              <a:buNone/>
              <a:defRPr/>
            </a:pPr>
            <a:r>
              <a:rPr lang="en-US" altLang="en-US" sz="2200" b="1" dirty="0"/>
              <a:t>3.3.  Linen and waste </a:t>
            </a:r>
          </a:p>
          <a:p>
            <a:pPr marL="796925" lvl="1" indent="0">
              <a:buFont typeface="Arial" charset="0"/>
              <a:buNone/>
              <a:defRPr/>
            </a:pPr>
            <a:endParaRPr lang="en-US" altLang="en-US" sz="1200" b="1" dirty="0"/>
          </a:p>
          <a:p>
            <a:pPr marL="1139825" lvl="1">
              <a:buFont typeface="Arial" charset="0"/>
              <a:buChar char="•"/>
              <a:defRPr/>
            </a:pPr>
            <a:r>
              <a:rPr lang="en-US" altLang="en-US" sz="2000" dirty="0"/>
              <a:t>Is there a risk of contact with body fluids?</a:t>
            </a:r>
          </a:p>
          <a:p>
            <a:pPr marL="1139825" lvl="1">
              <a:buFont typeface="Arial" charset="0"/>
              <a:buChar char="•"/>
              <a:defRPr/>
            </a:pPr>
            <a:r>
              <a:rPr lang="en-US" altLang="en-US" sz="2000" dirty="0"/>
              <a:t>Handle linen and waste according to facility/program policy and procedures</a:t>
            </a:r>
          </a:p>
          <a:p>
            <a:pPr lvl="2">
              <a:buFont typeface="Courier New" pitchFamily="49" charset="0"/>
              <a:buChar char="o"/>
              <a:defRPr/>
            </a:pPr>
            <a:endParaRPr lang="en-US" altLang="en-US" b="1" dirty="0"/>
          </a:p>
        </p:txBody>
      </p:sp>
      <p:sp>
        <p:nvSpPr>
          <p:cNvPr id="3" name="Slide Number Placeholder 2">
            <a:extLst>
              <a:ext uri="{FF2B5EF4-FFF2-40B4-BE49-F238E27FC236}">
                <a16:creationId xmlns:a16="http://schemas.microsoft.com/office/drawing/2014/main" id="{88D997F6-5C73-4314-A228-85CC871617FC}"/>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45C0E2E-8569-47D1-B981-084AF029740F}" type="slidenum">
              <a:rPr lang="en-US" altLang="en-US">
                <a:solidFill>
                  <a:srgbClr val="898989"/>
                </a:solidFill>
                <a:latin typeface="Calibri" panose="020F0502020204030204" pitchFamily="34" charset="0"/>
              </a:rPr>
              <a:pPr eaLnBrk="1" hangingPunct="1"/>
              <a:t>34</a:t>
            </a:fld>
            <a:endParaRPr lang="en-US" altLang="en-US">
              <a:solidFill>
                <a:srgbClr val="898989"/>
              </a:solidFill>
              <a:latin typeface="Calibri" panose="020F0502020204030204" pitchFamily="34" charset="0"/>
            </a:endParaRPr>
          </a:p>
        </p:txBody>
      </p:sp>
      <p:pic>
        <p:nvPicPr>
          <p:cNvPr id="40964" name="Picture 2">
            <a:extLst>
              <a:ext uri="{FF2B5EF4-FFF2-40B4-BE49-F238E27FC236}">
                <a16:creationId xmlns:a16="http://schemas.microsoft.com/office/drawing/2014/main" id="{251BD6FC-DC7A-4011-B4E6-7C5F7FCB38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3637206"/>
            <a:ext cx="896589" cy="16561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3">
            <a:extLst>
              <a:ext uri="{FF2B5EF4-FFF2-40B4-BE49-F238E27FC236}">
                <a16:creationId xmlns:a16="http://schemas.microsoft.com/office/drawing/2014/main" id="{675FF695-AB03-4D0C-AE85-E7FF3ECFD0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7251" y="3637206"/>
            <a:ext cx="1160511" cy="16561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5">
            <a:extLst>
              <a:ext uri="{FF2B5EF4-FFF2-40B4-BE49-F238E27FC236}">
                <a16:creationId xmlns:a16="http://schemas.microsoft.com/office/drawing/2014/main" id="{154EDD3B-F752-401E-A502-5E08D5549D80}"/>
              </a:ext>
            </a:extLst>
          </p:cNvPr>
          <p:cNvPicPr>
            <a:picLocks noChangeAspect="1"/>
          </p:cNvPicPr>
          <p:nvPr/>
        </p:nvPicPr>
        <p:blipFill>
          <a:blip r:embed="rId4">
            <a:extLst>
              <a:ext uri="{28A0092B-C50C-407E-A947-70E740481C1C}">
                <a14:useLocalDpi xmlns:a14="http://schemas.microsoft.com/office/drawing/2010/main" val="0"/>
              </a:ext>
            </a:extLst>
          </a:blip>
          <a:srcRect r="50000"/>
          <a:stretch>
            <a:fillRect/>
          </a:stretch>
        </p:blipFill>
        <p:spPr bwMode="auto">
          <a:xfrm>
            <a:off x="1692275" y="3636963"/>
            <a:ext cx="1728788"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qual 6">
            <a:extLst>
              <a:ext uri="{FF2B5EF4-FFF2-40B4-BE49-F238E27FC236}">
                <a16:creationId xmlns:a16="http://schemas.microsoft.com/office/drawing/2014/main" id="{9BE99956-DA31-4ABA-A8CB-6300E5642884}"/>
              </a:ext>
            </a:extLst>
          </p:cNvPr>
          <p:cNvSpPr/>
          <p:nvPr/>
        </p:nvSpPr>
        <p:spPr>
          <a:xfrm>
            <a:off x="3924300" y="4157663"/>
            <a:ext cx="506413" cy="522287"/>
          </a:xfrm>
          <a:prstGeom prst="mathEqual">
            <a:avLst/>
          </a:prstGeom>
          <a:solidFill>
            <a:schemeClr val="bg1">
              <a:lumMod val="85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solidFill>
                <a:schemeClr val="tx1"/>
              </a:solidFill>
            </a:endParaRPr>
          </a:p>
        </p:txBody>
      </p:sp>
      <p:sp>
        <p:nvSpPr>
          <p:cNvPr id="10" name="Footer Placeholder 4">
            <a:extLst>
              <a:ext uri="{FF2B5EF4-FFF2-40B4-BE49-F238E27FC236}">
                <a16:creationId xmlns:a16="http://schemas.microsoft.com/office/drawing/2014/main" id="{1F3FA0C1-F5BF-43C6-9DAB-90DEC670CCF1}"/>
              </a:ext>
            </a:extLst>
          </p:cNvPr>
          <p:cNvSpPr>
            <a:spLocks noGrp="1"/>
          </p:cNvSpPr>
          <p:nvPr>
            <p:ph type="ftr" sz="quarter" idx="11"/>
          </p:nvPr>
        </p:nvSpPr>
        <p:spPr>
          <a:xfrm>
            <a:off x="2627313" y="6381750"/>
            <a:ext cx="5905500" cy="365125"/>
          </a:xfrm>
        </p:spPr>
        <p:txBody>
          <a:bodyPr/>
          <a:lstStyle/>
          <a:p>
            <a:pPr>
              <a:defRPr/>
            </a:pPr>
            <a:r>
              <a:rPr lang="en-US" altLang="en-US" sz="800"/>
              <a:t>Point of Care Risk Assessment </a:t>
            </a:r>
          </a:p>
          <a:p>
            <a:pPr>
              <a:defRPr/>
            </a:pPr>
            <a:r>
              <a:rPr lang="en-US" altLang="en-US" sz="800"/>
              <a:t>May 8, 2018</a:t>
            </a:r>
            <a:endParaRPr lang="en-US" sz="800" b="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AB474780-18BD-49E4-8BF7-97E535600AEA}"/>
              </a:ext>
            </a:extLst>
          </p:cNvPr>
          <p:cNvSpPr>
            <a:spLocks noGrp="1"/>
          </p:cNvSpPr>
          <p:nvPr>
            <p:ph type="title"/>
          </p:nvPr>
        </p:nvSpPr>
        <p:spPr/>
        <p:txBody>
          <a:bodyPr/>
          <a:lstStyle/>
          <a:p>
            <a:pPr>
              <a:defRPr/>
            </a:pPr>
            <a:r>
              <a:rPr lang="en-US" altLang="en-US" sz="2400" b="1" dirty="0"/>
              <a:t>Point of Care Risk Assessment</a:t>
            </a:r>
            <a:br>
              <a:rPr lang="en-US" altLang="en-US" sz="2400" b="1" dirty="0"/>
            </a:br>
            <a:r>
              <a:rPr lang="en-US" altLang="en-US" sz="2400" b="1" cap="all" dirty="0"/>
              <a:t>Environmental Scenarios</a:t>
            </a:r>
            <a:endParaRPr lang="en-US" altLang="en-US" sz="2400" cap="all" dirty="0"/>
          </a:p>
        </p:txBody>
      </p:sp>
      <p:sp>
        <p:nvSpPr>
          <p:cNvPr id="41987" name="Content Placeholder 2">
            <a:extLst>
              <a:ext uri="{FF2B5EF4-FFF2-40B4-BE49-F238E27FC236}">
                <a16:creationId xmlns:a16="http://schemas.microsoft.com/office/drawing/2014/main" id="{31F92E72-E771-4666-8FF2-53B735CB316A}"/>
              </a:ext>
            </a:extLst>
          </p:cNvPr>
          <p:cNvSpPr>
            <a:spLocks noGrp="1"/>
          </p:cNvSpPr>
          <p:nvPr>
            <p:ph idx="1"/>
          </p:nvPr>
        </p:nvSpPr>
        <p:spPr/>
        <p:txBody>
          <a:bodyPr/>
          <a:lstStyle/>
          <a:p>
            <a:pPr marL="857250" lvl="3" indent="0">
              <a:buFont typeface="Arial" panose="020B0604020202020204" pitchFamily="34" charset="0"/>
              <a:buNone/>
            </a:pPr>
            <a:r>
              <a:rPr lang="en-US" altLang="en-US" sz="2200" b="1"/>
              <a:t>3.4.  Handling specimens</a:t>
            </a:r>
          </a:p>
          <a:p>
            <a:pPr marL="857250" lvl="3" indent="0">
              <a:buFont typeface="Arial" panose="020B0604020202020204" pitchFamily="34" charset="0"/>
              <a:buNone/>
            </a:pPr>
            <a:endParaRPr lang="en-US" altLang="en-US" sz="1200" b="1"/>
          </a:p>
          <a:p>
            <a:pPr lvl="2"/>
            <a:r>
              <a:rPr lang="en-US" altLang="en-US" sz="2000"/>
              <a:t>Is there a risk of contact with body fluids?</a:t>
            </a:r>
          </a:p>
          <a:p>
            <a:pPr lvl="2"/>
            <a:r>
              <a:rPr lang="en-US" altLang="en-US" sz="2000"/>
              <a:t>If so: </a:t>
            </a:r>
          </a:p>
          <a:p>
            <a:pPr marL="1657350" lvl="4" indent="-342900">
              <a:buFont typeface="Arial" panose="020B0604020202020204" pitchFamily="34" charset="0"/>
              <a:buChar char="•"/>
            </a:pPr>
            <a:r>
              <a:rPr lang="en-US" altLang="en-US"/>
              <a:t>Perform hand hygiene and put on gloves before contact</a:t>
            </a:r>
          </a:p>
          <a:p>
            <a:pPr marL="1657350" lvl="4" indent="-342900">
              <a:buFont typeface="Arial" panose="020B0604020202020204" pitchFamily="34" charset="0"/>
              <a:buChar char="•"/>
            </a:pPr>
            <a:r>
              <a:rPr lang="en-US" altLang="en-US"/>
              <a:t>Take off gloves and perform hand hygiene and after contact </a:t>
            </a:r>
          </a:p>
          <a:p>
            <a:pPr marL="342900" lvl="1" indent="-342900">
              <a:buFont typeface="Arial" panose="020B0604020202020204" pitchFamily="34" charset="0"/>
              <a:buChar char="•"/>
            </a:pPr>
            <a:endParaRPr lang="en-US" altLang="en-US"/>
          </a:p>
          <a:p>
            <a:endParaRPr lang="en-US" altLang="en-US"/>
          </a:p>
        </p:txBody>
      </p:sp>
      <p:sp>
        <p:nvSpPr>
          <p:cNvPr id="3" name="Slide Number Placeholder 2">
            <a:extLst>
              <a:ext uri="{FF2B5EF4-FFF2-40B4-BE49-F238E27FC236}">
                <a16:creationId xmlns:a16="http://schemas.microsoft.com/office/drawing/2014/main" id="{8E2C512C-09C3-4C1C-832F-03780CAB5A6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26D26CF-9238-4DFE-855A-3364F9581C8D}" type="slidenum">
              <a:rPr lang="en-US" altLang="en-US">
                <a:solidFill>
                  <a:srgbClr val="898989"/>
                </a:solidFill>
                <a:latin typeface="Calibri" panose="020F0502020204030204" pitchFamily="34" charset="0"/>
              </a:rPr>
              <a:pPr eaLnBrk="1" hangingPunct="1"/>
              <a:t>35</a:t>
            </a:fld>
            <a:endParaRPr lang="en-US" altLang="en-US">
              <a:solidFill>
                <a:srgbClr val="898989"/>
              </a:solidFill>
              <a:latin typeface="Calibri" panose="020F0502020204030204" pitchFamily="34" charset="0"/>
            </a:endParaRPr>
          </a:p>
        </p:txBody>
      </p:sp>
      <p:pic>
        <p:nvPicPr>
          <p:cNvPr id="41989" name="Picture 4">
            <a:extLst>
              <a:ext uri="{FF2B5EF4-FFF2-40B4-BE49-F238E27FC236}">
                <a16:creationId xmlns:a16="http://schemas.microsoft.com/office/drawing/2014/main" id="{BB741581-D6AF-4973-873F-2FCC376E4F9C}"/>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bwMode="auto">
          <a:xfrm>
            <a:off x="900113" y="4076700"/>
            <a:ext cx="1470025"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qual 5">
            <a:extLst>
              <a:ext uri="{FF2B5EF4-FFF2-40B4-BE49-F238E27FC236}">
                <a16:creationId xmlns:a16="http://schemas.microsoft.com/office/drawing/2014/main" id="{498DC9D0-6E75-407E-9A99-B83C3990A1E3}"/>
              </a:ext>
            </a:extLst>
          </p:cNvPr>
          <p:cNvSpPr/>
          <p:nvPr/>
        </p:nvSpPr>
        <p:spPr>
          <a:xfrm>
            <a:off x="2370138" y="4475163"/>
            <a:ext cx="506412" cy="522287"/>
          </a:xfrm>
          <a:prstGeom prst="mathEqual">
            <a:avLst/>
          </a:prstGeom>
          <a:solidFill>
            <a:schemeClr val="bg1">
              <a:lumMod val="85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solidFill>
                <a:schemeClr val="tx1"/>
              </a:solidFill>
            </a:endParaRPr>
          </a:p>
        </p:txBody>
      </p:sp>
      <p:pic>
        <p:nvPicPr>
          <p:cNvPr id="4" name="Picture 3">
            <a:extLst>
              <a:ext uri="{FF2B5EF4-FFF2-40B4-BE49-F238E27FC236}">
                <a16:creationId xmlns:a16="http://schemas.microsoft.com/office/drawing/2014/main" id="{6EC9D175-82FD-4E9A-B42E-540E8B745D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5816" y="4183222"/>
            <a:ext cx="1296144" cy="11053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Chevron 9">
            <a:extLst>
              <a:ext uri="{FF2B5EF4-FFF2-40B4-BE49-F238E27FC236}">
                <a16:creationId xmlns:a16="http://schemas.microsoft.com/office/drawing/2014/main" id="{29D7A1B5-B962-4613-9005-8DF65B8BF696}"/>
              </a:ext>
            </a:extLst>
          </p:cNvPr>
          <p:cNvSpPr/>
          <p:nvPr/>
        </p:nvSpPr>
        <p:spPr>
          <a:xfrm>
            <a:off x="4311650" y="4562475"/>
            <a:ext cx="360363" cy="358775"/>
          </a:xfrm>
          <a:prstGeom prst="chevron">
            <a:avLst/>
          </a:prstGeom>
          <a:solidFill>
            <a:schemeClr val="bg1">
              <a:lumMod val="85000"/>
            </a:schemeClr>
          </a:solidFill>
          <a:ln>
            <a:solidFill>
              <a:srgbClr val="71893F"/>
            </a:solid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dirty="0">
              <a:solidFill>
                <a:schemeClr val="tx1"/>
              </a:solidFill>
            </a:endParaRPr>
          </a:p>
        </p:txBody>
      </p:sp>
      <p:pic>
        <p:nvPicPr>
          <p:cNvPr id="7" name="Picture 6">
            <a:extLst>
              <a:ext uri="{FF2B5EF4-FFF2-40B4-BE49-F238E27FC236}">
                <a16:creationId xmlns:a16="http://schemas.microsoft.com/office/drawing/2014/main" id="{371906C0-FCB8-490F-A54F-D53A2BBC76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024" y="4238491"/>
            <a:ext cx="1512168" cy="10675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Chevron 11">
            <a:extLst>
              <a:ext uri="{FF2B5EF4-FFF2-40B4-BE49-F238E27FC236}">
                <a16:creationId xmlns:a16="http://schemas.microsoft.com/office/drawing/2014/main" id="{71BFC57D-C2D1-40C5-AFBB-0FF9BD5D0739}"/>
              </a:ext>
            </a:extLst>
          </p:cNvPr>
          <p:cNvSpPr/>
          <p:nvPr/>
        </p:nvSpPr>
        <p:spPr>
          <a:xfrm>
            <a:off x="6429375" y="4592638"/>
            <a:ext cx="360363" cy="360362"/>
          </a:xfrm>
          <a:prstGeom prst="chevron">
            <a:avLst/>
          </a:prstGeom>
          <a:solidFill>
            <a:schemeClr val="bg1">
              <a:lumMod val="85000"/>
            </a:schemeClr>
          </a:solidFill>
          <a:ln>
            <a:solidFill>
              <a:srgbClr val="71893F"/>
            </a:solid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dirty="0">
              <a:solidFill>
                <a:schemeClr val="tx1"/>
              </a:solidFill>
            </a:endParaRPr>
          </a:p>
        </p:txBody>
      </p:sp>
      <p:pic>
        <p:nvPicPr>
          <p:cNvPr id="13" name="Picture 12">
            <a:extLst>
              <a:ext uri="{FF2B5EF4-FFF2-40B4-BE49-F238E27FC236}">
                <a16:creationId xmlns:a16="http://schemas.microsoft.com/office/drawing/2014/main" id="{FB6E7A93-1F33-4689-86AB-3C741FEBE1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48264" y="4262094"/>
            <a:ext cx="1296144" cy="10501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Footer Placeholder 4">
            <a:extLst>
              <a:ext uri="{FF2B5EF4-FFF2-40B4-BE49-F238E27FC236}">
                <a16:creationId xmlns:a16="http://schemas.microsoft.com/office/drawing/2014/main" id="{5EDB6DD5-6228-4974-B5E5-DD500D178605}"/>
              </a:ext>
            </a:extLst>
          </p:cNvPr>
          <p:cNvSpPr>
            <a:spLocks noGrp="1"/>
          </p:cNvSpPr>
          <p:nvPr>
            <p:ph type="ftr" sz="quarter" idx="11"/>
          </p:nvPr>
        </p:nvSpPr>
        <p:spPr>
          <a:xfrm>
            <a:off x="2627313" y="6381750"/>
            <a:ext cx="5905500" cy="365125"/>
          </a:xfrm>
        </p:spPr>
        <p:txBody>
          <a:bodyPr/>
          <a:lstStyle/>
          <a:p>
            <a:pPr>
              <a:defRPr/>
            </a:pPr>
            <a:r>
              <a:rPr lang="en-US" altLang="en-US" sz="800"/>
              <a:t>Point of Care Risk Assessment </a:t>
            </a:r>
          </a:p>
          <a:p>
            <a:pPr>
              <a:defRPr/>
            </a:pPr>
            <a:r>
              <a:rPr lang="en-US" altLang="en-US" sz="800"/>
              <a:t>May 8, 2018</a:t>
            </a:r>
            <a:endParaRPr lang="en-US" sz="800" b="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B63D6EB3-523D-446B-A963-46569A5B2EBC}"/>
              </a:ext>
            </a:extLst>
          </p:cNvPr>
          <p:cNvSpPr>
            <a:spLocks noGrp="1"/>
          </p:cNvSpPr>
          <p:nvPr>
            <p:ph type="title"/>
          </p:nvPr>
        </p:nvSpPr>
        <p:spPr/>
        <p:txBody>
          <a:bodyPr/>
          <a:lstStyle/>
          <a:p>
            <a:pPr>
              <a:defRPr/>
            </a:pPr>
            <a:r>
              <a:rPr lang="en-US" altLang="en-US" sz="2400" b="1" dirty="0"/>
              <a:t>Point of Care Risk Assessment</a:t>
            </a:r>
            <a:br>
              <a:rPr lang="en-US" altLang="en-US" sz="2400" b="1" dirty="0"/>
            </a:br>
            <a:r>
              <a:rPr lang="en-US" altLang="en-US" sz="2400" b="1" cap="all" dirty="0"/>
              <a:t>Environmental Scenarios</a:t>
            </a:r>
            <a:endParaRPr lang="en-US" altLang="en-US" sz="2400" cap="all" dirty="0"/>
          </a:p>
        </p:txBody>
      </p:sp>
      <p:sp>
        <p:nvSpPr>
          <p:cNvPr id="43011" name="Content Placeholder 2">
            <a:extLst>
              <a:ext uri="{FF2B5EF4-FFF2-40B4-BE49-F238E27FC236}">
                <a16:creationId xmlns:a16="http://schemas.microsoft.com/office/drawing/2014/main" id="{C1685272-005F-4C8D-AC86-AE900038A414}"/>
              </a:ext>
            </a:extLst>
          </p:cNvPr>
          <p:cNvSpPr>
            <a:spLocks noGrp="1"/>
          </p:cNvSpPr>
          <p:nvPr>
            <p:ph idx="1"/>
          </p:nvPr>
        </p:nvSpPr>
        <p:spPr>
          <a:xfrm>
            <a:off x="468313" y="1557338"/>
            <a:ext cx="8229600" cy="4525962"/>
          </a:xfrm>
        </p:spPr>
        <p:txBody>
          <a:bodyPr/>
          <a:lstStyle/>
          <a:p>
            <a:pPr marL="857250" lvl="2" indent="0">
              <a:buFont typeface="Arial" charset="0"/>
              <a:buNone/>
              <a:defRPr/>
            </a:pPr>
            <a:r>
              <a:rPr lang="en-US" altLang="en-US" sz="2200" b="1" dirty="0"/>
              <a:t>3.5.  Leaving the patient environment?</a:t>
            </a:r>
          </a:p>
          <a:p>
            <a:pPr marL="857250" lvl="2" indent="0">
              <a:buFont typeface="Arial" charset="0"/>
              <a:buNone/>
              <a:defRPr/>
            </a:pPr>
            <a:endParaRPr lang="en-US" altLang="en-US" sz="1200" b="1" dirty="0"/>
          </a:p>
          <a:p>
            <a:pPr lvl="2">
              <a:buFont typeface="Arial" charset="0"/>
              <a:buChar char="•"/>
              <a:defRPr/>
            </a:pPr>
            <a:r>
              <a:rPr lang="en-US" altLang="en-US" sz="2000" dirty="0"/>
              <a:t>If so, there is a risk of spreading germs to other areas </a:t>
            </a:r>
          </a:p>
          <a:p>
            <a:pPr lvl="2">
              <a:buFont typeface="Arial" charset="0"/>
              <a:buChar char="•"/>
              <a:defRPr/>
            </a:pPr>
            <a:r>
              <a:rPr lang="en-US" altLang="en-US" sz="2000" dirty="0"/>
              <a:t>Perform hand hygiene before leaving the patient environment</a:t>
            </a:r>
          </a:p>
          <a:p>
            <a:pPr lvl="3">
              <a:buFont typeface="Courier New" pitchFamily="49" charset="0"/>
              <a:buChar char="o"/>
              <a:defRPr/>
            </a:pPr>
            <a:endParaRPr lang="en-US" altLang="en-US" sz="2200" b="1" dirty="0"/>
          </a:p>
          <a:p>
            <a:pPr lvl="3">
              <a:buFont typeface="Arial" charset="0"/>
              <a:buChar char="–"/>
              <a:defRPr/>
            </a:pPr>
            <a:endParaRPr lang="en-US" altLang="en-US" dirty="0"/>
          </a:p>
        </p:txBody>
      </p:sp>
      <p:sp>
        <p:nvSpPr>
          <p:cNvPr id="4" name="Slide Number Placeholder 3">
            <a:extLst>
              <a:ext uri="{FF2B5EF4-FFF2-40B4-BE49-F238E27FC236}">
                <a16:creationId xmlns:a16="http://schemas.microsoft.com/office/drawing/2014/main" id="{9D565AB0-8F89-4DB2-863D-86F00AACC95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8C99CA4-3472-497A-9BAA-7978FB86B0F4}" type="slidenum">
              <a:rPr lang="en-US" altLang="en-US">
                <a:solidFill>
                  <a:srgbClr val="898989"/>
                </a:solidFill>
                <a:latin typeface="Calibri" panose="020F0502020204030204" pitchFamily="34" charset="0"/>
              </a:rPr>
              <a:pPr eaLnBrk="1" hangingPunct="1"/>
              <a:t>36</a:t>
            </a:fld>
            <a:endParaRPr lang="en-US" altLang="en-US">
              <a:solidFill>
                <a:srgbClr val="898989"/>
              </a:solidFill>
              <a:latin typeface="Calibri" panose="020F0502020204030204" pitchFamily="34" charset="0"/>
            </a:endParaRPr>
          </a:p>
        </p:txBody>
      </p:sp>
      <p:pic>
        <p:nvPicPr>
          <p:cNvPr id="43013" name="Picture 5">
            <a:extLst>
              <a:ext uri="{FF2B5EF4-FFF2-40B4-BE49-F238E27FC236}">
                <a16:creationId xmlns:a16="http://schemas.microsoft.com/office/drawing/2014/main" id="{A6C14DCA-4DD9-45D6-A797-9C0218E9FDD7}"/>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bwMode="auto">
          <a:xfrm>
            <a:off x="1403350" y="3636963"/>
            <a:ext cx="1728788"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qual 6">
            <a:extLst>
              <a:ext uri="{FF2B5EF4-FFF2-40B4-BE49-F238E27FC236}">
                <a16:creationId xmlns:a16="http://schemas.microsoft.com/office/drawing/2014/main" id="{B7A6CE86-C6E1-409E-84C5-467D9119297B}"/>
              </a:ext>
            </a:extLst>
          </p:cNvPr>
          <p:cNvSpPr/>
          <p:nvPr/>
        </p:nvSpPr>
        <p:spPr>
          <a:xfrm>
            <a:off x="3779838" y="4157663"/>
            <a:ext cx="506412" cy="522287"/>
          </a:xfrm>
          <a:prstGeom prst="mathEqual">
            <a:avLst/>
          </a:prstGeom>
          <a:solidFill>
            <a:schemeClr val="bg1">
              <a:lumMod val="85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solidFill>
                <a:schemeClr val="tx1"/>
              </a:solidFill>
            </a:endParaRPr>
          </a:p>
        </p:txBody>
      </p:sp>
      <p:pic>
        <p:nvPicPr>
          <p:cNvPr id="2" name="Picture 1">
            <a:extLst>
              <a:ext uri="{FF2B5EF4-FFF2-40B4-BE49-F238E27FC236}">
                <a16:creationId xmlns:a16="http://schemas.microsoft.com/office/drawing/2014/main" id="{59E99D00-DEBD-4DF6-B8B9-C88777C7A3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3663426"/>
            <a:ext cx="1664810" cy="14217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Footer Placeholder 4">
            <a:extLst>
              <a:ext uri="{FF2B5EF4-FFF2-40B4-BE49-F238E27FC236}">
                <a16:creationId xmlns:a16="http://schemas.microsoft.com/office/drawing/2014/main" id="{E1CBDEA3-58DB-439E-A1DC-F3DBFD0CC75D}"/>
              </a:ext>
            </a:extLst>
          </p:cNvPr>
          <p:cNvSpPr>
            <a:spLocks noGrp="1"/>
          </p:cNvSpPr>
          <p:nvPr>
            <p:ph type="ftr" sz="quarter" idx="11"/>
          </p:nvPr>
        </p:nvSpPr>
        <p:spPr>
          <a:xfrm>
            <a:off x="2627313" y="6381750"/>
            <a:ext cx="5905500" cy="365125"/>
          </a:xfrm>
        </p:spPr>
        <p:txBody>
          <a:bodyPr/>
          <a:lstStyle/>
          <a:p>
            <a:pPr>
              <a:defRPr/>
            </a:pPr>
            <a:r>
              <a:rPr lang="en-US" altLang="en-US" sz="800"/>
              <a:t>Point of Care Risk Assessment </a:t>
            </a:r>
          </a:p>
          <a:p>
            <a:pPr>
              <a:defRPr/>
            </a:pPr>
            <a:r>
              <a:rPr lang="en-US" altLang="en-US" sz="800"/>
              <a:t>May 8, 2018</a:t>
            </a:r>
            <a:endParaRPr lang="en-US" sz="800" b="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68F47525-C012-4CFD-B17F-AE3A48EF52E7}"/>
              </a:ext>
            </a:extLst>
          </p:cNvPr>
          <p:cNvSpPr>
            <a:spLocks noGrp="1"/>
          </p:cNvSpPr>
          <p:nvPr>
            <p:ph type="title"/>
          </p:nvPr>
        </p:nvSpPr>
        <p:spPr/>
        <p:txBody>
          <a:bodyPr/>
          <a:lstStyle/>
          <a:p>
            <a:pPr>
              <a:defRPr/>
            </a:pPr>
            <a:r>
              <a:rPr lang="en-US" altLang="en-US" sz="2400" b="1" dirty="0"/>
              <a:t>Point of Care Risk Assessment</a:t>
            </a:r>
            <a:br>
              <a:rPr lang="en-US" altLang="en-US" sz="2400" b="1" dirty="0"/>
            </a:br>
            <a:r>
              <a:rPr lang="en-US" altLang="en-US" sz="2400" b="1" cap="all" dirty="0"/>
              <a:t>Available Conditions Scenarios</a:t>
            </a:r>
            <a:br>
              <a:rPr lang="en-US" altLang="en-US" b="1" dirty="0"/>
            </a:br>
            <a:endParaRPr lang="en-US" altLang="en-US" dirty="0"/>
          </a:p>
        </p:txBody>
      </p:sp>
      <p:sp>
        <p:nvSpPr>
          <p:cNvPr id="35843" name="Content Placeholder 2">
            <a:extLst>
              <a:ext uri="{FF2B5EF4-FFF2-40B4-BE49-F238E27FC236}">
                <a16:creationId xmlns:a16="http://schemas.microsoft.com/office/drawing/2014/main" id="{211DF378-E1C9-475C-9C44-95FAF3814DCB}"/>
              </a:ext>
            </a:extLst>
          </p:cNvPr>
          <p:cNvSpPr>
            <a:spLocks noGrp="1"/>
          </p:cNvSpPr>
          <p:nvPr>
            <p:ph idx="1"/>
          </p:nvPr>
        </p:nvSpPr>
        <p:spPr/>
        <p:txBody>
          <a:bodyPr/>
          <a:lstStyle/>
          <a:p>
            <a:pPr marL="400050" lvl="1" indent="0">
              <a:buFont typeface="Arial" charset="0"/>
              <a:buNone/>
              <a:defRPr/>
            </a:pPr>
            <a:r>
              <a:rPr lang="en-US" altLang="en-US" sz="2200" b="1" dirty="0"/>
              <a:t>4. HEALTH CARE WORKERS – SKILL SET</a:t>
            </a:r>
            <a:endParaRPr lang="en-US" altLang="en-US" sz="2200" dirty="0"/>
          </a:p>
          <a:p>
            <a:pPr marL="800100" lvl="2" indent="-115888">
              <a:buFont typeface="Arial" charset="0"/>
              <a:buNone/>
              <a:defRPr/>
            </a:pPr>
            <a:r>
              <a:rPr lang="en-US" altLang="en-US" sz="2200" b="1" dirty="0"/>
              <a:t>4.1.  Consider the skill set of the HCW</a:t>
            </a:r>
          </a:p>
          <a:p>
            <a:pPr marL="1200150" lvl="2" indent="-174625">
              <a:buFont typeface="Arial" charset="0"/>
              <a:buChar char="•"/>
              <a:defRPr/>
            </a:pPr>
            <a:r>
              <a:rPr lang="en-US" sz="2000" dirty="0"/>
              <a:t>Does the HCW have the knowledge and ability to perform </a:t>
            </a:r>
            <a:br>
              <a:rPr lang="en-US" sz="2000" dirty="0"/>
            </a:br>
            <a:r>
              <a:rPr lang="en-US" sz="2000" dirty="0"/>
              <a:t>the task without increasing the risk of infection transmission?</a:t>
            </a:r>
          </a:p>
          <a:p>
            <a:pPr marL="1200150" lvl="2" indent="-174625">
              <a:buFont typeface="Arial" charset="0"/>
              <a:buChar char="•"/>
              <a:defRPr/>
            </a:pPr>
            <a:r>
              <a:rPr lang="en-US" altLang="en-US" sz="2000" dirty="0"/>
              <a:t>HCW to seek education and resources as required.</a:t>
            </a:r>
          </a:p>
          <a:p>
            <a:pPr marL="1200150" lvl="2" indent="-174625">
              <a:buFont typeface="Arial" charset="0"/>
              <a:buChar char="•"/>
              <a:defRPr/>
            </a:pPr>
            <a:r>
              <a:rPr lang="en-US" altLang="en-US" sz="2000" dirty="0"/>
              <a:t>Assign the </a:t>
            </a:r>
            <a:r>
              <a:rPr lang="en-US" sz="2000" dirty="0"/>
              <a:t>most experienced </a:t>
            </a:r>
            <a:r>
              <a:rPr lang="en-US" altLang="en-US" sz="2000" dirty="0"/>
              <a:t>HCW when appropriate. </a:t>
            </a:r>
            <a:endParaRPr lang="en-US" altLang="en-US" sz="2200" b="1" dirty="0"/>
          </a:p>
          <a:p>
            <a:pPr marL="1200150" lvl="2" indent="-174625">
              <a:buFont typeface="Arial" charset="0"/>
              <a:buNone/>
              <a:defRPr/>
            </a:pPr>
            <a:endParaRPr lang="en-US" altLang="en-US" sz="2200" b="1" dirty="0"/>
          </a:p>
          <a:p>
            <a:pPr marL="857250" lvl="2" indent="0">
              <a:buFont typeface="Arial" charset="0"/>
              <a:buNone/>
              <a:defRPr/>
            </a:pPr>
            <a:endParaRPr lang="en-US" altLang="en-US" sz="2200" b="1" dirty="0"/>
          </a:p>
          <a:p>
            <a:pPr marL="857250" lvl="2" indent="0">
              <a:buFont typeface="Arial" charset="0"/>
              <a:buNone/>
              <a:defRPr/>
            </a:pPr>
            <a:endParaRPr lang="en-US" altLang="en-US" sz="2200" b="1" dirty="0"/>
          </a:p>
          <a:p>
            <a:pPr lvl="1">
              <a:buFont typeface="Arial" charset="0"/>
              <a:buChar char="•"/>
              <a:defRPr/>
            </a:pPr>
            <a:endParaRPr lang="en-US" altLang="en-US" sz="2200" b="1" dirty="0"/>
          </a:p>
          <a:p>
            <a:pPr>
              <a:buFont typeface="Arial" charset="0"/>
              <a:buChar char="•"/>
              <a:defRPr/>
            </a:pPr>
            <a:endParaRPr lang="en-US" altLang="en-US" dirty="0"/>
          </a:p>
        </p:txBody>
      </p:sp>
      <p:sp>
        <p:nvSpPr>
          <p:cNvPr id="3" name="Slide Number Placeholder 2">
            <a:extLst>
              <a:ext uri="{FF2B5EF4-FFF2-40B4-BE49-F238E27FC236}">
                <a16:creationId xmlns:a16="http://schemas.microsoft.com/office/drawing/2014/main" id="{F78BE6D6-828E-4ACF-8488-033FDA86D70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4E2D4CC-FA41-4D56-A8C1-24613481AE01}" type="slidenum">
              <a:rPr lang="en-US" altLang="en-US">
                <a:solidFill>
                  <a:srgbClr val="898989"/>
                </a:solidFill>
                <a:latin typeface="Calibri" panose="020F0502020204030204" pitchFamily="34" charset="0"/>
              </a:rPr>
              <a:pPr eaLnBrk="1" hangingPunct="1"/>
              <a:t>37</a:t>
            </a:fld>
            <a:endParaRPr lang="en-US" altLang="en-US">
              <a:solidFill>
                <a:srgbClr val="898989"/>
              </a:solidFill>
              <a:latin typeface="Calibri" panose="020F0502020204030204" pitchFamily="34" charset="0"/>
            </a:endParaRPr>
          </a:p>
        </p:txBody>
      </p:sp>
      <p:pic>
        <p:nvPicPr>
          <p:cNvPr id="44038" name="Picture 6" descr="slide38">
            <a:extLst>
              <a:ext uri="{FF2B5EF4-FFF2-40B4-BE49-F238E27FC236}">
                <a16:creationId xmlns:a16="http://schemas.microsoft.com/office/drawing/2014/main" id="{9CB18D57-9980-4955-81D9-CD3E994D35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00" t="35454" r="3727" b="18825"/>
          <a:stretch/>
        </p:blipFill>
        <p:spPr bwMode="auto">
          <a:xfrm>
            <a:off x="1831657" y="3848232"/>
            <a:ext cx="5777345" cy="20903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a:extLst>
              <a:ext uri="{FF2B5EF4-FFF2-40B4-BE49-F238E27FC236}">
                <a16:creationId xmlns:a16="http://schemas.microsoft.com/office/drawing/2014/main" id="{DB883E6B-3416-43E6-BC11-E8CF02AE834F}"/>
              </a:ext>
            </a:extLst>
          </p:cNvPr>
          <p:cNvSpPr>
            <a:spLocks noGrp="1"/>
          </p:cNvSpPr>
          <p:nvPr>
            <p:ph type="ftr" sz="quarter" idx="11"/>
          </p:nvPr>
        </p:nvSpPr>
        <p:spPr>
          <a:xfrm>
            <a:off x="2627313" y="6381750"/>
            <a:ext cx="5905500" cy="365125"/>
          </a:xfrm>
        </p:spPr>
        <p:txBody>
          <a:bodyPr/>
          <a:lstStyle/>
          <a:p>
            <a:pPr>
              <a:defRPr/>
            </a:pPr>
            <a:r>
              <a:rPr lang="en-US" altLang="en-US" sz="800"/>
              <a:t>Point of Care Risk Assessment </a:t>
            </a:r>
          </a:p>
          <a:p>
            <a:pPr>
              <a:defRPr/>
            </a:pPr>
            <a:r>
              <a:rPr lang="en-US" altLang="en-US" sz="800"/>
              <a:t>May 8, 2018</a:t>
            </a:r>
            <a:endParaRPr lang="en-US" sz="800" b="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8A1E0EB2-A3B9-4AF4-B3CE-013C0F6AABF1}"/>
              </a:ext>
            </a:extLst>
          </p:cNvPr>
          <p:cNvSpPr>
            <a:spLocks noGrp="1"/>
          </p:cNvSpPr>
          <p:nvPr>
            <p:ph type="title"/>
          </p:nvPr>
        </p:nvSpPr>
        <p:spPr/>
        <p:txBody>
          <a:bodyPr/>
          <a:lstStyle/>
          <a:p>
            <a:pPr>
              <a:defRPr/>
            </a:pPr>
            <a:r>
              <a:rPr lang="en-US" altLang="en-US" sz="2400" b="1" dirty="0"/>
              <a:t>Point of Care Risk Assessment</a:t>
            </a:r>
            <a:br>
              <a:rPr lang="en-US" altLang="en-US" sz="2400" b="1" dirty="0"/>
            </a:br>
            <a:r>
              <a:rPr lang="en-US" altLang="en-US" sz="2400" b="1" cap="all" dirty="0"/>
              <a:t>Available Conditions Scenarios</a:t>
            </a:r>
            <a:br>
              <a:rPr lang="en-US" altLang="en-US" b="1" dirty="0"/>
            </a:br>
            <a:endParaRPr lang="en-US" altLang="en-US" dirty="0"/>
          </a:p>
        </p:txBody>
      </p:sp>
      <p:sp>
        <p:nvSpPr>
          <p:cNvPr id="35843" name="Content Placeholder 2">
            <a:extLst>
              <a:ext uri="{FF2B5EF4-FFF2-40B4-BE49-F238E27FC236}">
                <a16:creationId xmlns:a16="http://schemas.microsoft.com/office/drawing/2014/main" id="{AB9BF7D4-937C-4005-B587-3588532CF408}"/>
              </a:ext>
            </a:extLst>
          </p:cNvPr>
          <p:cNvSpPr>
            <a:spLocks noGrp="1"/>
          </p:cNvSpPr>
          <p:nvPr>
            <p:ph idx="1"/>
          </p:nvPr>
        </p:nvSpPr>
        <p:spPr/>
        <p:txBody>
          <a:bodyPr/>
          <a:lstStyle/>
          <a:p>
            <a:pPr marL="857250" lvl="2" indent="0">
              <a:buFont typeface="Arial" charset="0"/>
              <a:buNone/>
              <a:defRPr/>
            </a:pPr>
            <a:r>
              <a:rPr lang="en-US" altLang="en-US" sz="2200" b="1" dirty="0"/>
              <a:t>4.2.  Health Care Workers - Immune Status</a:t>
            </a:r>
          </a:p>
          <a:p>
            <a:pPr marL="857250" lvl="2" indent="0">
              <a:buFont typeface="Arial" charset="0"/>
              <a:buNone/>
              <a:defRPr/>
            </a:pPr>
            <a:endParaRPr lang="en-US" altLang="en-US" sz="1200" b="1" dirty="0"/>
          </a:p>
          <a:p>
            <a:pPr marL="1200150" lvl="2" indent="-342900">
              <a:buFont typeface="Arial" charset="0"/>
              <a:buChar char="•"/>
              <a:defRPr/>
            </a:pPr>
            <a:r>
              <a:rPr lang="en-US" altLang="en-US" sz="2000" dirty="0"/>
              <a:t>Is there a risk of exposure to specific infections (e.g. measles, mumps, rubella, varicella)?  </a:t>
            </a:r>
          </a:p>
          <a:p>
            <a:pPr marL="1200150" lvl="2" indent="-342900">
              <a:defRPr/>
            </a:pPr>
            <a:r>
              <a:rPr lang="en-US" altLang="en-US" sz="2000" dirty="0"/>
              <a:t>If so, assign an immune HCW when possible.  </a:t>
            </a:r>
          </a:p>
          <a:p>
            <a:pPr marL="342900" lvl="2" indent="-342900">
              <a:buFont typeface="Arial" charset="0"/>
              <a:buChar char="•"/>
              <a:defRPr/>
            </a:pPr>
            <a:endParaRPr lang="en-US" altLang="en-US" sz="2200" b="1" dirty="0"/>
          </a:p>
          <a:p>
            <a:pPr>
              <a:buFont typeface="Arial" charset="0"/>
              <a:buChar char="•"/>
              <a:defRPr/>
            </a:pPr>
            <a:endParaRPr lang="en-US" altLang="en-US" dirty="0"/>
          </a:p>
        </p:txBody>
      </p:sp>
      <p:sp>
        <p:nvSpPr>
          <p:cNvPr id="4" name="Slide Number Placeholder 3">
            <a:extLst>
              <a:ext uri="{FF2B5EF4-FFF2-40B4-BE49-F238E27FC236}">
                <a16:creationId xmlns:a16="http://schemas.microsoft.com/office/drawing/2014/main" id="{C4D2E550-9E7C-4A7D-B695-7B221951657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9416BBB-B595-4655-B401-7AF43ADBFF5F}" type="slidenum">
              <a:rPr lang="en-US" altLang="en-US">
                <a:solidFill>
                  <a:srgbClr val="898989"/>
                </a:solidFill>
                <a:latin typeface="Calibri" panose="020F0502020204030204" pitchFamily="34" charset="0"/>
              </a:rPr>
              <a:pPr eaLnBrk="1" hangingPunct="1"/>
              <a:t>38</a:t>
            </a:fld>
            <a:endParaRPr lang="en-US" altLang="en-US">
              <a:solidFill>
                <a:srgbClr val="898989"/>
              </a:solidFill>
              <a:latin typeface="Calibri" panose="020F0502020204030204" pitchFamily="34" charset="0"/>
            </a:endParaRPr>
          </a:p>
        </p:txBody>
      </p:sp>
      <p:pic>
        <p:nvPicPr>
          <p:cNvPr id="45061" name="Picture 4">
            <a:extLst>
              <a:ext uri="{FF2B5EF4-FFF2-40B4-BE49-F238E27FC236}">
                <a16:creationId xmlns:a16="http://schemas.microsoft.com/office/drawing/2014/main" id="{D91C43A4-5E4E-414A-9E2F-981A1F532FD7}"/>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bwMode="auto">
          <a:xfrm>
            <a:off x="1403350" y="3636963"/>
            <a:ext cx="1728788"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qual 5">
            <a:extLst>
              <a:ext uri="{FF2B5EF4-FFF2-40B4-BE49-F238E27FC236}">
                <a16:creationId xmlns:a16="http://schemas.microsoft.com/office/drawing/2014/main" id="{85F4629F-65E5-41FF-A0ED-D8966D9B03CE}"/>
              </a:ext>
            </a:extLst>
          </p:cNvPr>
          <p:cNvSpPr/>
          <p:nvPr/>
        </p:nvSpPr>
        <p:spPr>
          <a:xfrm>
            <a:off x="3708400" y="4157663"/>
            <a:ext cx="506413" cy="522287"/>
          </a:xfrm>
          <a:prstGeom prst="mathEqual">
            <a:avLst/>
          </a:prstGeom>
          <a:solidFill>
            <a:schemeClr val="bg1">
              <a:lumMod val="85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solidFill>
                <a:schemeClr val="tx1"/>
              </a:solidFill>
            </a:endParaRPr>
          </a:p>
        </p:txBody>
      </p:sp>
      <p:pic>
        <p:nvPicPr>
          <p:cNvPr id="2" name="Picture 1">
            <a:extLst>
              <a:ext uri="{FF2B5EF4-FFF2-40B4-BE49-F238E27FC236}">
                <a16:creationId xmlns:a16="http://schemas.microsoft.com/office/drawing/2014/main" id="{E1C97594-1E78-4C11-BA32-7CB32B97C2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3738404"/>
            <a:ext cx="1974497" cy="13612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Footer Placeholder 4">
            <a:extLst>
              <a:ext uri="{FF2B5EF4-FFF2-40B4-BE49-F238E27FC236}">
                <a16:creationId xmlns:a16="http://schemas.microsoft.com/office/drawing/2014/main" id="{1AAF6D23-B5BE-4F41-A5AC-CA0248812D19}"/>
              </a:ext>
            </a:extLst>
          </p:cNvPr>
          <p:cNvSpPr>
            <a:spLocks noGrp="1"/>
          </p:cNvSpPr>
          <p:nvPr>
            <p:ph type="ftr" sz="quarter" idx="11"/>
          </p:nvPr>
        </p:nvSpPr>
        <p:spPr>
          <a:xfrm>
            <a:off x="2627313" y="6381750"/>
            <a:ext cx="5905500" cy="365125"/>
          </a:xfrm>
        </p:spPr>
        <p:txBody>
          <a:bodyPr/>
          <a:lstStyle/>
          <a:p>
            <a:pPr>
              <a:defRPr/>
            </a:pPr>
            <a:r>
              <a:rPr lang="en-US" altLang="en-US" sz="800"/>
              <a:t>Point of Care Risk Assessment </a:t>
            </a:r>
          </a:p>
          <a:p>
            <a:pPr>
              <a:defRPr/>
            </a:pPr>
            <a:r>
              <a:rPr lang="en-US" altLang="en-US" sz="800"/>
              <a:t>May 8, 2018</a:t>
            </a:r>
            <a:endParaRPr lang="en-US" sz="800" b="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D1A36FC2-578A-4B77-AA16-AB20DE0C19FA}"/>
              </a:ext>
            </a:extLst>
          </p:cNvPr>
          <p:cNvSpPr>
            <a:spLocks noGrp="1"/>
          </p:cNvSpPr>
          <p:nvPr>
            <p:ph type="title"/>
          </p:nvPr>
        </p:nvSpPr>
        <p:spPr/>
        <p:txBody>
          <a:bodyPr/>
          <a:lstStyle/>
          <a:p>
            <a:pPr>
              <a:defRPr/>
            </a:pPr>
            <a:r>
              <a:rPr lang="en-US" altLang="en-US" sz="2400" b="1" dirty="0"/>
              <a:t>Point of Care Risk Assessment</a:t>
            </a:r>
            <a:br>
              <a:rPr lang="en-US" altLang="en-US" sz="2400" b="1" dirty="0"/>
            </a:br>
            <a:r>
              <a:rPr lang="en-US" altLang="en-US" sz="2400" b="1" cap="all" dirty="0"/>
              <a:t>Resource &amp; References</a:t>
            </a:r>
            <a:br>
              <a:rPr lang="en-US" altLang="en-US" b="1" dirty="0"/>
            </a:br>
            <a:endParaRPr lang="en-US" altLang="en-US" dirty="0"/>
          </a:p>
        </p:txBody>
      </p:sp>
      <p:sp>
        <p:nvSpPr>
          <p:cNvPr id="46083" name="Content Placeholder 2">
            <a:extLst>
              <a:ext uri="{FF2B5EF4-FFF2-40B4-BE49-F238E27FC236}">
                <a16:creationId xmlns:a16="http://schemas.microsoft.com/office/drawing/2014/main" id="{7DFEECDE-7768-4796-BA0F-A13C4EF66FF8}"/>
              </a:ext>
            </a:extLst>
          </p:cNvPr>
          <p:cNvSpPr>
            <a:spLocks noGrp="1"/>
          </p:cNvSpPr>
          <p:nvPr>
            <p:ph idx="1"/>
          </p:nvPr>
        </p:nvSpPr>
        <p:spPr>
          <a:xfrm>
            <a:off x="468313" y="1412875"/>
            <a:ext cx="8229600" cy="4525963"/>
          </a:xfrm>
        </p:spPr>
        <p:txBody>
          <a:bodyPr/>
          <a:lstStyle/>
          <a:p>
            <a:pPr lvl="1">
              <a:spcAft>
                <a:spcPts val="1200"/>
              </a:spcAft>
            </a:pPr>
            <a:r>
              <a:rPr lang="en-US" altLang="en-US" sz="2000">
                <a:hlinkClick r:id="rId2"/>
              </a:rPr>
              <a:t>Point of Care Risk Assessment </a:t>
            </a:r>
            <a:r>
              <a:rPr lang="en-US" altLang="en-US" sz="2000"/>
              <a:t>in Routine Practices of the WRHA Acute Care IP&amp;C Manual</a:t>
            </a:r>
            <a:endParaRPr lang="en-US" altLang="en-US" sz="2000">
              <a:solidFill>
                <a:srgbClr val="FF0000"/>
              </a:solidFill>
            </a:endParaRPr>
          </a:p>
          <a:p>
            <a:pPr lvl="1">
              <a:spcAft>
                <a:spcPts val="1200"/>
              </a:spcAft>
            </a:pPr>
            <a:r>
              <a:rPr lang="en-US" altLang="en-US" sz="2000"/>
              <a:t>The Canadian Centre for Occupational Health and Safety (CCOHS) Vision. Available at: </a:t>
            </a:r>
            <a:r>
              <a:rPr lang="en-US" altLang="en-US" sz="2000" u="sng">
                <a:hlinkClick r:id="rId3"/>
              </a:rPr>
              <a:t>http://www.ccohs.ca/ccohs.html</a:t>
            </a:r>
            <a:r>
              <a:rPr lang="en-US" altLang="en-US" sz="2000"/>
              <a:t>. </a:t>
            </a:r>
            <a:endParaRPr lang="en-US" altLang="en-US" sz="800"/>
          </a:p>
          <a:p>
            <a:pPr lvl="1">
              <a:spcAft>
                <a:spcPts val="1200"/>
              </a:spcAft>
            </a:pPr>
            <a:r>
              <a:rPr lang="en-US" altLang="en-US" sz="2000"/>
              <a:t>ROUTINE PRACTICES AND ADDITIONAL PRECAUTIONS ASSESSMENT AND EDUCATIONAL TOOLS9 | PART I — ROUTINE PRACTICES TOOL SET. (2013). Public Health Agency of Canada. Available at: </a:t>
            </a:r>
            <a:br>
              <a:rPr lang="en-US" altLang="en-US" sz="2000"/>
            </a:br>
            <a:r>
              <a:rPr lang="en-US" altLang="en-US" sz="2000" u="sng">
                <a:hlinkClick r:id="rId4"/>
              </a:rPr>
              <a:t>http://www.ipac-canada.org/pdf/2013_PHAC-RPAP_Tools_eng.pdf</a:t>
            </a:r>
            <a:r>
              <a:rPr lang="en-US" altLang="en-US" sz="2000"/>
              <a:t>.</a:t>
            </a:r>
          </a:p>
          <a:p>
            <a:pPr lvl="1">
              <a:spcAft>
                <a:spcPts val="1200"/>
              </a:spcAft>
            </a:pPr>
            <a:r>
              <a:rPr lang="en-US" altLang="en-US" sz="2000"/>
              <a:t>Routine Practices and Additional Precautions:  Preventing the Transmission of Infection in Health Care. (2012 April).  Manitoba Health.  Available at: </a:t>
            </a:r>
            <a:r>
              <a:rPr lang="en-US" altLang="en-US" sz="2000" u="sng">
                <a:hlinkClick r:id="rId5"/>
              </a:rPr>
              <a:t>http://www.gov.mb.ca/health/publichealth/cdc/docs/ipc/rpap.pdf</a:t>
            </a:r>
            <a:r>
              <a:rPr lang="en-US" altLang="en-US" sz="2000"/>
              <a:t>.</a:t>
            </a:r>
          </a:p>
          <a:p>
            <a:pPr marL="0" indent="0">
              <a:buFont typeface="Arial" panose="020B0604020202020204" pitchFamily="34" charset="0"/>
              <a:buNone/>
            </a:pPr>
            <a:r>
              <a:rPr lang="en-US" altLang="en-US" sz="2000"/>
              <a:t> </a:t>
            </a:r>
          </a:p>
        </p:txBody>
      </p:sp>
      <p:sp>
        <p:nvSpPr>
          <p:cNvPr id="3" name="Slide Number Placeholder 2">
            <a:extLst>
              <a:ext uri="{FF2B5EF4-FFF2-40B4-BE49-F238E27FC236}">
                <a16:creationId xmlns:a16="http://schemas.microsoft.com/office/drawing/2014/main" id="{1658067E-E6BA-442B-A9DC-A10AA129B1C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152BBC1-F599-456B-8205-61A18F9847F8}" type="slidenum">
              <a:rPr lang="en-US" altLang="en-US">
                <a:solidFill>
                  <a:srgbClr val="898989"/>
                </a:solidFill>
                <a:latin typeface="Calibri" panose="020F0502020204030204" pitchFamily="34" charset="0"/>
              </a:rPr>
              <a:pPr eaLnBrk="1" hangingPunct="1"/>
              <a:t>39</a:t>
            </a:fld>
            <a:endParaRPr lang="en-US" altLang="en-US">
              <a:solidFill>
                <a:srgbClr val="898989"/>
              </a:solidFill>
              <a:latin typeface="Calibri" panose="020F0502020204030204" pitchFamily="34" charset="0"/>
            </a:endParaRPr>
          </a:p>
        </p:txBody>
      </p:sp>
      <p:sp>
        <p:nvSpPr>
          <p:cNvPr id="6" name="Footer Placeholder 4">
            <a:extLst>
              <a:ext uri="{FF2B5EF4-FFF2-40B4-BE49-F238E27FC236}">
                <a16:creationId xmlns:a16="http://schemas.microsoft.com/office/drawing/2014/main" id="{7DCB09A2-DBEE-4AF9-9981-82FCB4C0853C}"/>
              </a:ext>
            </a:extLst>
          </p:cNvPr>
          <p:cNvSpPr>
            <a:spLocks noGrp="1"/>
          </p:cNvSpPr>
          <p:nvPr>
            <p:ph type="ftr" sz="quarter" idx="11"/>
          </p:nvPr>
        </p:nvSpPr>
        <p:spPr>
          <a:xfrm>
            <a:off x="2627313" y="6381750"/>
            <a:ext cx="5905500" cy="365125"/>
          </a:xfrm>
        </p:spPr>
        <p:txBody>
          <a:bodyPr/>
          <a:lstStyle/>
          <a:p>
            <a:pPr>
              <a:defRPr/>
            </a:pPr>
            <a:r>
              <a:rPr lang="en-US" altLang="en-US" sz="800"/>
              <a:t>Point of Care Risk Assessment </a:t>
            </a:r>
          </a:p>
          <a:p>
            <a:pPr>
              <a:defRPr/>
            </a:pPr>
            <a:r>
              <a:rPr lang="en-US" altLang="en-US" sz="800"/>
              <a:t>May 8, 2018</a:t>
            </a:r>
            <a:endParaRPr lang="en-US" sz="800" b="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B1A59C36-04D9-4CA0-A182-0FFC1639E144}"/>
              </a:ext>
            </a:extLst>
          </p:cNvPr>
          <p:cNvSpPr>
            <a:spLocks noGrp="1"/>
          </p:cNvSpPr>
          <p:nvPr>
            <p:ph type="title"/>
          </p:nvPr>
        </p:nvSpPr>
        <p:spPr>
          <a:xfrm>
            <a:off x="547688" y="188913"/>
            <a:ext cx="8229600" cy="1143000"/>
          </a:xfrm>
        </p:spPr>
        <p:txBody>
          <a:bodyPr/>
          <a:lstStyle/>
          <a:p>
            <a:r>
              <a:rPr lang="en-US" altLang="en-US" sz="2400" b="1"/>
              <a:t>Point of Care Risk Assessment</a:t>
            </a:r>
            <a:br>
              <a:rPr lang="en-US" altLang="en-US" sz="2400" b="1"/>
            </a:br>
            <a:r>
              <a:rPr lang="en-US" altLang="en-US" sz="2400" b="1"/>
              <a:t>WHAT 	IS PCRA?</a:t>
            </a:r>
            <a:endParaRPr lang="en-US" altLang="en-US" sz="2400"/>
          </a:p>
        </p:txBody>
      </p:sp>
      <p:sp>
        <p:nvSpPr>
          <p:cNvPr id="6" name="Content Placeholder 5">
            <a:extLst>
              <a:ext uri="{FF2B5EF4-FFF2-40B4-BE49-F238E27FC236}">
                <a16:creationId xmlns:a16="http://schemas.microsoft.com/office/drawing/2014/main" id="{376F080C-B6FF-4137-87A7-F1283C1C1325}"/>
              </a:ext>
            </a:extLst>
          </p:cNvPr>
          <p:cNvSpPr>
            <a:spLocks noGrp="1"/>
          </p:cNvSpPr>
          <p:nvPr>
            <p:ph idx="1"/>
          </p:nvPr>
        </p:nvSpPr>
        <p:spPr>
          <a:xfrm>
            <a:off x="468313" y="1052513"/>
            <a:ext cx="8229600" cy="5000625"/>
          </a:xfrm>
        </p:spPr>
        <p:txBody>
          <a:bodyPr/>
          <a:lstStyle/>
          <a:p>
            <a:pPr marL="0" indent="0" algn="ctr">
              <a:buFont typeface="Arial" charset="0"/>
              <a:buNone/>
              <a:defRPr/>
            </a:pPr>
            <a:r>
              <a:rPr lang="en-US" sz="2000" b="1" dirty="0"/>
              <a:t>A Point of Care Risk Assessment (PCRA) is:</a:t>
            </a:r>
            <a:r>
              <a:rPr lang="en-US" sz="2000" b="1" baseline="30000" dirty="0"/>
              <a:t>[4]</a:t>
            </a:r>
            <a:r>
              <a:rPr lang="en-US" sz="2000" b="1" dirty="0"/>
              <a:t> </a:t>
            </a:r>
          </a:p>
          <a:p>
            <a:pPr marL="0" indent="0" algn="ctr">
              <a:buFont typeface="Arial" charset="0"/>
              <a:buNone/>
              <a:defRPr/>
            </a:pPr>
            <a:r>
              <a:rPr lang="en-US" sz="1600" b="1" dirty="0"/>
              <a:t>		</a:t>
            </a:r>
          </a:p>
          <a:p>
            <a:pPr marL="0" lvl="1" indent="0">
              <a:spcBef>
                <a:spcPts val="0"/>
              </a:spcBef>
              <a:buFont typeface="Arial" charset="0"/>
              <a:buNone/>
              <a:defRPr/>
            </a:pPr>
            <a:r>
              <a:rPr lang="en-US" sz="1600" b="1" dirty="0"/>
              <a:t>			   Healthcare Worker (HCW)</a:t>
            </a:r>
          </a:p>
          <a:p>
            <a:pPr>
              <a:spcBef>
                <a:spcPts val="600"/>
              </a:spcBef>
              <a:buFont typeface="Arial" charset="0"/>
              <a:buChar char="•"/>
              <a:defRPr/>
            </a:pPr>
            <a:endParaRPr lang="en-US" sz="2000" b="1" baseline="30000" dirty="0"/>
          </a:p>
          <a:p>
            <a:pPr marL="457200" lvl="1" indent="0" algn="ctr">
              <a:buFont typeface="Arial" charset="0"/>
              <a:buNone/>
              <a:defRPr/>
            </a:pPr>
            <a:r>
              <a:rPr lang="en-US" sz="1600" dirty="0"/>
              <a:t>						</a:t>
            </a:r>
          </a:p>
          <a:p>
            <a:pPr marL="457200" lvl="1" indent="0" algn="ctr">
              <a:buFont typeface="Arial" charset="0"/>
              <a:buNone/>
              <a:defRPr/>
            </a:pPr>
            <a:endParaRPr lang="en-US" sz="1600" dirty="0"/>
          </a:p>
          <a:p>
            <a:pPr marL="457200" lvl="1" indent="0">
              <a:buFont typeface="Arial" charset="0"/>
              <a:buNone/>
              <a:defRPr/>
            </a:pPr>
            <a:r>
              <a:rPr lang="en-US" sz="1600" dirty="0"/>
              <a:t>			     </a:t>
            </a:r>
          </a:p>
          <a:p>
            <a:pPr marL="457200" lvl="1" indent="0">
              <a:buFont typeface="Arial" charset="0"/>
              <a:buNone/>
              <a:defRPr/>
            </a:pPr>
            <a:r>
              <a:rPr lang="en-US" sz="1600" b="1" dirty="0"/>
              <a:t>                                         Patient                                       Environment</a:t>
            </a:r>
            <a:r>
              <a:rPr lang="en-US" sz="1600" dirty="0"/>
              <a:t>			</a:t>
            </a:r>
          </a:p>
          <a:p>
            <a:pPr marL="579438" lvl="1" indent="0">
              <a:spcBef>
                <a:spcPts val="0"/>
              </a:spcBef>
              <a:buFont typeface="Arial" charset="0"/>
              <a:buNone/>
              <a:defRPr/>
            </a:pPr>
            <a:r>
              <a:rPr lang="en-US" sz="2000" dirty="0"/>
              <a:t>1.</a:t>
            </a:r>
            <a:r>
              <a:rPr lang="en-US" sz="2000" b="1" dirty="0"/>
              <a:t>  	</a:t>
            </a:r>
            <a:r>
              <a:rPr lang="en-US" sz="2000" dirty="0"/>
              <a:t>A Healthcare worker’s assessment of infection transmission risk:</a:t>
            </a:r>
          </a:p>
          <a:p>
            <a:pPr lvl="4">
              <a:spcBef>
                <a:spcPts val="0"/>
              </a:spcBef>
              <a:buFont typeface="Arial" panose="020B0604020202020204" pitchFamily="34" charset="0"/>
              <a:buChar char="•"/>
              <a:defRPr/>
            </a:pPr>
            <a:r>
              <a:rPr lang="en-US" dirty="0"/>
              <a:t>during a specific interaction </a:t>
            </a:r>
          </a:p>
          <a:p>
            <a:pPr lvl="4">
              <a:spcBef>
                <a:spcPts val="0"/>
              </a:spcBef>
              <a:buFont typeface="Arial" panose="020B0604020202020204" pitchFamily="34" charset="0"/>
              <a:buChar char="•"/>
              <a:defRPr/>
            </a:pPr>
            <a:r>
              <a:rPr lang="en-US" dirty="0"/>
              <a:t>with a specific patient </a:t>
            </a:r>
          </a:p>
          <a:p>
            <a:pPr lvl="4">
              <a:spcBef>
                <a:spcPts val="0"/>
              </a:spcBef>
              <a:buFont typeface="Arial" panose="020B0604020202020204" pitchFamily="34" charset="0"/>
              <a:buChar char="•"/>
              <a:defRPr/>
            </a:pPr>
            <a:r>
              <a:rPr lang="en-US" dirty="0"/>
              <a:t>in a specific environment </a:t>
            </a:r>
          </a:p>
          <a:p>
            <a:pPr lvl="4">
              <a:spcBef>
                <a:spcPts val="0"/>
              </a:spcBef>
              <a:buFont typeface="Arial" panose="020B0604020202020204" pitchFamily="34" charset="0"/>
              <a:buChar char="•"/>
              <a:defRPr/>
            </a:pPr>
            <a:r>
              <a:rPr lang="en-US" dirty="0"/>
              <a:t>under available conditions  </a:t>
            </a:r>
          </a:p>
          <a:p>
            <a:pPr marL="579438" lvl="1" indent="0">
              <a:spcBef>
                <a:spcPts val="0"/>
              </a:spcBef>
              <a:buFont typeface="Arial" charset="0"/>
              <a:buNone/>
              <a:defRPr/>
            </a:pPr>
            <a:r>
              <a:rPr lang="en-US" sz="2000" dirty="0"/>
              <a:t>2.  The resulting choice of appropriate actions and/or personal protective equipment (PPE) to minimize risk to yourself, your patients and others in the environment.</a:t>
            </a:r>
          </a:p>
          <a:p>
            <a:pPr marL="579438" lvl="1" indent="0">
              <a:spcBef>
                <a:spcPts val="0"/>
              </a:spcBef>
              <a:buFont typeface="Arial" charset="0"/>
              <a:buNone/>
              <a:defRPr/>
            </a:pPr>
            <a:endParaRPr lang="en-US" sz="2000" dirty="0"/>
          </a:p>
        </p:txBody>
      </p:sp>
      <p:sp>
        <p:nvSpPr>
          <p:cNvPr id="5" name="Slide Number Placeholder 4">
            <a:extLst>
              <a:ext uri="{FF2B5EF4-FFF2-40B4-BE49-F238E27FC236}">
                <a16:creationId xmlns:a16="http://schemas.microsoft.com/office/drawing/2014/main" id="{62F77099-EF02-4A70-B2B8-80F1B101030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7E2BCE2-3842-4DF4-9672-8C884468B611}" type="slidenum">
              <a:rPr lang="en-US" altLang="en-US">
                <a:solidFill>
                  <a:srgbClr val="898989"/>
                </a:solidFill>
                <a:latin typeface="Calibri" panose="020F0502020204030204" pitchFamily="34" charset="0"/>
              </a:rPr>
              <a:pPr eaLnBrk="1" hangingPunct="1"/>
              <a:t>4</a:t>
            </a:fld>
            <a:endParaRPr lang="en-US" altLang="en-US">
              <a:solidFill>
                <a:srgbClr val="898989"/>
              </a:solidFill>
              <a:latin typeface="Calibri" panose="020F0502020204030204" pitchFamily="34" charset="0"/>
            </a:endParaRPr>
          </a:p>
        </p:txBody>
      </p:sp>
      <p:sp>
        <p:nvSpPr>
          <p:cNvPr id="8" name="Isosceles Triangle 7">
            <a:extLst>
              <a:ext uri="{FF2B5EF4-FFF2-40B4-BE49-F238E27FC236}">
                <a16:creationId xmlns:a16="http://schemas.microsoft.com/office/drawing/2014/main" id="{AAE38890-CEA7-43EA-B035-8EB73CF47AEA}"/>
              </a:ext>
            </a:extLst>
          </p:cNvPr>
          <p:cNvSpPr/>
          <p:nvPr/>
        </p:nvSpPr>
        <p:spPr>
          <a:xfrm>
            <a:off x="3492500" y="2060575"/>
            <a:ext cx="1838325" cy="1152525"/>
          </a:xfrm>
          <a:prstGeom prst="triangl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dirty="0"/>
          </a:p>
          <a:p>
            <a:pPr algn="ctr">
              <a:defRPr/>
            </a:pPr>
            <a:r>
              <a:rPr lang="en-US" sz="1200" b="1" dirty="0">
                <a:solidFill>
                  <a:schemeClr val="tx2">
                    <a:lumMod val="50000"/>
                  </a:schemeClr>
                </a:solidFill>
              </a:rPr>
              <a:t>INFECTION RISK </a:t>
            </a:r>
          </a:p>
          <a:p>
            <a:pPr algn="ctr">
              <a:defRPr/>
            </a:pPr>
            <a:endParaRPr lang="en-US" sz="900" dirty="0"/>
          </a:p>
          <a:p>
            <a:pPr algn="ctr">
              <a:defRPr/>
            </a:pPr>
            <a:endParaRPr lang="en-US" sz="900" dirty="0"/>
          </a:p>
        </p:txBody>
      </p:sp>
      <p:sp>
        <p:nvSpPr>
          <p:cNvPr id="10" name="Footer Placeholder 4">
            <a:extLst>
              <a:ext uri="{FF2B5EF4-FFF2-40B4-BE49-F238E27FC236}">
                <a16:creationId xmlns:a16="http://schemas.microsoft.com/office/drawing/2014/main" id="{2AE48F51-80FA-4724-938A-8C468415307C}"/>
              </a:ext>
            </a:extLst>
          </p:cNvPr>
          <p:cNvSpPr>
            <a:spLocks noGrp="1"/>
          </p:cNvSpPr>
          <p:nvPr>
            <p:ph type="ftr" sz="quarter" idx="11"/>
          </p:nvPr>
        </p:nvSpPr>
        <p:spPr>
          <a:xfrm>
            <a:off x="2627313" y="6381750"/>
            <a:ext cx="5905500" cy="365125"/>
          </a:xfrm>
        </p:spPr>
        <p:txBody>
          <a:bodyPr/>
          <a:lstStyle/>
          <a:p>
            <a:pPr>
              <a:defRPr/>
            </a:pPr>
            <a:r>
              <a:rPr lang="en-US" altLang="en-US" sz="800"/>
              <a:t>Point of Care Risk Assessment </a:t>
            </a:r>
          </a:p>
          <a:p>
            <a:pPr>
              <a:defRPr/>
            </a:pPr>
            <a:r>
              <a:rPr lang="en-US" altLang="en-US" sz="800"/>
              <a:t>May 8, 2018</a:t>
            </a:r>
            <a:endParaRPr lang="en-US" sz="800" b="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64E2A3F6-B777-40E3-BB06-4348E8A1F1BC}"/>
              </a:ext>
            </a:extLst>
          </p:cNvPr>
          <p:cNvSpPr>
            <a:spLocks noGrp="1"/>
          </p:cNvSpPr>
          <p:nvPr>
            <p:ph type="title"/>
          </p:nvPr>
        </p:nvSpPr>
        <p:spPr/>
        <p:txBody>
          <a:bodyPr/>
          <a:lstStyle/>
          <a:p>
            <a:r>
              <a:rPr lang="en-US" altLang="en-US" sz="2400" b="1"/>
              <a:t>Point of Care Risk Assessment </a:t>
            </a:r>
            <a:br>
              <a:rPr lang="en-US" altLang="en-US" sz="2400" b="1"/>
            </a:br>
            <a:r>
              <a:rPr lang="en-US" altLang="en-US" sz="2400" b="1"/>
              <a:t>QUIZ</a:t>
            </a:r>
          </a:p>
        </p:txBody>
      </p:sp>
      <p:sp>
        <p:nvSpPr>
          <p:cNvPr id="48131" name="Content Placeholder 2">
            <a:extLst>
              <a:ext uri="{FF2B5EF4-FFF2-40B4-BE49-F238E27FC236}">
                <a16:creationId xmlns:a16="http://schemas.microsoft.com/office/drawing/2014/main" id="{2CDD7E08-4AE8-450F-99A1-8A623709B419}"/>
              </a:ext>
            </a:extLst>
          </p:cNvPr>
          <p:cNvSpPr>
            <a:spLocks noGrp="1"/>
          </p:cNvSpPr>
          <p:nvPr>
            <p:ph idx="1"/>
          </p:nvPr>
        </p:nvSpPr>
        <p:spPr>
          <a:xfrm>
            <a:off x="460375" y="1412875"/>
            <a:ext cx="8229600" cy="4525963"/>
          </a:xfrm>
        </p:spPr>
        <p:txBody>
          <a:bodyPr/>
          <a:lstStyle/>
          <a:p>
            <a:pPr marL="400050" lvl="1" indent="0">
              <a:buFont typeface="Arial" charset="0"/>
              <a:buNone/>
              <a:defRPr/>
            </a:pPr>
            <a:r>
              <a:rPr lang="en-US" altLang="en-US" sz="1600" dirty="0"/>
              <a:t>1.   A Point of Care Risk Assessment (PCRA) is:</a:t>
            </a:r>
          </a:p>
          <a:p>
            <a:pPr marL="400050" lvl="1" indent="0">
              <a:buFont typeface="Arial" charset="0"/>
              <a:buNone/>
              <a:defRPr/>
            </a:pPr>
            <a:endParaRPr lang="en-US" altLang="en-US" sz="800" dirty="0"/>
          </a:p>
          <a:p>
            <a:pPr marL="685800" lvl="1">
              <a:buFont typeface="+mj-lt"/>
              <a:buAutoNum type="alphaLcParenR"/>
              <a:defRPr/>
            </a:pPr>
            <a:r>
              <a:rPr lang="en-US" altLang="en-US" sz="1600" dirty="0"/>
              <a:t>The Infection Control Professional’s assessment of infection transmission risk</a:t>
            </a:r>
          </a:p>
          <a:p>
            <a:pPr marL="685800" lvl="1">
              <a:buFont typeface="+mj-lt"/>
              <a:buAutoNum type="alphaLcParenR"/>
              <a:defRPr/>
            </a:pPr>
            <a:r>
              <a:rPr lang="en-US" sz="1600" dirty="0"/>
              <a:t>The healthcare worker’s assessment of infection transmission risk</a:t>
            </a:r>
          </a:p>
          <a:p>
            <a:pPr marL="685800" lvl="1">
              <a:buFont typeface="+mj-lt"/>
              <a:buAutoNum type="alphaLcParenR"/>
              <a:defRPr/>
            </a:pPr>
            <a:r>
              <a:rPr lang="en-US" sz="1600" dirty="0"/>
              <a:t>The manager or supervisor’s assessment of infection transmission risk</a:t>
            </a:r>
          </a:p>
          <a:p>
            <a:pPr marL="685800" lvl="1">
              <a:buFont typeface="+mj-lt"/>
              <a:buAutoNum type="alphaLcParenR"/>
              <a:defRPr/>
            </a:pPr>
            <a:r>
              <a:rPr lang="en-US" sz="1600" dirty="0"/>
              <a:t>None of the above</a:t>
            </a:r>
          </a:p>
          <a:p>
            <a:pPr marL="685800" lvl="1">
              <a:buFont typeface="+mj-lt"/>
              <a:buAutoNum type="alphaLcParenR"/>
              <a:defRPr/>
            </a:pPr>
            <a:endParaRPr lang="en-US" sz="800" dirty="0"/>
          </a:p>
          <a:p>
            <a:pPr marL="685800" lvl="1">
              <a:buFont typeface="+mj-lt"/>
              <a:buAutoNum type="alphaLcParenR"/>
              <a:defRPr/>
            </a:pPr>
            <a:endParaRPr lang="en-US" sz="800" dirty="0"/>
          </a:p>
          <a:p>
            <a:pPr marL="400050" lvl="1" indent="0">
              <a:buFont typeface="Arial" charset="0"/>
              <a:buNone/>
              <a:defRPr/>
            </a:pPr>
            <a:r>
              <a:rPr lang="en-US" altLang="en-US" sz="1600" dirty="0"/>
              <a:t>2.   If aerosols are anticipated, before contact:</a:t>
            </a:r>
          </a:p>
          <a:p>
            <a:pPr lvl="1" indent="-342900">
              <a:buFont typeface="Arial" charset="0"/>
              <a:buAutoNum type="arabicPeriod" startAt="2"/>
              <a:defRPr/>
            </a:pPr>
            <a:endParaRPr lang="en-US" altLang="en-US" sz="800" dirty="0"/>
          </a:p>
          <a:p>
            <a:pPr lvl="1" indent="-342900">
              <a:buFont typeface="Arial" charset="0"/>
              <a:buAutoNum type="alphaLcParenR"/>
              <a:defRPr/>
            </a:pPr>
            <a:r>
              <a:rPr lang="en-US" altLang="en-US" sz="1600" dirty="0"/>
              <a:t>Perform hand hygiene; put on eye protection and gloves </a:t>
            </a:r>
          </a:p>
          <a:p>
            <a:pPr lvl="1" indent="-342900">
              <a:buFont typeface="Arial" charset="0"/>
              <a:buAutoNum type="alphaLcParenR"/>
              <a:defRPr/>
            </a:pPr>
            <a:r>
              <a:rPr lang="en-US" altLang="en-US" sz="1600" dirty="0"/>
              <a:t>Perform hand hygiene; put on the appropriate mask or respirator and eye protection</a:t>
            </a:r>
          </a:p>
          <a:p>
            <a:pPr lvl="1" indent="-342900">
              <a:buFont typeface="Arial" charset="0"/>
              <a:buAutoNum type="alphaLcParenR"/>
              <a:defRPr/>
            </a:pPr>
            <a:r>
              <a:rPr lang="en-US" altLang="en-US" sz="1600" dirty="0"/>
              <a:t>Perform hand hygiene; put on eye protection and put on gown if soiling of clothing is likely, put on gloves</a:t>
            </a:r>
          </a:p>
          <a:p>
            <a:pPr lvl="1" indent="-342900">
              <a:buFont typeface="Arial" charset="0"/>
              <a:buAutoNum type="alphaLcParenR"/>
              <a:defRPr/>
            </a:pPr>
            <a:r>
              <a:rPr lang="en-US" altLang="en-US" sz="1600" dirty="0"/>
              <a:t>Perform hand hygiene; put on the appropriate mask or respirator</a:t>
            </a:r>
          </a:p>
          <a:p>
            <a:pPr lvl="1" indent="-342900">
              <a:buFont typeface="Arial" charset="0"/>
              <a:buAutoNum type="arabicPeriod" startAt="2"/>
              <a:defRPr/>
            </a:pPr>
            <a:endParaRPr lang="en-US" sz="1600" dirty="0"/>
          </a:p>
          <a:p>
            <a:pPr marL="857250" lvl="2" indent="0">
              <a:buFont typeface="Arial" charset="0"/>
              <a:buNone/>
              <a:defRPr/>
            </a:pPr>
            <a:endParaRPr lang="en-US" altLang="en-US" sz="1600" dirty="0"/>
          </a:p>
          <a:p>
            <a:pPr marL="1085850" lvl="2">
              <a:buFont typeface="+mj-lt"/>
              <a:buAutoNum type="alphaLcParenR"/>
              <a:defRPr/>
            </a:pPr>
            <a:endParaRPr lang="en-US" altLang="en-US" sz="1200" dirty="0"/>
          </a:p>
        </p:txBody>
      </p:sp>
      <p:sp>
        <p:nvSpPr>
          <p:cNvPr id="5" name="Slide Number Placeholder 4">
            <a:extLst>
              <a:ext uri="{FF2B5EF4-FFF2-40B4-BE49-F238E27FC236}">
                <a16:creationId xmlns:a16="http://schemas.microsoft.com/office/drawing/2014/main" id="{0B2CC382-4526-4D19-BA44-BB53885A492B}"/>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0B64AE3-1FD2-40D8-9730-13759715C78E}" type="slidenum">
              <a:rPr lang="en-US" altLang="en-US">
                <a:solidFill>
                  <a:srgbClr val="898989"/>
                </a:solidFill>
                <a:latin typeface="Calibri" panose="020F0502020204030204" pitchFamily="34" charset="0"/>
              </a:rPr>
              <a:pPr eaLnBrk="1" hangingPunct="1"/>
              <a:t>40</a:t>
            </a:fld>
            <a:endParaRPr lang="en-US" altLang="en-US">
              <a:solidFill>
                <a:srgbClr val="898989"/>
              </a:solidFill>
              <a:latin typeface="Calibri" panose="020F0502020204030204" pitchFamily="34" charset="0"/>
            </a:endParaRPr>
          </a:p>
        </p:txBody>
      </p:sp>
      <p:pic>
        <p:nvPicPr>
          <p:cNvPr id="47109" name="Picture 2">
            <a:extLst>
              <a:ext uri="{FF2B5EF4-FFF2-40B4-BE49-F238E27FC236}">
                <a16:creationId xmlns:a16="http://schemas.microsoft.com/office/drawing/2014/main" id="{1DD8B7E5-E650-4767-83BC-3BEC56BA7B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32588" y="188913"/>
            <a:ext cx="1944687"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4">
            <a:extLst>
              <a:ext uri="{FF2B5EF4-FFF2-40B4-BE49-F238E27FC236}">
                <a16:creationId xmlns:a16="http://schemas.microsoft.com/office/drawing/2014/main" id="{CC5FC9D8-D81C-47B1-9E6B-A8CBAF8608F4}"/>
              </a:ext>
            </a:extLst>
          </p:cNvPr>
          <p:cNvSpPr>
            <a:spLocks noGrp="1"/>
          </p:cNvSpPr>
          <p:nvPr>
            <p:ph type="ftr" sz="quarter" idx="11"/>
          </p:nvPr>
        </p:nvSpPr>
        <p:spPr>
          <a:xfrm>
            <a:off x="2627313" y="6381750"/>
            <a:ext cx="5905500" cy="365125"/>
          </a:xfrm>
        </p:spPr>
        <p:txBody>
          <a:bodyPr/>
          <a:lstStyle/>
          <a:p>
            <a:pPr>
              <a:defRPr/>
            </a:pPr>
            <a:r>
              <a:rPr lang="en-US" altLang="en-US" sz="800"/>
              <a:t>Point of Care Risk Assessment </a:t>
            </a:r>
          </a:p>
          <a:p>
            <a:pPr>
              <a:defRPr/>
            </a:pPr>
            <a:r>
              <a:rPr lang="en-US" altLang="en-US" sz="800"/>
              <a:t>May 8, 2018</a:t>
            </a:r>
            <a:endParaRPr lang="en-US" sz="800" b="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AB858335-E641-4856-8651-946339ADD6E6}"/>
              </a:ext>
            </a:extLst>
          </p:cNvPr>
          <p:cNvSpPr>
            <a:spLocks noGrp="1"/>
          </p:cNvSpPr>
          <p:nvPr>
            <p:ph type="title"/>
          </p:nvPr>
        </p:nvSpPr>
        <p:spPr/>
        <p:txBody>
          <a:bodyPr/>
          <a:lstStyle/>
          <a:p>
            <a:r>
              <a:rPr lang="en-US" altLang="en-US" sz="2400" b="1"/>
              <a:t>Point of Care Risk Assessment </a:t>
            </a:r>
            <a:br>
              <a:rPr lang="en-US" altLang="en-US" sz="2400" b="1"/>
            </a:br>
            <a:r>
              <a:rPr lang="en-US" altLang="en-US" sz="2400" b="1"/>
              <a:t>QUIZ</a:t>
            </a:r>
          </a:p>
        </p:txBody>
      </p:sp>
      <p:sp>
        <p:nvSpPr>
          <p:cNvPr id="48131" name="Content Placeholder 2">
            <a:extLst>
              <a:ext uri="{FF2B5EF4-FFF2-40B4-BE49-F238E27FC236}">
                <a16:creationId xmlns:a16="http://schemas.microsoft.com/office/drawing/2014/main" id="{1BB60624-9F43-4851-919E-97BB7324BD54}"/>
              </a:ext>
            </a:extLst>
          </p:cNvPr>
          <p:cNvSpPr>
            <a:spLocks noGrp="1"/>
          </p:cNvSpPr>
          <p:nvPr>
            <p:ph idx="1"/>
          </p:nvPr>
        </p:nvSpPr>
        <p:spPr>
          <a:xfrm>
            <a:off x="447675" y="1412875"/>
            <a:ext cx="8229600" cy="4525963"/>
          </a:xfrm>
        </p:spPr>
        <p:txBody>
          <a:bodyPr/>
          <a:lstStyle/>
          <a:p>
            <a:pPr marL="400050" lvl="1" indent="0">
              <a:buFont typeface="Arial" charset="0"/>
              <a:buNone/>
              <a:defRPr/>
            </a:pPr>
            <a:r>
              <a:rPr lang="en-US" altLang="en-US" sz="1600" dirty="0"/>
              <a:t>3.   If contact with non-intact skin, mucous membranes, body fluids, excretions or visibly   </a:t>
            </a:r>
          </a:p>
          <a:p>
            <a:pPr marL="400050" lvl="1" indent="0">
              <a:buFont typeface="Arial" charset="0"/>
              <a:buNone/>
              <a:defRPr/>
            </a:pPr>
            <a:r>
              <a:rPr lang="en-US" altLang="en-US" sz="1600" dirty="0"/>
              <a:t>      soiled items is anticipated, before contact:</a:t>
            </a:r>
          </a:p>
          <a:p>
            <a:pPr marL="400050" lvl="1" indent="0">
              <a:buFont typeface="Arial" charset="0"/>
              <a:buNone/>
              <a:defRPr/>
            </a:pPr>
            <a:endParaRPr lang="en-US" altLang="en-US" sz="800" dirty="0"/>
          </a:p>
          <a:p>
            <a:pPr marL="685800" lvl="1">
              <a:buFont typeface="+mj-lt"/>
              <a:buAutoNum type="alphaLcParenR"/>
              <a:defRPr/>
            </a:pPr>
            <a:r>
              <a:rPr lang="en-US" altLang="en-US" sz="1600" dirty="0"/>
              <a:t>Perform hand hygiene; put on gloves, a gown, eye protection and a procedure or surgical mask</a:t>
            </a:r>
          </a:p>
          <a:p>
            <a:pPr marL="685800" lvl="1">
              <a:buFont typeface="+mj-lt"/>
              <a:buAutoNum type="alphaLcParenR"/>
              <a:defRPr/>
            </a:pPr>
            <a:r>
              <a:rPr lang="en-US" sz="1600" dirty="0"/>
              <a:t>Put on gloves and put on a gown if soiling of clothing is likely</a:t>
            </a:r>
          </a:p>
          <a:p>
            <a:pPr marL="685800" lvl="1">
              <a:buFont typeface="+mj-lt"/>
              <a:buAutoNum type="alphaLcParenR"/>
              <a:defRPr/>
            </a:pPr>
            <a:r>
              <a:rPr lang="en-US" sz="1600" dirty="0"/>
              <a:t>Perform hand hygiene; put on a gown if soiling of clothing is likely; put on gloves</a:t>
            </a:r>
          </a:p>
          <a:p>
            <a:pPr marL="685800" lvl="1">
              <a:buFont typeface="+mj-lt"/>
              <a:buAutoNum type="alphaLcParenR"/>
              <a:defRPr/>
            </a:pPr>
            <a:r>
              <a:rPr lang="en-US" sz="1600" dirty="0"/>
              <a:t>Perform hand hygiene; put on a gown if soiling of clothing is likely and put on gloves and eye protection</a:t>
            </a:r>
          </a:p>
          <a:p>
            <a:pPr marL="685800" lvl="1">
              <a:buFont typeface="+mj-lt"/>
              <a:buAutoNum type="alphaLcParenR"/>
              <a:defRPr/>
            </a:pPr>
            <a:endParaRPr lang="en-US" sz="800" dirty="0"/>
          </a:p>
          <a:p>
            <a:pPr marL="685800" lvl="1">
              <a:buFont typeface="+mj-lt"/>
              <a:buAutoNum type="alphaLcParenR"/>
              <a:defRPr/>
            </a:pPr>
            <a:endParaRPr lang="en-US" sz="800" dirty="0"/>
          </a:p>
          <a:p>
            <a:pPr marL="400050" lvl="1" indent="0">
              <a:buFont typeface="Arial" charset="0"/>
              <a:buNone/>
              <a:defRPr/>
            </a:pPr>
            <a:r>
              <a:rPr lang="en-US" altLang="en-US" sz="1600" dirty="0"/>
              <a:t>4.   If contact with a patient or their environment is anticipated, before contact:</a:t>
            </a:r>
          </a:p>
          <a:p>
            <a:pPr lvl="1" indent="-342900">
              <a:buFont typeface="Arial" charset="0"/>
              <a:buAutoNum type="arabicPeriod" startAt="2"/>
              <a:defRPr/>
            </a:pPr>
            <a:endParaRPr lang="en-US" altLang="en-US" sz="800" dirty="0"/>
          </a:p>
          <a:p>
            <a:pPr lvl="1" indent="-342900">
              <a:buFont typeface="Arial" charset="0"/>
              <a:buAutoNum type="alphaLcParenR"/>
              <a:defRPr/>
            </a:pPr>
            <a:r>
              <a:rPr lang="en-US" altLang="en-US" sz="1600" dirty="0"/>
              <a:t>Put on PPE as indicated</a:t>
            </a:r>
          </a:p>
          <a:p>
            <a:pPr lvl="1" indent="-342900">
              <a:buFont typeface="Arial" charset="0"/>
              <a:buAutoNum type="alphaLcParenR"/>
              <a:defRPr/>
            </a:pPr>
            <a:r>
              <a:rPr lang="en-US" altLang="en-US" sz="1600" dirty="0"/>
              <a:t>Perform hand hygiene and put on PPE as indicated</a:t>
            </a:r>
          </a:p>
          <a:p>
            <a:pPr lvl="1" indent="-342900">
              <a:buFont typeface="Arial" charset="0"/>
              <a:buAutoNum type="alphaLcParenR"/>
              <a:defRPr/>
            </a:pPr>
            <a:r>
              <a:rPr lang="en-US" altLang="en-US" sz="1600" dirty="0"/>
              <a:t>None of the above</a:t>
            </a:r>
          </a:p>
          <a:p>
            <a:pPr marL="1085850" lvl="2">
              <a:buFont typeface="+mj-lt"/>
              <a:buAutoNum type="alphaLcParenR"/>
              <a:defRPr/>
            </a:pPr>
            <a:endParaRPr lang="en-US" altLang="en-US" sz="1200" dirty="0"/>
          </a:p>
        </p:txBody>
      </p:sp>
      <p:sp>
        <p:nvSpPr>
          <p:cNvPr id="5" name="Slide Number Placeholder 4">
            <a:extLst>
              <a:ext uri="{FF2B5EF4-FFF2-40B4-BE49-F238E27FC236}">
                <a16:creationId xmlns:a16="http://schemas.microsoft.com/office/drawing/2014/main" id="{57ED8338-4678-42E8-BC03-E0BF449F4B9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162BCDF-4481-4C33-B66A-4F6027563BB0}" type="slidenum">
              <a:rPr lang="en-US" altLang="en-US">
                <a:solidFill>
                  <a:srgbClr val="898989"/>
                </a:solidFill>
                <a:latin typeface="Calibri" panose="020F0502020204030204" pitchFamily="34" charset="0"/>
              </a:rPr>
              <a:pPr eaLnBrk="1" hangingPunct="1"/>
              <a:t>41</a:t>
            </a:fld>
            <a:endParaRPr lang="en-US" altLang="en-US">
              <a:solidFill>
                <a:srgbClr val="898989"/>
              </a:solidFill>
              <a:latin typeface="Calibri" panose="020F0502020204030204" pitchFamily="34" charset="0"/>
            </a:endParaRPr>
          </a:p>
        </p:txBody>
      </p:sp>
      <p:pic>
        <p:nvPicPr>
          <p:cNvPr id="48133" name="Picture 2">
            <a:extLst>
              <a:ext uri="{FF2B5EF4-FFF2-40B4-BE49-F238E27FC236}">
                <a16:creationId xmlns:a16="http://schemas.microsoft.com/office/drawing/2014/main" id="{10304050-3182-4AAA-91C1-735CE59B86D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32588" y="188913"/>
            <a:ext cx="1944687"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4">
            <a:extLst>
              <a:ext uri="{FF2B5EF4-FFF2-40B4-BE49-F238E27FC236}">
                <a16:creationId xmlns:a16="http://schemas.microsoft.com/office/drawing/2014/main" id="{C53CA176-B93D-4557-AC3A-CCABB5158CB3}"/>
              </a:ext>
            </a:extLst>
          </p:cNvPr>
          <p:cNvSpPr>
            <a:spLocks noGrp="1"/>
          </p:cNvSpPr>
          <p:nvPr>
            <p:ph type="ftr" sz="quarter" idx="11"/>
          </p:nvPr>
        </p:nvSpPr>
        <p:spPr>
          <a:xfrm>
            <a:off x="2627313" y="6381750"/>
            <a:ext cx="5905500" cy="365125"/>
          </a:xfrm>
        </p:spPr>
        <p:txBody>
          <a:bodyPr/>
          <a:lstStyle/>
          <a:p>
            <a:pPr>
              <a:defRPr/>
            </a:pPr>
            <a:r>
              <a:rPr lang="en-US" altLang="en-US" sz="800"/>
              <a:t> </a:t>
            </a:r>
          </a:p>
          <a:p>
            <a:pPr>
              <a:defRPr/>
            </a:pPr>
            <a:r>
              <a:rPr lang="en-US" altLang="en-US" sz="800"/>
              <a:t>Point of Care Risk Assessment </a:t>
            </a:r>
          </a:p>
          <a:p>
            <a:pPr>
              <a:defRPr/>
            </a:pPr>
            <a:r>
              <a:rPr lang="en-US" altLang="en-US" sz="800"/>
              <a:t>May 8, 2018</a:t>
            </a:r>
            <a:endParaRPr lang="en-US" sz="800" b="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9B393380-3D14-4B45-B4CA-93869896E348}"/>
              </a:ext>
            </a:extLst>
          </p:cNvPr>
          <p:cNvSpPr>
            <a:spLocks noGrp="1"/>
          </p:cNvSpPr>
          <p:nvPr>
            <p:ph type="title"/>
          </p:nvPr>
        </p:nvSpPr>
        <p:spPr/>
        <p:txBody>
          <a:bodyPr/>
          <a:lstStyle/>
          <a:p>
            <a:r>
              <a:rPr lang="en-US" altLang="en-US" sz="2400" b="1"/>
              <a:t>Point of Care Risk Assessment </a:t>
            </a:r>
            <a:br>
              <a:rPr lang="en-US" altLang="en-US" sz="2400" b="1"/>
            </a:br>
            <a:r>
              <a:rPr lang="en-US" altLang="en-US" sz="2400" b="1"/>
              <a:t>QUIZ</a:t>
            </a:r>
          </a:p>
        </p:txBody>
      </p:sp>
      <p:sp>
        <p:nvSpPr>
          <p:cNvPr id="48131" name="Content Placeholder 2">
            <a:extLst>
              <a:ext uri="{FF2B5EF4-FFF2-40B4-BE49-F238E27FC236}">
                <a16:creationId xmlns:a16="http://schemas.microsoft.com/office/drawing/2014/main" id="{5F37BE02-22D5-477B-BA29-6C4EA550E071}"/>
              </a:ext>
            </a:extLst>
          </p:cNvPr>
          <p:cNvSpPr>
            <a:spLocks noGrp="1"/>
          </p:cNvSpPr>
          <p:nvPr>
            <p:ph idx="1"/>
          </p:nvPr>
        </p:nvSpPr>
        <p:spPr>
          <a:xfrm>
            <a:off x="447675" y="1412875"/>
            <a:ext cx="8229600" cy="4525963"/>
          </a:xfrm>
        </p:spPr>
        <p:txBody>
          <a:bodyPr/>
          <a:lstStyle/>
          <a:p>
            <a:pPr marL="400050" lvl="1" indent="0">
              <a:buFont typeface="Arial" charset="0"/>
              <a:buNone/>
              <a:defRPr/>
            </a:pPr>
            <a:r>
              <a:rPr lang="en-US" altLang="en-US" sz="1600" dirty="0"/>
              <a:t>5.   If splashes or sprays of body fluids or excretions are anticipated, before contact:</a:t>
            </a:r>
          </a:p>
          <a:p>
            <a:pPr marL="400050" lvl="1" indent="0">
              <a:buFont typeface="Arial" charset="0"/>
              <a:buNone/>
              <a:defRPr/>
            </a:pPr>
            <a:endParaRPr lang="en-US" altLang="en-US" sz="800" dirty="0"/>
          </a:p>
          <a:p>
            <a:pPr marL="685800" lvl="1">
              <a:buFont typeface="+mj-lt"/>
              <a:buAutoNum type="alphaLcParenR"/>
              <a:defRPr/>
            </a:pPr>
            <a:r>
              <a:rPr lang="en-US" altLang="en-US" sz="1600" dirty="0"/>
              <a:t>Perform hand hygiene; put on a mask and eye protection </a:t>
            </a:r>
          </a:p>
          <a:p>
            <a:pPr marL="685800" lvl="1">
              <a:buFont typeface="+mj-lt"/>
              <a:buAutoNum type="alphaLcParenR"/>
              <a:defRPr/>
            </a:pPr>
            <a:r>
              <a:rPr lang="en-US" altLang="en-US" sz="1600" dirty="0"/>
              <a:t>Perform hand hygiene; put on gloves and eye protection </a:t>
            </a:r>
          </a:p>
          <a:p>
            <a:pPr marL="685800" lvl="1">
              <a:buFont typeface="+mj-lt"/>
              <a:buAutoNum type="alphaLcParenR"/>
              <a:defRPr/>
            </a:pPr>
            <a:r>
              <a:rPr lang="en-US" sz="1600" dirty="0"/>
              <a:t>Perform hand hygiene; put on a gown, </a:t>
            </a:r>
            <a:r>
              <a:rPr lang="en-US" altLang="en-US" sz="1600" dirty="0"/>
              <a:t>mask, eye protection and </a:t>
            </a:r>
            <a:r>
              <a:rPr lang="en-US" sz="1600" dirty="0"/>
              <a:t>gloves</a:t>
            </a:r>
          </a:p>
          <a:p>
            <a:pPr marL="685800" lvl="1">
              <a:buFont typeface="+mj-lt"/>
              <a:buAutoNum type="alphaLcParenR"/>
              <a:defRPr/>
            </a:pPr>
            <a:r>
              <a:rPr lang="en-US" sz="1600" dirty="0"/>
              <a:t>None of the above</a:t>
            </a:r>
          </a:p>
          <a:p>
            <a:pPr marL="685800" lvl="1">
              <a:buFont typeface="+mj-lt"/>
              <a:buAutoNum type="alphaLcParenR"/>
              <a:defRPr/>
            </a:pPr>
            <a:endParaRPr lang="en-US" sz="800" dirty="0"/>
          </a:p>
          <a:p>
            <a:pPr marL="685800" lvl="1">
              <a:buFont typeface="+mj-lt"/>
              <a:buAutoNum type="alphaLcParenR"/>
              <a:defRPr/>
            </a:pPr>
            <a:endParaRPr lang="en-US" sz="800" dirty="0"/>
          </a:p>
          <a:p>
            <a:pPr marL="400050" lvl="1" indent="0">
              <a:buFont typeface="Arial" charset="0"/>
              <a:buNone/>
              <a:defRPr/>
            </a:pPr>
            <a:r>
              <a:rPr lang="en-US" altLang="en-US" sz="1600" dirty="0"/>
              <a:t>6.   During a Point of Care Risk Assessment (PCRA), consider if contact with the following is    </a:t>
            </a:r>
          </a:p>
          <a:p>
            <a:pPr marL="400050" lvl="1" indent="0">
              <a:buFont typeface="Arial" charset="0"/>
              <a:buNone/>
              <a:defRPr/>
            </a:pPr>
            <a:r>
              <a:rPr lang="en-US" altLang="en-US" sz="1600" dirty="0"/>
              <a:t>      anticipated:</a:t>
            </a:r>
          </a:p>
          <a:p>
            <a:pPr lvl="1" indent="-342900">
              <a:buFont typeface="Arial" charset="0"/>
              <a:buAutoNum type="arabicPeriod" startAt="2"/>
              <a:defRPr/>
            </a:pPr>
            <a:endParaRPr lang="en-US" altLang="en-US" sz="800" dirty="0"/>
          </a:p>
          <a:p>
            <a:pPr lvl="1" indent="-342900">
              <a:buFont typeface="Arial" charset="0"/>
              <a:buAutoNum type="alphaLcParenR"/>
              <a:defRPr/>
            </a:pPr>
            <a:r>
              <a:rPr lang="en-US" altLang="en-US" sz="1600" dirty="0"/>
              <a:t>The patient or their environment </a:t>
            </a:r>
          </a:p>
          <a:p>
            <a:pPr lvl="1" indent="-342900">
              <a:buFont typeface="Arial" charset="0"/>
              <a:buAutoNum type="alphaLcParenR"/>
              <a:defRPr/>
            </a:pPr>
            <a:r>
              <a:rPr lang="en-US" altLang="en-US" sz="1600" dirty="0"/>
              <a:t>Non-intact skin, mucous membranes, body fluids, excretions or visibly soiled items</a:t>
            </a:r>
          </a:p>
          <a:p>
            <a:pPr lvl="1" indent="-342900">
              <a:buFont typeface="Arial" charset="0"/>
              <a:buAutoNum type="alphaLcParenR"/>
              <a:defRPr/>
            </a:pPr>
            <a:r>
              <a:rPr lang="en-US" altLang="en-US" sz="1600" dirty="0"/>
              <a:t>Splashes or sprays of body fluids or excretions</a:t>
            </a:r>
          </a:p>
          <a:p>
            <a:pPr lvl="1" indent="-342900">
              <a:buFont typeface="Arial" charset="0"/>
              <a:buAutoNum type="alphaLcParenR"/>
              <a:defRPr/>
            </a:pPr>
            <a:r>
              <a:rPr lang="en-US" altLang="en-US" sz="1600" dirty="0"/>
              <a:t>All of the above</a:t>
            </a:r>
            <a:endParaRPr lang="en-US" sz="1600" dirty="0"/>
          </a:p>
          <a:p>
            <a:pPr marL="1085850" lvl="2">
              <a:buFont typeface="+mj-lt"/>
              <a:buAutoNum type="alphaLcParenR"/>
              <a:defRPr/>
            </a:pPr>
            <a:endParaRPr lang="en-US" altLang="en-US" sz="1600" dirty="0"/>
          </a:p>
          <a:p>
            <a:pPr marL="1085850" lvl="2">
              <a:buFont typeface="+mj-lt"/>
              <a:buAutoNum type="alphaLcParenR"/>
              <a:defRPr/>
            </a:pPr>
            <a:endParaRPr lang="en-US" altLang="en-US" sz="1200" dirty="0"/>
          </a:p>
        </p:txBody>
      </p:sp>
      <p:sp>
        <p:nvSpPr>
          <p:cNvPr id="5" name="Slide Number Placeholder 4">
            <a:extLst>
              <a:ext uri="{FF2B5EF4-FFF2-40B4-BE49-F238E27FC236}">
                <a16:creationId xmlns:a16="http://schemas.microsoft.com/office/drawing/2014/main" id="{98814538-AE2A-4394-95C7-3204ECB5E82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81600A1-5C24-4C6A-A171-3BA61716D5EE}" type="slidenum">
              <a:rPr lang="en-US" altLang="en-US">
                <a:solidFill>
                  <a:srgbClr val="898989"/>
                </a:solidFill>
                <a:latin typeface="Calibri" panose="020F0502020204030204" pitchFamily="34" charset="0"/>
              </a:rPr>
              <a:pPr eaLnBrk="1" hangingPunct="1"/>
              <a:t>42</a:t>
            </a:fld>
            <a:endParaRPr lang="en-US" altLang="en-US">
              <a:solidFill>
                <a:srgbClr val="898989"/>
              </a:solidFill>
              <a:latin typeface="Calibri" panose="020F0502020204030204" pitchFamily="34" charset="0"/>
            </a:endParaRPr>
          </a:p>
        </p:txBody>
      </p:sp>
      <p:pic>
        <p:nvPicPr>
          <p:cNvPr id="49157" name="Picture 2">
            <a:extLst>
              <a:ext uri="{FF2B5EF4-FFF2-40B4-BE49-F238E27FC236}">
                <a16:creationId xmlns:a16="http://schemas.microsoft.com/office/drawing/2014/main" id="{104DE08C-F562-4756-8775-90F0D324E65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32588" y="188913"/>
            <a:ext cx="1944687"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4">
            <a:extLst>
              <a:ext uri="{FF2B5EF4-FFF2-40B4-BE49-F238E27FC236}">
                <a16:creationId xmlns:a16="http://schemas.microsoft.com/office/drawing/2014/main" id="{B63A5A97-6407-440F-BCD5-EA591D35ACED}"/>
              </a:ext>
            </a:extLst>
          </p:cNvPr>
          <p:cNvSpPr>
            <a:spLocks noGrp="1"/>
          </p:cNvSpPr>
          <p:nvPr>
            <p:ph type="ftr" sz="quarter" idx="11"/>
          </p:nvPr>
        </p:nvSpPr>
        <p:spPr>
          <a:xfrm>
            <a:off x="2627313" y="6381750"/>
            <a:ext cx="5905500" cy="365125"/>
          </a:xfrm>
        </p:spPr>
        <p:txBody>
          <a:bodyPr/>
          <a:lstStyle/>
          <a:p>
            <a:pPr>
              <a:defRPr/>
            </a:pPr>
            <a:r>
              <a:rPr lang="en-US" altLang="en-US" sz="800"/>
              <a:t> </a:t>
            </a:r>
          </a:p>
          <a:p>
            <a:pPr>
              <a:defRPr/>
            </a:pPr>
            <a:r>
              <a:rPr lang="en-US" altLang="en-US" sz="800"/>
              <a:t>Point of Care Risk Assessment </a:t>
            </a:r>
          </a:p>
          <a:p>
            <a:pPr>
              <a:defRPr/>
            </a:pPr>
            <a:r>
              <a:rPr lang="en-US" altLang="en-US" sz="800"/>
              <a:t>May 8, 2018</a:t>
            </a:r>
            <a:endParaRPr lang="en-US" sz="800" b="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CE5D3B17-85CC-467E-9562-C2C157C7F12E}"/>
              </a:ext>
            </a:extLst>
          </p:cNvPr>
          <p:cNvSpPr>
            <a:spLocks noGrp="1"/>
          </p:cNvSpPr>
          <p:nvPr>
            <p:ph type="title"/>
          </p:nvPr>
        </p:nvSpPr>
        <p:spPr/>
        <p:txBody>
          <a:bodyPr/>
          <a:lstStyle/>
          <a:p>
            <a:r>
              <a:rPr lang="en-US" altLang="en-US" sz="2400" b="1"/>
              <a:t>Point of Care Risk Assessment </a:t>
            </a:r>
            <a:br>
              <a:rPr lang="en-US" altLang="en-US" sz="2400" b="1"/>
            </a:br>
            <a:r>
              <a:rPr lang="en-US" altLang="en-US" sz="2400" b="1"/>
              <a:t>QUIZ</a:t>
            </a:r>
          </a:p>
        </p:txBody>
      </p:sp>
      <p:sp>
        <p:nvSpPr>
          <p:cNvPr id="48131" name="Content Placeholder 2">
            <a:extLst>
              <a:ext uri="{FF2B5EF4-FFF2-40B4-BE49-F238E27FC236}">
                <a16:creationId xmlns:a16="http://schemas.microsoft.com/office/drawing/2014/main" id="{FE643E17-B915-4E83-BE62-DD7E6F47B7FD}"/>
              </a:ext>
            </a:extLst>
          </p:cNvPr>
          <p:cNvSpPr>
            <a:spLocks noGrp="1"/>
          </p:cNvSpPr>
          <p:nvPr>
            <p:ph idx="1"/>
          </p:nvPr>
        </p:nvSpPr>
        <p:spPr>
          <a:xfrm>
            <a:off x="447675" y="1412875"/>
            <a:ext cx="8229600" cy="4525963"/>
          </a:xfrm>
        </p:spPr>
        <p:txBody>
          <a:bodyPr/>
          <a:lstStyle/>
          <a:p>
            <a:pPr marL="400050" lvl="1" indent="0">
              <a:buFont typeface="Arial" charset="0"/>
              <a:buNone/>
              <a:defRPr/>
            </a:pPr>
            <a:r>
              <a:rPr lang="en-US" altLang="en-US" sz="1600" dirty="0"/>
              <a:t>7.   A Point of Care Risk Assessment (PCRA) is the healthcare worker’s assessment of </a:t>
            </a:r>
          </a:p>
          <a:p>
            <a:pPr marL="400050" lvl="1" indent="0">
              <a:buFont typeface="Arial" charset="0"/>
              <a:buNone/>
              <a:defRPr/>
            </a:pPr>
            <a:r>
              <a:rPr lang="en-US" altLang="en-US" sz="1600" dirty="0"/>
              <a:t>      infection transmission risk: </a:t>
            </a:r>
          </a:p>
          <a:p>
            <a:pPr marL="400050" lvl="1" indent="0">
              <a:buFont typeface="Arial" charset="0"/>
              <a:buNone/>
              <a:defRPr/>
            </a:pPr>
            <a:endParaRPr lang="en-US" altLang="en-US" sz="800" dirty="0"/>
          </a:p>
          <a:p>
            <a:pPr marL="685800" lvl="1">
              <a:buFont typeface="+mj-lt"/>
              <a:buAutoNum type="alphaLcParenR"/>
              <a:defRPr/>
            </a:pPr>
            <a:r>
              <a:rPr lang="en-US" altLang="en-US" sz="1600" dirty="0"/>
              <a:t>During a specific interaction with a specific patient</a:t>
            </a:r>
          </a:p>
          <a:p>
            <a:pPr marL="685800" lvl="1">
              <a:buFont typeface="+mj-lt"/>
              <a:buAutoNum type="alphaLcParenR"/>
              <a:defRPr/>
            </a:pPr>
            <a:r>
              <a:rPr lang="en-US" altLang="en-US" sz="1600" dirty="0"/>
              <a:t>In a specific environment</a:t>
            </a:r>
          </a:p>
          <a:p>
            <a:pPr marL="685800" lvl="1">
              <a:buFont typeface="+mj-lt"/>
              <a:buAutoNum type="alphaLcParenR"/>
              <a:defRPr/>
            </a:pPr>
            <a:r>
              <a:rPr lang="en-US" sz="1600" dirty="0"/>
              <a:t>Under available conditions</a:t>
            </a:r>
          </a:p>
          <a:p>
            <a:pPr marL="685800" lvl="1">
              <a:buFont typeface="+mj-lt"/>
              <a:buAutoNum type="alphaLcParenR"/>
              <a:defRPr/>
            </a:pPr>
            <a:r>
              <a:rPr lang="en-US" sz="1600" dirty="0"/>
              <a:t>All of the above</a:t>
            </a:r>
          </a:p>
          <a:p>
            <a:pPr marL="685800" lvl="1">
              <a:buFont typeface="+mj-lt"/>
              <a:buAutoNum type="alphaLcParenR"/>
              <a:defRPr/>
            </a:pPr>
            <a:endParaRPr lang="en-US" sz="800" dirty="0"/>
          </a:p>
          <a:p>
            <a:pPr marL="685800" lvl="1">
              <a:buFont typeface="+mj-lt"/>
              <a:buAutoNum type="alphaLcParenR"/>
              <a:defRPr/>
            </a:pPr>
            <a:endParaRPr lang="en-US" sz="800" dirty="0"/>
          </a:p>
          <a:p>
            <a:pPr marL="400050" lvl="1" indent="0">
              <a:buFont typeface="Arial" charset="0"/>
              <a:buNone/>
              <a:defRPr/>
            </a:pPr>
            <a:r>
              <a:rPr lang="en-US" altLang="en-US" sz="1600" dirty="0"/>
              <a:t>8.   When caring for a person with a fever, cough and runny nose, healthcare workers wear:</a:t>
            </a:r>
          </a:p>
          <a:p>
            <a:pPr lvl="1" indent="-342900">
              <a:buFont typeface="Arial" charset="0"/>
              <a:buAutoNum type="arabicPeriod" startAt="2"/>
              <a:defRPr/>
            </a:pPr>
            <a:endParaRPr lang="en-US" altLang="en-US" sz="800" dirty="0"/>
          </a:p>
          <a:p>
            <a:pPr lvl="1" indent="-342900">
              <a:buFont typeface="Arial" charset="0"/>
              <a:buAutoNum type="alphaLcParenR"/>
              <a:defRPr/>
            </a:pPr>
            <a:r>
              <a:rPr lang="en-US" altLang="en-US" sz="1600" dirty="0"/>
              <a:t>A procedure or surgical mask</a:t>
            </a:r>
          </a:p>
          <a:p>
            <a:pPr lvl="1" indent="-342900">
              <a:buFont typeface="Arial" charset="0"/>
              <a:buAutoNum type="alphaLcParenR"/>
              <a:defRPr/>
            </a:pPr>
            <a:r>
              <a:rPr lang="en-US" altLang="en-US" sz="1600" dirty="0"/>
              <a:t>Gloves and a yellow isolation gown</a:t>
            </a:r>
          </a:p>
          <a:p>
            <a:pPr lvl="1" indent="-342900">
              <a:buFont typeface="Arial" charset="0"/>
              <a:buAutoNum type="alphaLcParenR"/>
              <a:defRPr/>
            </a:pPr>
            <a:r>
              <a:rPr lang="en-US" altLang="en-US" sz="1600" dirty="0"/>
              <a:t>Eye protection</a:t>
            </a:r>
          </a:p>
          <a:p>
            <a:pPr lvl="1" indent="-342900">
              <a:buFont typeface="Arial" charset="0"/>
              <a:buAutoNum type="alphaLcParenR"/>
              <a:defRPr/>
            </a:pPr>
            <a:r>
              <a:rPr lang="en-US" altLang="en-US" sz="1600" dirty="0"/>
              <a:t>All of the above</a:t>
            </a:r>
            <a:endParaRPr lang="en-US" sz="1600" dirty="0"/>
          </a:p>
          <a:p>
            <a:pPr marL="1085850" lvl="2">
              <a:buFont typeface="+mj-lt"/>
              <a:buAutoNum type="alphaLcParenR"/>
              <a:defRPr/>
            </a:pPr>
            <a:endParaRPr lang="en-US" altLang="en-US" sz="1600" dirty="0"/>
          </a:p>
          <a:p>
            <a:pPr marL="1085850" lvl="2">
              <a:buFont typeface="+mj-lt"/>
              <a:buAutoNum type="alphaLcParenR"/>
              <a:defRPr/>
            </a:pPr>
            <a:endParaRPr lang="en-US" altLang="en-US" sz="1200" dirty="0"/>
          </a:p>
        </p:txBody>
      </p:sp>
      <p:sp>
        <p:nvSpPr>
          <p:cNvPr id="5" name="Slide Number Placeholder 4">
            <a:extLst>
              <a:ext uri="{FF2B5EF4-FFF2-40B4-BE49-F238E27FC236}">
                <a16:creationId xmlns:a16="http://schemas.microsoft.com/office/drawing/2014/main" id="{4D3346B2-6968-40D7-AE97-E2F53D1FFD1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728F738-F4C3-45A9-9159-D21FB1A5A2BA}" type="slidenum">
              <a:rPr lang="en-US" altLang="en-US">
                <a:solidFill>
                  <a:srgbClr val="898989"/>
                </a:solidFill>
                <a:latin typeface="Calibri" panose="020F0502020204030204" pitchFamily="34" charset="0"/>
              </a:rPr>
              <a:pPr eaLnBrk="1" hangingPunct="1"/>
              <a:t>43</a:t>
            </a:fld>
            <a:endParaRPr lang="en-US" altLang="en-US">
              <a:solidFill>
                <a:srgbClr val="898989"/>
              </a:solidFill>
              <a:latin typeface="Calibri" panose="020F0502020204030204" pitchFamily="34" charset="0"/>
            </a:endParaRPr>
          </a:p>
        </p:txBody>
      </p:sp>
      <p:pic>
        <p:nvPicPr>
          <p:cNvPr id="50181" name="Picture 2">
            <a:extLst>
              <a:ext uri="{FF2B5EF4-FFF2-40B4-BE49-F238E27FC236}">
                <a16:creationId xmlns:a16="http://schemas.microsoft.com/office/drawing/2014/main" id="{8BB2971B-5CC5-46E0-AA09-82D40DC2046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32588" y="188913"/>
            <a:ext cx="1944687"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4">
            <a:extLst>
              <a:ext uri="{FF2B5EF4-FFF2-40B4-BE49-F238E27FC236}">
                <a16:creationId xmlns:a16="http://schemas.microsoft.com/office/drawing/2014/main" id="{BA7B671C-F238-4236-8EC0-736268354047}"/>
              </a:ext>
            </a:extLst>
          </p:cNvPr>
          <p:cNvSpPr>
            <a:spLocks noGrp="1"/>
          </p:cNvSpPr>
          <p:nvPr>
            <p:ph type="ftr" sz="quarter" idx="11"/>
          </p:nvPr>
        </p:nvSpPr>
        <p:spPr>
          <a:xfrm>
            <a:off x="2627313" y="6381750"/>
            <a:ext cx="5905500" cy="365125"/>
          </a:xfrm>
        </p:spPr>
        <p:txBody>
          <a:bodyPr/>
          <a:lstStyle/>
          <a:p>
            <a:pPr>
              <a:defRPr/>
            </a:pPr>
            <a:r>
              <a:rPr lang="en-US" altLang="en-US" sz="800"/>
              <a:t> </a:t>
            </a:r>
          </a:p>
          <a:p>
            <a:pPr>
              <a:defRPr/>
            </a:pPr>
            <a:r>
              <a:rPr lang="en-US" altLang="en-US" sz="800"/>
              <a:t>Point of Care Risk Assessment </a:t>
            </a:r>
          </a:p>
          <a:p>
            <a:pPr>
              <a:defRPr/>
            </a:pPr>
            <a:r>
              <a:rPr lang="en-US" altLang="en-US" sz="800"/>
              <a:t>May 8, 2018</a:t>
            </a:r>
            <a:endParaRPr lang="en-US" sz="800" b="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25D66479-9FB9-40A7-A9E5-94D19F930D33}"/>
              </a:ext>
            </a:extLst>
          </p:cNvPr>
          <p:cNvSpPr>
            <a:spLocks noGrp="1"/>
          </p:cNvSpPr>
          <p:nvPr>
            <p:ph type="title"/>
          </p:nvPr>
        </p:nvSpPr>
        <p:spPr/>
        <p:txBody>
          <a:bodyPr/>
          <a:lstStyle/>
          <a:p>
            <a:r>
              <a:rPr lang="en-US" altLang="en-US" sz="2400" b="1"/>
              <a:t>Point of Care Risk Assessment </a:t>
            </a:r>
            <a:br>
              <a:rPr lang="en-US" altLang="en-US" sz="2400" b="1"/>
            </a:br>
            <a:r>
              <a:rPr lang="en-US" altLang="en-US" sz="2400" b="1"/>
              <a:t>QUIZ</a:t>
            </a:r>
          </a:p>
        </p:txBody>
      </p:sp>
      <p:sp>
        <p:nvSpPr>
          <p:cNvPr id="48131" name="Content Placeholder 2">
            <a:extLst>
              <a:ext uri="{FF2B5EF4-FFF2-40B4-BE49-F238E27FC236}">
                <a16:creationId xmlns:a16="http://schemas.microsoft.com/office/drawing/2014/main" id="{54E29963-822D-4078-8DE5-1489D0AB3330}"/>
              </a:ext>
            </a:extLst>
          </p:cNvPr>
          <p:cNvSpPr>
            <a:spLocks noGrp="1"/>
          </p:cNvSpPr>
          <p:nvPr>
            <p:ph idx="1"/>
          </p:nvPr>
        </p:nvSpPr>
        <p:spPr>
          <a:xfrm>
            <a:off x="447675" y="1412875"/>
            <a:ext cx="8229600" cy="4525963"/>
          </a:xfrm>
        </p:spPr>
        <p:txBody>
          <a:bodyPr/>
          <a:lstStyle/>
          <a:p>
            <a:pPr marL="400050" lvl="1" indent="0">
              <a:buFont typeface="Arial" charset="0"/>
              <a:buNone/>
              <a:defRPr/>
            </a:pPr>
            <a:r>
              <a:rPr lang="en-US" altLang="en-US" sz="1600" dirty="0"/>
              <a:t>9.   To touch a walker, healthcare workers, before contact: </a:t>
            </a:r>
          </a:p>
          <a:p>
            <a:pPr marL="400050" lvl="1" indent="0">
              <a:buFont typeface="Arial" charset="0"/>
              <a:buNone/>
              <a:defRPr/>
            </a:pPr>
            <a:endParaRPr lang="en-US" altLang="en-US" sz="800" dirty="0"/>
          </a:p>
          <a:p>
            <a:pPr marL="685800" lvl="1">
              <a:buFont typeface="+mj-lt"/>
              <a:buAutoNum type="alphaLcParenR"/>
              <a:defRPr/>
            </a:pPr>
            <a:r>
              <a:rPr lang="en-US" altLang="en-US" sz="1600" dirty="0"/>
              <a:t>Perform hand hygiene</a:t>
            </a:r>
          </a:p>
          <a:p>
            <a:pPr marL="685800" lvl="1">
              <a:buFont typeface="+mj-lt"/>
              <a:buAutoNum type="alphaLcParenR"/>
              <a:defRPr/>
            </a:pPr>
            <a:r>
              <a:rPr lang="en-US" altLang="en-US" sz="1600" dirty="0"/>
              <a:t>Perform hand hygiene and put on gloves </a:t>
            </a:r>
          </a:p>
          <a:p>
            <a:pPr marL="685800" lvl="1">
              <a:buFont typeface="+mj-lt"/>
              <a:buAutoNum type="alphaLcParenR"/>
              <a:defRPr/>
            </a:pPr>
            <a:r>
              <a:rPr lang="en-US" altLang="en-US" sz="1600" dirty="0"/>
              <a:t>Perform hand hygiene and put on gloves and a gown      </a:t>
            </a:r>
            <a:endParaRPr lang="en-US" sz="1600" dirty="0"/>
          </a:p>
          <a:p>
            <a:pPr marL="685800" lvl="1">
              <a:buFont typeface="+mj-lt"/>
              <a:buAutoNum type="alphaLcParenR"/>
              <a:defRPr/>
            </a:pPr>
            <a:endParaRPr lang="en-US" sz="800" dirty="0"/>
          </a:p>
          <a:p>
            <a:pPr marL="685800" lvl="1">
              <a:buFont typeface="+mj-lt"/>
              <a:buAutoNum type="alphaLcParenR"/>
              <a:defRPr/>
            </a:pPr>
            <a:endParaRPr lang="en-US" sz="800" dirty="0"/>
          </a:p>
          <a:p>
            <a:pPr marL="400050" lvl="1" indent="0">
              <a:buFont typeface="Arial" charset="0"/>
              <a:buNone/>
              <a:defRPr/>
            </a:pPr>
            <a:r>
              <a:rPr lang="en-US" altLang="en-US" sz="1600" dirty="0"/>
              <a:t>10. To care for a person at risk for tuberculosis with cough, fever, unexplained weight loss, </a:t>
            </a:r>
            <a:br>
              <a:rPr lang="en-US" altLang="en-US" sz="1600" dirty="0"/>
            </a:br>
            <a:r>
              <a:rPr lang="en-US" altLang="en-US" sz="1600" dirty="0"/>
              <a:t>       a healthcare worker wears:</a:t>
            </a:r>
          </a:p>
          <a:p>
            <a:pPr lvl="1" indent="-342900">
              <a:buFont typeface="Arial" charset="0"/>
              <a:buAutoNum type="arabicPeriod" startAt="2"/>
              <a:defRPr/>
            </a:pPr>
            <a:endParaRPr lang="en-US" altLang="en-US" sz="800" dirty="0"/>
          </a:p>
          <a:p>
            <a:pPr lvl="1" indent="-342900">
              <a:buFont typeface="Arial" charset="0"/>
              <a:buAutoNum type="alphaLcParenR"/>
              <a:defRPr/>
            </a:pPr>
            <a:r>
              <a:rPr lang="en-US" altLang="en-US" sz="1600" dirty="0"/>
              <a:t>Eye protection</a:t>
            </a:r>
          </a:p>
          <a:p>
            <a:pPr lvl="1" indent="-342900">
              <a:buFont typeface="Arial" charset="0"/>
              <a:buAutoNum type="alphaLcParenR"/>
              <a:defRPr/>
            </a:pPr>
            <a:r>
              <a:rPr lang="en-US" altLang="en-US" sz="1600" dirty="0"/>
              <a:t>An N95 respirator</a:t>
            </a:r>
          </a:p>
          <a:p>
            <a:pPr lvl="1" indent="-342900">
              <a:buFont typeface="Arial" charset="0"/>
              <a:buAutoNum type="alphaLcParenR"/>
              <a:defRPr/>
            </a:pPr>
            <a:r>
              <a:rPr lang="en-US" altLang="en-US" sz="1600" dirty="0"/>
              <a:t>Gloves and a yellow isolation gown</a:t>
            </a:r>
          </a:p>
          <a:p>
            <a:pPr lvl="1" indent="-342900">
              <a:buFont typeface="Arial" charset="0"/>
              <a:buAutoNum type="alphaLcParenR"/>
              <a:defRPr/>
            </a:pPr>
            <a:r>
              <a:rPr lang="en-US" altLang="en-US" sz="1600" dirty="0"/>
              <a:t>All of the above</a:t>
            </a:r>
            <a:endParaRPr lang="en-US" sz="1600" dirty="0"/>
          </a:p>
          <a:p>
            <a:pPr marL="1085850" lvl="2">
              <a:buFont typeface="+mj-lt"/>
              <a:buAutoNum type="alphaLcParenR"/>
              <a:defRPr/>
            </a:pPr>
            <a:endParaRPr lang="en-US" altLang="en-US" sz="1600" dirty="0"/>
          </a:p>
          <a:p>
            <a:pPr marL="1085850" lvl="2">
              <a:buFont typeface="+mj-lt"/>
              <a:buAutoNum type="alphaLcParenR"/>
              <a:defRPr/>
            </a:pPr>
            <a:endParaRPr lang="en-US" altLang="en-US" sz="1200" dirty="0"/>
          </a:p>
        </p:txBody>
      </p:sp>
      <p:sp>
        <p:nvSpPr>
          <p:cNvPr id="5" name="Slide Number Placeholder 4">
            <a:extLst>
              <a:ext uri="{FF2B5EF4-FFF2-40B4-BE49-F238E27FC236}">
                <a16:creationId xmlns:a16="http://schemas.microsoft.com/office/drawing/2014/main" id="{D18DA2C0-E157-47D3-A734-F241C09AD1D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A999D07-B76B-4C38-A1D3-47414E222A85}" type="slidenum">
              <a:rPr lang="en-US" altLang="en-US">
                <a:solidFill>
                  <a:srgbClr val="898989"/>
                </a:solidFill>
                <a:latin typeface="Calibri" panose="020F0502020204030204" pitchFamily="34" charset="0"/>
              </a:rPr>
              <a:pPr eaLnBrk="1" hangingPunct="1"/>
              <a:t>44</a:t>
            </a:fld>
            <a:endParaRPr lang="en-US" altLang="en-US">
              <a:solidFill>
                <a:srgbClr val="898989"/>
              </a:solidFill>
              <a:latin typeface="Calibri" panose="020F0502020204030204" pitchFamily="34" charset="0"/>
            </a:endParaRPr>
          </a:p>
        </p:txBody>
      </p:sp>
      <p:pic>
        <p:nvPicPr>
          <p:cNvPr id="51205" name="Picture 2">
            <a:extLst>
              <a:ext uri="{FF2B5EF4-FFF2-40B4-BE49-F238E27FC236}">
                <a16:creationId xmlns:a16="http://schemas.microsoft.com/office/drawing/2014/main" id="{F2D70DFE-2837-4F5A-8058-758467DE536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32588" y="188913"/>
            <a:ext cx="1944687"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4">
            <a:extLst>
              <a:ext uri="{FF2B5EF4-FFF2-40B4-BE49-F238E27FC236}">
                <a16:creationId xmlns:a16="http://schemas.microsoft.com/office/drawing/2014/main" id="{49176037-EC7F-41C9-8F40-0CF5A034FE83}"/>
              </a:ext>
            </a:extLst>
          </p:cNvPr>
          <p:cNvSpPr>
            <a:spLocks noGrp="1"/>
          </p:cNvSpPr>
          <p:nvPr>
            <p:ph type="ftr" sz="quarter" idx="11"/>
          </p:nvPr>
        </p:nvSpPr>
        <p:spPr>
          <a:xfrm>
            <a:off x="2627313" y="6381750"/>
            <a:ext cx="5905500" cy="365125"/>
          </a:xfrm>
        </p:spPr>
        <p:txBody>
          <a:bodyPr/>
          <a:lstStyle/>
          <a:p>
            <a:pPr>
              <a:defRPr/>
            </a:pPr>
            <a:r>
              <a:rPr lang="en-US" altLang="en-US" sz="800"/>
              <a:t> </a:t>
            </a:r>
          </a:p>
          <a:p>
            <a:pPr>
              <a:defRPr/>
            </a:pPr>
            <a:r>
              <a:rPr lang="en-US" altLang="en-US" sz="800"/>
              <a:t>Point of Care Risk Assessment </a:t>
            </a:r>
          </a:p>
          <a:p>
            <a:pPr>
              <a:defRPr/>
            </a:pPr>
            <a:r>
              <a:rPr lang="en-US" altLang="en-US" sz="800"/>
              <a:t>May 8, 2018</a:t>
            </a:r>
            <a:endParaRPr lang="en-US" sz="800" b="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AA6BB4EC-C57C-4B21-BF7D-F09FDC55CA33}"/>
              </a:ext>
            </a:extLst>
          </p:cNvPr>
          <p:cNvSpPr>
            <a:spLocks noGrp="1"/>
          </p:cNvSpPr>
          <p:nvPr>
            <p:ph type="title"/>
          </p:nvPr>
        </p:nvSpPr>
        <p:spPr/>
        <p:txBody>
          <a:bodyPr/>
          <a:lstStyle/>
          <a:p>
            <a:r>
              <a:rPr lang="en-US" altLang="en-US" sz="2400" b="1"/>
              <a:t>Point of Care Risk Assessment </a:t>
            </a:r>
            <a:br>
              <a:rPr lang="en-US" altLang="en-US" sz="2400" b="1"/>
            </a:br>
            <a:r>
              <a:rPr lang="en-US" altLang="en-US" sz="2400" b="1"/>
              <a:t>QUIZ</a:t>
            </a:r>
          </a:p>
        </p:txBody>
      </p:sp>
      <p:sp>
        <p:nvSpPr>
          <p:cNvPr id="48131" name="Content Placeholder 2">
            <a:extLst>
              <a:ext uri="{FF2B5EF4-FFF2-40B4-BE49-F238E27FC236}">
                <a16:creationId xmlns:a16="http://schemas.microsoft.com/office/drawing/2014/main" id="{6DA58F28-61F3-4AFE-A78D-499D6F975680}"/>
              </a:ext>
            </a:extLst>
          </p:cNvPr>
          <p:cNvSpPr>
            <a:spLocks noGrp="1"/>
          </p:cNvSpPr>
          <p:nvPr>
            <p:ph idx="1"/>
          </p:nvPr>
        </p:nvSpPr>
        <p:spPr>
          <a:xfrm>
            <a:off x="447675" y="1412875"/>
            <a:ext cx="8229600" cy="4525963"/>
          </a:xfrm>
        </p:spPr>
        <p:txBody>
          <a:bodyPr/>
          <a:lstStyle/>
          <a:p>
            <a:pPr marL="400050" lvl="1" indent="0">
              <a:buFont typeface="Arial" charset="0"/>
              <a:buNone/>
              <a:defRPr/>
            </a:pPr>
            <a:r>
              <a:rPr lang="en-US" altLang="en-US" sz="1600" dirty="0"/>
              <a:t>11. To care for a person with fever and rash suspected to be Chicken Pox, a susceptible </a:t>
            </a:r>
          </a:p>
          <a:p>
            <a:pPr marL="400050" lvl="1" indent="0">
              <a:buFont typeface="Arial" charset="0"/>
              <a:buNone/>
              <a:defRPr/>
            </a:pPr>
            <a:r>
              <a:rPr lang="en-US" altLang="en-US" sz="1600" dirty="0"/>
              <a:t>       healthcare worker wears: </a:t>
            </a:r>
          </a:p>
          <a:p>
            <a:pPr marL="400050" lvl="1" indent="0">
              <a:buFont typeface="Arial" charset="0"/>
              <a:buNone/>
              <a:defRPr/>
            </a:pPr>
            <a:endParaRPr lang="en-US" altLang="en-US" sz="800" dirty="0"/>
          </a:p>
          <a:p>
            <a:pPr marL="400050" lvl="1" indent="0">
              <a:buFont typeface="Arial" charset="0"/>
              <a:buNone/>
              <a:defRPr/>
            </a:pPr>
            <a:r>
              <a:rPr lang="en-US" altLang="en-US" sz="1600" dirty="0"/>
              <a:t>a)   A procedure or surgical mask</a:t>
            </a:r>
          </a:p>
          <a:p>
            <a:pPr marL="400050" lvl="1" indent="0">
              <a:buFont typeface="Arial" charset="0"/>
              <a:buNone/>
              <a:defRPr/>
            </a:pPr>
            <a:r>
              <a:rPr lang="en-US" altLang="en-US" sz="1600" dirty="0"/>
              <a:t>b)   An N95 respirator</a:t>
            </a:r>
          </a:p>
          <a:p>
            <a:pPr marL="400050" lvl="1" indent="0">
              <a:buFont typeface="Arial" charset="0"/>
              <a:buNone/>
              <a:defRPr/>
            </a:pPr>
            <a:r>
              <a:rPr lang="en-US" altLang="en-US" sz="1600" dirty="0"/>
              <a:t>c)   Gloves and a yellow isolation gown</a:t>
            </a:r>
          </a:p>
          <a:p>
            <a:pPr marL="400050" lvl="1" indent="0">
              <a:buFont typeface="Arial" charset="0"/>
              <a:buNone/>
              <a:defRPr/>
            </a:pPr>
            <a:r>
              <a:rPr lang="en-US" sz="1600" dirty="0"/>
              <a:t>d)   A and C</a:t>
            </a:r>
          </a:p>
          <a:p>
            <a:pPr marL="400050" lvl="1" indent="0">
              <a:buFont typeface="Arial" charset="0"/>
              <a:buNone/>
              <a:defRPr/>
            </a:pPr>
            <a:r>
              <a:rPr lang="en-US" sz="1600" dirty="0"/>
              <a:t>e)   B and C</a:t>
            </a:r>
          </a:p>
          <a:p>
            <a:pPr marL="685800" lvl="1">
              <a:buFont typeface="+mj-lt"/>
              <a:buAutoNum type="alphaLcParenR"/>
              <a:defRPr/>
            </a:pPr>
            <a:endParaRPr lang="en-US" sz="800" dirty="0"/>
          </a:p>
          <a:p>
            <a:pPr marL="685800" lvl="1">
              <a:buFont typeface="+mj-lt"/>
              <a:buAutoNum type="alphaLcParenR"/>
              <a:defRPr/>
            </a:pPr>
            <a:endParaRPr lang="en-US" sz="800" dirty="0"/>
          </a:p>
          <a:p>
            <a:pPr marL="400050" lvl="1" indent="0">
              <a:buFont typeface="Arial" charset="0"/>
              <a:buNone/>
              <a:defRPr/>
            </a:pPr>
            <a:r>
              <a:rPr lang="en-US" altLang="en-US" sz="1600" dirty="0"/>
              <a:t>12. To care for a person suspected of having Meningitis, a susceptible healthcare worker </a:t>
            </a:r>
          </a:p>
          <a:p>
            <a:pPr marL="400050" lvl="1" indent="0">
              <a:buFont typeface="Arial" charset="0"/>
              <a:buNone/>
              <a:defRPr/>
            </a:pPr>
            <a:r>
              <a:rPr lang="en-US" altLang="en-US" sz="1600" dirty="0"/>
              <a:t>       wears:</a:t>
            </a:r>
          </a:p>
          <a:p>
            <a:pPr lvl="1" indent="-342900">
              <a:buFont typeface="Arial" charset="0"/>
              <a:buAutoNum type="arabicPeriod" startAt="2"/>
              <a:defRPr/>
            </a:pPr>
            <a:endParaRPr lang="en-US" altLang="en-US" sz="800" dirty="0"/>
          </a:p>
          <a:p>
            <a:pPr lvl="1" indent="-342900">
              <a:buFont typeface="Arial" charset="0"/>
              <a:buAutoNum type="alphaLcParenR"/>
              <a:defRPr/>
            </a:pPr>
            <a:r>
              <a:rPr lang="en-US" altLang="en-US" sz="1600" dirty="0"/>
              <a:t>A procedure or surgical mask and eye protection</a:t>
            </a:r>
          </a:p>
          <a:p>
            <a:pPr lvl="1" indent="-342900">
              <a:buFont typeface="Arial" charset="0"/>
              <a:buAutoNum type="alphaLcParenR"/>
              <a:defRPr/>
            </a:pPr>
            <a:r>
              <a:rPr lang="en-US" altLang="en-US" sz="1600" dirty="0"/>
              <a:t>An N95 respirator and eye protection</a:t>
            </a:r>
          </a:p>
          <a:p>
            <a:pPr lvl="1" indent="-342900">
              <a:buFont typeface="Arial" charset="0"/>
              <a:buAutoNum type="alphaLcParenR"/>
              <a:defRPr/>
            </a:pPr>
            <a:r>
              <a:rPr lang="en-US" altLang="en-US" sz="1600" dirty="0"/>
              <a:t>A procedure or surgical mask, eye protection, gloves and a yellow isolation gown</a:t>
            </a:r>
          </a:p>
          <a:p>
            <a:pPr lvl="1" indent="-342900">
              <a:buFont typeface="Arial" charset="0"/>
              <a:buAutoNum type="alphaLcParenR"/>
              <a:defRPr/>
            </a:pPr>
            <a:r>
              <a:rPr lang="en-US" altLang="en-US" sz="1600" dirty="0"/>
              <a:t>An N95 respirator, eye protection, gloves and a yellow isolation gown</a:t>
            </a:r>
          </a:p>
          <a:p>
            <a:pPr marL="1085850" lvl="2">
              <a:buFont typeface="+mj-lt"/>
              <a:buAutoNum type="alphaLcParenR"/>
              <a:defRPr/>
            </a:pPr>
            <a:endParaRPr lang="en-US" altLang="en-US" sz="1600" dirty="0"/>
          </a:p>
          <a:p>
            <a:pPr marL="1085850" lvl="2">
              <a:buFont typeface="+mj-lt"/>
              <a:buAutoNum type="alphaLcParenR"/>
              <a:defRPr/>
            </a:pPr>
            <a:endParaRPr lang="en-US" altLang="en-US" sz="1200" dirty="0"/>
          </a:p>
        </p:txBody>
      </p:sp>
      <p:sp>
        <p:nvSpPr>
          <p:cNvPr id="5" name="Slide Number Placeholder 4">
            <a:extLst>
              <a:ext uri="{FF2B5EF4-FFF2-40B4-BE49-F238E27FC236}">
                <a16:creationId xmlns:a16="http://schemas.microsoft.com/office/drawing/2014/main" id="{8C651368-56FE-4788-A680-DC098679632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B7DC412-0E55-46B7-B250-6384499AE55F}" type="slidenum">
              <a:rPr lang="en-US" altLang="en-US">
                <a:solidFill>
                  <a:srgbClr val="898989"/>
                </a:solidFill>
                <a:latin typeface="Calibri" panose="020F0502020204030204" pitchFamily="34" charset="0"/>
              </a:rPr>
              <a:pPr eaLnBrk="1" hangingPunct="1"/>
              <a:t>45</a:t>
            </a:fld>
            <a:endParaRPr lang="en-US" altLang="en-US">
              <a:solidFill>
                <a:srgbClr val="898989"/>
              </a:solidFill>
              <a:latin typeface="Calibri" panose="020F0502020204030204" pitchFamily="34" charset="0"/>
            </a:endParaRPr>
          </a:p>
        </p:txBody>
      </p:sp>
      <p:pic>
        <p:nvPicPr>
          <p:cNvPr id="52229" name="Picture 2">
            <a:extLst>
              <a:ext uri="{FF2B5EF4-FFF2-40B4-BE49-F238E27FC236}">
                <a16:creationId xmlns:a16="http://schemas.microsoft.com/office/drawing/2014/main" id="{CB2ED28C-8483-4978-AD3F-C745D0DF42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32588" y="188913"/>
            <a:ext cx="1944687"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4">
            <a:extLst>
              <a:ext uri="{FF2B5EF4-FFF2-40B4-BE49-F238E27FC236}">
                <a16:creationId xmlns:a16="http://schemas.microsoft.com/office/drawing/2014/main" id="{24D82FEC-6119-4274-90EC-6E24FF3E8AC5}"/>
              </a:ext>
            </a:extLst>
          </p:cNvPr>
          <p:cNvSpPr>
            <a:spLocks noGrp="1"/>
          </p:cNvSpPr>
          <p:nvPr>
            <p:ph type="ftr" sz="quarter" idx="11"/>
          </p:nvPr>
        </p:nvSpPr>
        <p:spPr>
          <a:xfrm>
            <a:off x="2627313" y="6381750"/>
            <a:ext cx="5905500" cy="365125"/>
          </a:xfrm>
        </p:spPr>
        <p:txBody>
          <a:bodyPr/>
          <a:lstStyle/>
          <a:p>
            <a:pPr>
              <a:defRPr/>
            </a:pPr>
            <a:r>
              <a:rPr lang="en-US" altLang="en-US" sz="800"/>
              <a:t> </a:t>
            </a:r>
          </a:p>
          <a:p>
            <a:pPr>
              <a:defRPr/>
            </a:pPr>
            <a:r>
              <a:rPr lang="en-US" altLang="en-US" sz="800"/>
              <a:t>Point of Care Risk Assessment </a:t>
            </a:r>
          </a:p>
          <a:p>
            <a:pPr>
              <a:defRPr/>
            </a:pPr>
            <a:r>
              <a:rPr lang="en-US" altLang="en-US" sz="800"/>
              <a:t>May 8, 2018</a:t>
            </a:r>
            <a:endParaRPr lang="en-US" sz="800" b="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372EC771-A364-42F5-904B-10DC09D60F2B}"/>
              </a:ext>
            </a:extLst>
          </p:cNvPr>
          <p:cNvSpPr>
            <a:spLocks noGrp="1"/>
          </p:cNvSpPr>
          <p:nvPr>
            <p:ph type="title"/>
          </p:nvPr>
        </p:nvSpPr>
        <p:spPr/>
        <p:txBody>
          <a:bodyPr/>
          <a:lstStyle/>
          <a:p>
            <a:r>
              <a:rPr lang="en-US" altLang="en-US" sz="2400" b="1"/>
              <a:t>Point of Care Risk Assessment </a:t>
            </a:r>
            <a:br>
              <a:rPr lang="en-US" altLang="en-US" sz="2400" b="1"/>
            </a:br>
            <a:endParaRPr lang="en-US" altLang="en-US" sz="2400" b="1"/>
          </a:p>
        </p:txBody>
      </p:sp>
      <p:sp>
        <p:nvSpPr>
          <p:cNvPr id="48131" name="Content Placeholder 2">
            <a:extLst>
              <a:ext uri="{FF2B5EF4-FFF2-40B4-BE49-F238E27FC236}">
                <a16:creationId xmlns:a16="http://schemas.microsoft.com/office/drawing/2014/main" id="{10771009-8741-47CC-8AF2-40545859413C}"/>
              </a:ext>
            </a:extLst>
          </p:cNvPr>
          <p:cNvSpPr>
            <a:spLocks noGrp="1"/>
          </p:cNvSpPr>
          <p:nvPr>
            <p:ph idx="1"/>
          </p:nvPr>
        </p:nvSpPr>
        <p:spPr>
          <a:xfrm>
            <a:off x="447675" y="1412875"/>
            <a:ext cx="8229600" cy="4525963"/>
          </a:xfrm>
        </p:spPr>
        <p:txBody>
          <a:bodyPr/>
          <a:lstStyle/>
          <a:p>
            <a:pPr marL="400050" lvl="1" indent="0">
              <a:buFont typeface="Arial" charset="0"/>
              <a:buNone/>
              <a:defRPr/>
            </a:pPr>
            <a:r>
              <a:rPr lang="en-US" altLang="en-US" sz="1600" dirty="0"/>
              <a:t>1.   A Point of Care Risk Assessment (PCRA) is:</a:t>
            </a:r>
          </a:p>
          <a:p>
            <a:pPr marL="400050" lvl="1" indent="0">
              <a:buFont typeface="Arial" charset="0"/>
              <a:buNone/>
              <a:defRPr/>
            </a:pPr>
            <a:r>
              <a:rPr lang="en-US" sz="1600" b="1" dirty="0">
                <a:solidFill>
                  <a:srgbClr val="009900"/>
                </a:solidFill>
              </a:rPr>
              <a:t>b)   The healthcare worker’s assessment of infection transmission risk</a:t>
            </a:r>
          </a:p>
          <a:p>
            <a:pPr marL="685800" lvl="1">
              <a:buFont typeface="+mj-lt"/>
              <a:buAutoNum type="alphaLcParenR"/>
              <a:defRPr/>
            </a:pPr>
            <a:endParaRPr lang="en-US" sz="1200" dirty="0"/>
          </a:p>
          <a:p>
            <a:pPr marL="400050" lvl="1" indent="0">
              <a:buFont typeface="Arial" charset="0"/>
              <a:buNone/>
              <a:defRPr/>
            </a:pPr>
            <a:r>
              <a:rPr lang="en-US" altLang="en-US" sz="1600" dirty="0"/>
              <a:t>2.   If aerosols are anticipated, before contact:</a:t>
            </a:r>
          </a:p>
          <a:p>
            <a:pPr lvl="1" indent="-342900">
              <a:buFont typeface="Arial" charset="0"/>
              <a:buAutoNum type="alphaLcParenR" startAt="2"/>
              <a:defRPr/>
            </a:pPr>
            <a:r>
              <a:rPr lang="en-US" altLang="en-US" sz="1600" b="1" dirty="0">
                <a:solidFill>
                  <a:srgbClr val="009900"/>
                </a:solidFill>
              </a:rPr>
              <a:t>Perform hand hygiene; put on the appropriate mask or respirator and eye protection</a:t>
            </a:r>
          </a:p>
          <a:p>
            <a:pPr marL="400050" lvl="1" indent="0">
              <a:buFont typeface="Arial" charset="0"/>
              <a:buNone/>
              <a:defRPr/>
            </a:pPr>
            <a:endParaRPr lang="en-US" altLang="en-US" sz="1200" b="1" dirty="0">
              <a:solidFill>
                <a:srgbClr val="009900"/>
              </a:solidFill>
            </a:endParaRPr>
          </a:p>
          <a:p>
            <a:pPr marL="400050" lvl="1" indent="0">
              <a:buFont typeface="Arial" charset="0"/>
              <a:buNone/>
              <a:defRPr/>
            </a:pPr>
            <a:r>
              <a:rPr lang="en-US" altLang="en-US" sz="1600" dirty="0"/>
              <a:t>3.   If contact with non-intact skin, mucous membranes, body fluids, excretions or visibly   </a:t>
            </a:r>
          </a:p>
          <a:p>
            <a:pPr marL="400050" lvl="1" indent="0">
              <a:buFont typeface="Arial" charset="0"/>
              <a:buNone/>
              <a:defRPr/>
            </a:pPr>
            <a:r>
              <a:rPr lang="en-US" altLang="en-US" sz="1600" dirty="0"/>
              <a:t>      soiled items is anticipated, before contact:</a:t>
            </a:r>
          </a:p>
          <a:p>
            <a:pPr marL="400050" lvl="1" indent="0">
              <a:buFont typeface="Arial" charset="0"/>
              <a:buNone/>
              <a:defRPr/>
            </a:pPr>
            <a:r>
              <a:rPr lang="en-US" sz="1600" b="1" dirty="0">
                <a:solidFill>
                  <a:srgbClr val="009900"/>
                </a:solidFill>
              </a:rPr>
              <a:t>c)   Perform hand hygiene; put on a gown if soiling of clothing is likely; put on gloves</a:t>
            </a:r>
          </a:p>
          <a:p>
            <a:pPr marL="685800" lvl="1">
              <a:buFont typeface="+mj-lt"/>
              <a:buAutoNum type="alphaLcParenR"/>
              <a:defRPr/>
            </a:pPr>
            <a:endParaRPr lang="en-US" sz="1200" dirty="0"/>
          </a:p>
          <a:p>
            <a:pPr marL="400050" lvl="1" indent="0">
              <a:buFont typeface="Arial" charset="0"/>
              <a:buNone/>
              <a:defRPr/>
            </a:pPr>
            <a:r>
              <a:rPr lang="en-US" altLang="en-US" sz="1600" dirty="0"/>
              <a:t>4.   If contact with a patient or their environment is anticipated, before contact:</a:t>
            </a:r>
          </a:p>
          <a:p>
            <a:pPr marL="400050" lvl="1" indent="0">
              <a:buFont typeface="Arial" charset="0"/>
              <a:buNone/>
              <a:defRPr/>
            </a:pPr>
            <a:r>
              <a:rPr lang="en-US" altLang="en-US" sz="1600" b="1" dirty="0">
                <a:solidFill>
                  <a:srgbClr val="009900"/>
                </a:solidFill>
              </a:rPr>
              <a:t>b)   Perform hand hygiene and put on PPE as indicated</a:t>
            </a:r>
            <a:endParaRPr lang="en-US" altLang="en-US" sz="1600" dirty="0"/>
          </a:p>
        </p:txBody>
      </p:sp>
      <p:sp>
        <p:nvSpPr>
          <p:cNvPr id="5" name="Slide Number Placeholder 4">
            <a:extLst>
              <a:ext uri="{FF2B5EF4-FFF2-40B4-BE49-F238E27FC236}">
                <a16:creationId xmlns:a16="http://schemas.microsoft.com/office/drawing/2014/main" id="{A0AC06DC-515B-484E-B67F-E5B5DF446FC0}"/>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67403EF-6A49-463C-82CD-4A2F65E0D38B}" type="slidenum">
              <a:rPr lang="en-US" altLang="en-US">
                <a:solidFill>
                  <a:srgbClr val="898989"/>
                </a:solidFill>
                <a:latin typeface="Calibri" panose="020F0502020204030204" pitchFamily="34" charset="0"/>
              </a:rPr>
              <a:pPr eaLnBrk="1" hangingPunct="1"/>
              <a:t>46</a:t>
            </a:fld>
            <a:endParaRPr lang="en-US" altLang="en-US">
              <a:solidFill>
                <a:srgbClr val="898989"/>
              </a:solidFill>
              <a:latin typeface="Calibri" panose="020F0502020204030204" pitchFamily="34" charset="0"/>
            </a:endParaRPr>
          </a:p>
        </p:txBody>
      </p:sp>
      <p:sp>
        <p:nvSpPr>
          <p:cNvPr id="8" name="Footer Placeholder 4">
            <a:extLst>
              <a:ext uri="{FF2B5EF4-FFF2-40B4-BE49-F238E27FC236}">
                <a16:creationId xmlns:a16="http://schemas.microsoft.com/office/drawing/2014/main" id="{7CF67C3E-7804-47C6-B804-B040542DAB97}"/>
              </a:ext>
            </a:extLst>
          </p:cNvPr>
          <p:cNvSpPr>
            <a:spLocks noGrp="1"/>
          </p:cNvSpPr>
          <p:nvPr>
            <p:ph type="ftr" sz="quarter" idx="11"/>
          </p:nvPr>
        </p:nvSpPr>
        <p:spPr>
          <a:xfrm>
            <a:off x="2627313" y="6381750"/>
            <a:ext cx="5905500" cy="365125"/>
          </a:xfrm>
        </p:spPr>
        <p:txBody>
          <a:bodyPr/>
          <a:lstStyle/>
          <a:p>
            <a:pPr>
              <a:defRPr/>
            </a:pPr>
            <a:r>
              <a:rPr lang="en-US" altLang="en-US" sz="800"/>
              <a:t> </a:t>
            </a:r>
          </a:p>
          <a:p>
            <a:pPr>
              <a:defRPr/>
            </a:pPr>
            <a:r>
              <a:rPr lang="en-US" altLang="en-US" sz="800"/>
              <a:t>Point of Care Risk Assessment </a:t>
            </a:r>
          </a:p>
          <a:p>
            <a:pPr>
              <a:defRPr/>
            </a:pPr>
            <a:r>
              <a:rPr lang="en-US" altLang="en-US" sz="800"/>
              <a:t>May 8, 2018</a:t>
            </a:r>
            <a:endParaRPr lang="en-US" sz="800" b="0"/>
          </a:p>
        </p:txBody>
      </p:sp>
      <p:pic>
        <p:nvPicPr>
          <p:cNvPr id="53254" name="Picture 1">
            <a:extLst>
              <a:ext uri="{FF2B5EF4-FFF2-40B4-BE49-F238E27FC236}">
                <a16:creationId xmlns:a16="http://schemas.microsoft.com/office/drawing/2014/main" id="{50632084-7781-4F2B-905B-CE22665AB00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115888"/>
            <a:ext cx="1846262"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
            <a:extLst>
              <a:ext uri="{FF2B5EF4-FFF2-40B4-BE49-F238E27FC236}">
                <a16:creationId xmlns:a16="http://schemas.microsoft.com/office/drawing/2014/main" id="{254BAF34-F2E8-482C-AE21-3208697E54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115888"/>
            <a:ext cx="1846262"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itle 1">
            <a:extLst>
              <a:ext uri="{FF2B5EF4-FFF2-40B4-BE49-F238E27FC236}">
                <a16:creationId xmlns:a16="http://schemas.microsoft.com/office/drawing/2014/main" id="{2C78F054-28B3-4456-99A5-3B2FBC748012}"/>
              </a:ext>
            </a:extLst>
          </p:cNvPr>
          <p:cNvSpPr>
            <a:spLocks noGrp="1"/>
          </p:cNvSpPr>
          <p:nvPr>
            <p:ph type="title"/>
          </p:nvPr>
        </p:nvSpPr>
        <p:spPr/>
        <p:txBody>
          <a:bodyPr/>
          <a:lstStyle/>
          <a:p>
            <a:r>
              <a:rPr lang="en-US" altLang="en-US" sz="2400" b="1"/>
              <a:t>Point of Care Risk Assessment </a:t>
            </a:r>
            <a:br>
              <a:rPr lang="en-US" altLang="en-US" sz="2400" b="1"/>
            </a:br>
            <a:endParaRPr lang="en-US" altLang="en-US" sz="2400" b="1"/>
          </a:p>
        </p:txBody>
      </p:sp>
      <p:sp>
        <p:nvSpPr>
          <p:cNvPr id="48131" name="Content Placeholder 2">
            <a:extLst>
              <a:ext uri="{FF2B5EF4-FFF2-40B4-BE49-F238E27FC236}">
                <a16:creationId xmlns:a16="http://schemas.microsoft.com/office/drawing/2014/main" id="{D57AE989-5A9F-4A59-912B-ECCF593A3926}"/>
              </a:ext>
            </a:extLst>
          </p:cNvPr>
          <p:cNvSpPr>
            <a:spLocks noGrp="1"/>
          </p:cNvSpPr>
          <p:nvPr>
            <p:ph idx="1"/>
          </p:nvPr>
        </p:nvSpPr>
        <p:spPr>
          <a:xfrm>
            <a:off x="447675" y="1412875"/>
            <a:ext cx="8229600" cy="4525963"/>
          </a:xfrm>
        </p:spPr>
        <p:txBody>
          <a:bodyPr/>
          <a:lstStyle/>
          <a:p>
            <a:pPr marL="400050" lvl="1" indent="0">
              <a:buFont typeface="Arial" charset="0"/>
              <a:buNone/>
              <a:defRPr/>
            </a:pPr>
            <a:r>
              <a:rPr lang="en-US" altLang="en-US" sz="1600" dirty="0"/>
              <a:t>5.   If splashes or sprays of body fluids or excretions are anticipated, before contact:</a:t>
            </a:r>
          </a:p>
          <a:p>
            <a:pPr marL="400050" lvl="1" indent="0">
              <a:buFont typeface="Arial" charset="0"/>
              <a:buNone/>
              <a:defRPr/>
            </a:pPr>
            <a:r>
              <a:rPr lang="en-US" sz="1600" b="1" dirty="0">
                <a:solidFill>
                  <a:srgbClr val="009900"/>
                </a:solidFill>
              </a:rPr>
              <a:t>c)   Perform hand hygiene; put on a gown, </a:t>
            </a:r>
            <a:r>
              <a:rPr lang="en-US" altLang="en-US" sz="1600" b="1" dirty="0">
                <a:solidFill>
                  <a:srgbClr val="009900"/>
                </a:solidFill>
              </a:rPr>
              <a:t>mask, eye protection and </a:t>
            </a:r>
            <a:r>
              <a:rPr lang="en-US" sz="1600" b="1" dirty="0">
                <a:solidFill>
                  <a:srgbClr val="009900"/>
                </a:solidFill>
              </a:rPr>
              <a:t>gloves</a:t>
            </a:r>
          </a:p>
          <a:p>
            <a:pPr marL="685800" lvl="1">
              <a:buFont typeface="+mj-lt"/>
              <a:buAutoNum type="alphaLcParenR"/>
              <a:defRPr/>
            </a:pPr>
            <a:endParaRPr lang="en-US" sz="1200" dirty="0"/>
          </a:p>
          <a:p>
            <a:pPr marL="400050" lvl="1" indent="0">
              <a:buFont typeface="Arial" charset="0"/>
              <a:buNone/>
              <a:defRPr/>
            </a:pPr>
            <a:r>
              <a:rPr lang="en-US" altLang="en-US" sz="1600" dirty="0"/>
              <a:t>6.   During a Point of Care Risk Assessment (PCRA), consider if contact with the following is    </a:t>
            </a:r>
          </a:p>
          <a:p>
            <a:pPr marL="400050" lvl="1" indent="0">
              <a:buFont typeface="Arial" charset="0"/>
              <a:buNone/>
              <a:defRPr/>
            </a:pPr>
            <a:r>
              <a:rPr lang="en-US" altLang="en-US" sz="1600" dirty="0"/>
              <a:t>      anticipated:</a:t>
            </a:r>
          </a:p>
          <a:p>
            <a:pPr marL="400050" lvl="1" indent="0">
              <a:buFont typeface="Arial" charset="0"/>
              <a:buNone/>
              <a:defRPr/>
            </a:pPr>
            <a:r>
              <a:rPr lang="en-US" altLang="en-US" sz="1600" b="1" dirty="0">
                <a:solidFill>
                  <a:srgbClr val="009900"/>
                </a:solidFill>
              </a:rPr>
              <a:t>d)   All of the above</a:t>
            </a:r>
            <a:endParaRPr lang="en-US" sz="1600" b="1" dirty="0">
              <a:solidFill>
                <a:srgbClr val="009900"/>
              </a:solidFill>
            </a:endParaRPr>
          </a:p>
          <a:p>
            <a:pPr marL="1085850" lvl="2">
              <a:buFont typeface="+mj-lt"/>
              <a:buAutoNum type="alphaLcParenR"/>
              <a:defRPr/>
            </a:pPr>
            <a:endParaRPr lang="en-US" altLang="en-US" sz="1200" dirty="0"/>
          </a:p>
          <a:p>
            <a:pPr marL="400050" lvl="1" indent="0">
              <a:buFont typeface="Arial" charset="0"/>
              <a:buNone/>
              <a:defRPr/>
            </a:pPr>
            <a:r>
              <a:rPr lang="en-US" altLang="en-US" sz="1600" dirty="0"/>
              <a:t>7.   A Point of Care Risk Assessment (PCRA) is the healthcare worker’s assessment of </a:t>
            </a:r>
          </a:p>
          <a:p>
            <a:pPr marL="400050" lvl="1" indent="0">
              <a:buFont typeface="Arial" charset="0"/>
              <a:buNone/>
              <a:defRPr/>
            </a:pPr>
            <a:r>
              <a:rPr lang="en-US" altLang="en-US" sz="1600" dirty="0"/>
              <a:t>      infection transmission risk: </a:t>
            </a:r>
          </a:p>
          <a:p>
            <a:pPr marL="400050" lvl="1" indent="0">
              <a:buFont typeface="Arial" charset="0"/>
              <a:buNone/>
              <a:defRPr/>
            </a:pPr>
            <a:r>
              <a:rPr lang="en-US" sz="1600" b="1" dirty="0">
                <a:solidFill>
                  <a:srgbClr val="009900"/>
                </a:solidFill>
              </a:rPr>
              <a:t>d)   All of the above</a:t>
            </a:r>
          </a:p>
          <a:p>
            <a:pPr marL="685800" lvl="1">
              <a:buFont typeface="+mj-lt"/>
              <a:buAutoNum type="alphaLcParenR"/>
              <a:defRPr/>
            </a:pPr>
            <a:endParaRPr lang="en-US" sz="1200" dirty="0"/>
          </a:p>
          <a:p>
            <a:pPr marL="400050" lvl="1" indent="0">
              <a:buFont typeface="Arial" charset="0"/>
              <a:buNone/>
              <a:defRPr/>
            </a:pPr>
            <a:r>
              <a:rPr lang="en-US" altLang="en-US" sz="1600" dirty="0"/>
              <a:t>8.   When caring for a person with a fever, cough and runny nose, healthcare workers wear:</a:t>
            </a:r>
          </a:p>
          <a:p>
            <a:pPr marL="400050" lvl="1" indent="0">
              <a:buFont typeface="Arial" charset="0"/>
              <a:buNone/>
              <a:defRPr/>
            </a:pPr>
            <a:r>
              <a:rPr lang="en-US" altLang="en-US" sz="1600" b="1" dirty="0">
                <a:solidFill>
                  <a:srgbClr val="009900"/>
                </a:solidFill>
              </a:rPr>
              <a:t>d)   All of the above</a:t>
            </a:r>
            <a:endParaRPr lang="en-US" sz="1600" b="1" dirty="0">
              <a:solidFill>
                <a:srgbClr val="009900"/>
              </a:solidFill>
            </a:endParaRPr>
          </a:p>
          <a:p>
            <a:pPr marL="1085850" lvl="2">
              <a:buFont typeface="+mj-lt"/>
              <a:buAutoNum type="alphaLcParenR"/>
              <a:defRPr/>
            </a:pPr>
            <a:endParaRPr lang="en-US" altLang="en-US" sz="1200" dirty="0"/>
          </a:p>
        </p:txBody>
      </p:sp>
      <p:sp>
        <p:nvSpPr>
          <p:cNvPr id="5" name="Slide Number Placeholder 4">
            <a:extLst>
              <a:ext uri="{FF2B5EF4-FFF2-40B4-BE49-F238E27FC236}">
                <a16:creationId xmlns:a16="http://schemas.microsoft.com/office/drawing/2014/main" id="{62E54BD3-F2B9-44F5-8CE2-E2EC696F685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B8DFFA-20ED-4FD9-816C-71C845F50B5C}" type="slidenum">
              <a:rPr lang="en-US" altLang="en-US">
                <a:solidFill>
                  <a:srgbClr val="898989"/>
                </a:solidFill>
                <a:latin typeface="Calibri" panose="020F0502020204030204" pitchFamily="34" charset="0"/>
              </a:rPr>
              <a:pPr eaLnBrk="1" hangingPunct="1"/>
              <a:t>47</a:t>
            </a:fld>
            <a:endParaRPr lang="en-US" altLang="en-US">
              <a:solidFill>
                <a:srgbClr val="898989"/>
              </a:solidFill>
              <a:latin typeface="Calibri" panose="020F0502020204030204" pitchFamily="34" charset="0"/>
            </a:endParaRPr>
          </a:p>
        </p:txBody>
      </p:sp>
      <p:sp>
        <p:nvSpPr>
          <p:cNvPr id="8" name="Footer Placeholder 4">
            <a:extLst>
              <a:ext uri="{FF2B5EF4-FFF2-40B4-BE49-F238E27FC236}">
                <a16:creationId xmlns:a16="http://schemas.microsoft.com/office/drawing/2014/main" id="{5BACB344-C41A-4555-8DD1-1DA438ECA79A}"/>
              </a:ext>
            </a:extLst>
          </p:cNvPr>
          <p:cNvSpPr>
            <a:spLocks noGrp="1"/>
          </p:cNvSpPr>
          <p:nvPr>
            <p:ph type="ftr" sz="quarter" idx="11"/>
          </p:nvPr>
        </p:nvSpPr>
        <p:spPr>
          <a:xfrm>
            <a:off x="2627313" y="6381750"/>
            <a:ext cx="5905500" cy="365125"/>
          </a:xfrm>
        </p:spPr>
        <p:txBody>
          <a:bodyPr/>
          <a:lstStyle/>
          <a:p>
            <a:pPr>
              <a:defRPr/>
            </a:pPr>
            <a:r>
              <a:rPr lang="en-US" altLang="en-US" sz="800"/>
              <a:t>Point of Care Risk Assessment </a:t>
            </a:r>
          </a:p>
          <a:p>
            <a:pPr>
              <a:defRPr/>
            </a:pPr>
            <a:r>
              <a:rPr lang="en-US" altLang="en-US" sz="800"/>
              <a:t>May 8, 2018</a:t>
            </a:r>
            <a:endParaRPr lang="en-US" sz="800" b="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4ED7F9C4-167D-4D7A-8F40-A88BABBCEF77}"/>
              </a:ext>
            </a:extLst>
          </p:cNvPr>
          <p:cNvSpPr>
            <a:spLocks noGrp="1"/>
          </p:cNvSpPr>
          <p:nvPr>
            <p:ph type="title"/>
          </p:nvPr>
        </p:nvSpPr>
        <p:spPr/>
        <p:txBody>
          <a:bodyPr/>
          <a:lstStyle/>
          <a:p>
            <a:r>
              <a:rPr lang="en-US" altLang="en-US" sz="2400" b="1"/>
              <a:t>Point of Care Risk Assessment </a:t>
            </a:r>
            <a:br>
              <a:rPr lang="en-US" altLang="en-US" sz="2400" b="1"/>
            </a:br>
            <a:endParaRPr lang="en-US" altLang="en-US" sz="2400" b="1"/>
          </a:p>
        </p:txBody>
      </p:sp>
      <p:sp>
        <p:nvSpPr>
          <p:cNvPr id="48131" name="Content Placeholder 2">
            <a:extLst>
              <a:ext uri="{FF2B5EF4-FFF2-40B4-BE49-F238E27FC236}">
                <a16:creationId xmlns:a16="http://schemas.microsoft.com/office/drawing/2014/main" id="{F9C64D4D-CEB0-4CE3-9179-5F145F25A0BF}"/>
              </a:ext>
            </a:extLst>
          </p:cNvPr>
          <p:cNvSpPr>
            <a:spLocks noGrp="1"/>
          </p:cNvSpPr>
          <p:nvPr>
            <p:ph idx="1"/>
          </p:nvPr>
        </p:nvSpPr>
        <p:spPr>
          <a:xfrm>
            <a:off x="447675" y="1412875"/>
            <a:ext cx="8229600" cy="4525963"/>
          </a:xfrm>
        </p:spPr>
        <p:txBody>
          <a:bodyPr/>
          <a:lstStyle/>
          <a:p>
            <a:pPr marL="400050" lvl="1" indent="0">
              <a:buFont typeface="Arial" charset="0"/>
              <a:buNone/>
              <a:defRPr/>
            </a:pPr>
            <a:r>
              <a:rPr lang="en-US" altLang="en-US" sz="1600" dirty="0"/>
              <a:t>9.   To touch a walker, healthcare workers, before contact: </a:t>
            </a:r>
          </a:p>
          <a:p>
            <a:pPr marL="685800" lvl="1">
              <a:buFont typeface="+mj-lt"/>
              <a:buAutoNum type="alphaLcParenR"/>
              <a:defRPr/>
            </a:pPr>
            <a:r>
              <a:rPr lang="en-US" altLang="en-US" sz="1600" b="1" dirty="0">
                <a:solidFill>
                  <a:srgbClr val="009900"/>
                </a:solidFill>
              </a:rPr>
              <a:t>Perform hand hygiene</a:t>
            </a:r>
          </a:p>
          <a:p>
            <a:pPr marL="685800" lvl="1">
              <a:buFont typeface="+mj-lt"/>
              <a:buAutoNum type="alphaLcParenR"/>
              <a:defRPr/>
            </a:pPr>
            <a:endParaRPr lang="en-US" sz="1200" dirty="0"/>
          </a:p>
          <a:p>
            <a:pPr marL="400050" lvl="1" indent="0">
              <a:buFont typeface="Arial" charset="0"/>
              <a:buNone/>
              <a:defRPr/>
            </a:pPr>
            <a:r>
              <a:rPr lang="en-US" altLang="en-US" sz="1600" dirty="0"/>
              <a:t>10. To care for a person at risk for tuberculosis with cough, fever, unexplained weight loss, </a:t>
            </a:r>
            <a:br>
              <a:rPr lang="en-US" altLang="en-US" sz="1600" dirty="0"/>
            </a:br>
            <a:r>
              <a:rPr lang="en-US" altLang="en-US" sz="1600" dirty="0"/>
              <a:t>       a healthcare worker wears:</a:t>
            </a:r>
          </a:p>
          <a:p>
            <a:pPr lvl="1" indent="-342900">
              <a:buFont typeface="Arial" charset="0"/>
              <a:buAutoNum type="alphaLcParenR" startAt="2"/>
              <a:defRPr/>
            </a:pPr>
            <a:r>
              <a:rPr lang="en-US" altLang="en-US" sz="1600" b="1" dirty="0">
                <a:solidFill>
                  <a:srgbClr val="009900"/>
                </a:solidFill>
              </a:rPr>
              <a:t>An N95 respirator</a:t>
            </a:r>
          </a:p>
          <a:p>
            <a:pPr marL="400050" lvl="1" indent="0">
              <a:buFont typeface="Arial" charset="0"/>
              <a:buNone/>
              <a:defRPr/>
            </a:pPr>
            <a:endParaRPr lang="en-US" altLang="en-US" sz="1200" b="1" dirty="0">
              <a:solidFill>
                <a:srgbClr val="009900"/>
              </a:solidFill>
            </a:endParaRPr>
          </a:p>
          <a:p>
            <a:pPr marL="400050" lvl="1" indent="0">
              <a:buFont typeface="Arial" charset="0"/>
              <a:buNone/>
              <a:defRPr/>
            </a:pPr>
            <a:r>
              <a:rPr lang="en-US" altLang="en-US" sz="1600" dirty="0"/>
              <a:t>11. To care for a person with fever and rash suspected to be Chicken Pox, </a:t>
            </a:r>
            <a:br>
              <a:rPr lang="en-US" altLang="en-US" sz="1600" dirty="0"/>
            </a:br>
            <a:r>
              <a:rPr lang="en-US" altLang="en-US" sz="1600" dirty="0"/>
              <a:t>       a susceptible  healthcare worker wears: </a:t>
            </a:r>
          </a:p>
          <a:p>
            <a:pPr marL="400050" lvl="1" indent="0">
              <a:buFont typeface="Arial" charset="0"/>
              <a:buNone/>
              <a:defRPr/>
            </a:pPr>
            <a:r>
              <a:rPr lang="en-US" sz="1600" b="1" dirty="0">
                <a:solidFill>
                  <a:srgbClr val="009900"/>
                </a:solidFill>
              </a:rPr>
              <a:t>e)   B and C</a:t>
            </a:r>
          </a:p>
          <a:p>
            <a:pPr marL="685800" lvl="1">
              <a:buFont typeface="+mj-lt"/>
              <a:buAutoNum type="alphaLcParenR"/>
              <a:defRPr/>
            </a:pPr>
            <a:endParaRPr lang="en-US" sz="1200" dirty="0"/>
          </a:p>
          <a:p>
            <a:pPr marL="400050" lvl="1" indent="0">
              <a:buFont typeface="Arial" charset="0"/>
              <a:buNone/>
              <a:defRPr/>
            </a:pPr>
            <a:r>
              <a:rPr lang="en-US" altLang="en-US" sz="1600" dirty="0"/>
              <a:t>12. To care for a person suspected of having Meningitis, </a:t>
            </a:r>
            <a:br>
              <a:rPr lang="en-US" altLang="en-US" sz="1600" dirty="0"/>
            </a:br>
            <a:r>
              <a:rPr lang="en-US" altLang="en-US" sz="1600" dirty="0"/>
              <a:t>       a susceptible healthcare worker wears:</a:t>
            </a:r>
          </a:p>
          <a:p>
            <a:pPr lvl="1" indent="-342900">
              <a:buFont typeface="Arial" charset="0"/>
              <a:buAutoNum type="alphaLcParenR"/>
              <a:defRPr/>
            </a:pPr>
            <a:r>
              <a:rPr lang="en-US" altLang="en-US" sz="1600" b="1" dirty="0">
                <a:solidFill>
                  <a:srgbClr val="009900"/>
                </a:solidFill>
              </a:rPr>
              <a:t>A procedure or surgical mask and eye protection</a:t>
            </a:r>
          </a:p>
          <a:p>
            <a:pPr marL="1085850" lvl="2">
              <a:buFont typeface="+mj-lt"/>
              <a:buAutoNum type="alphaLcParenR"/>
              <a:defRPr/>
            </a:pPr>
            <a:endParaRPr lang="en-US" altLang="en-US" sz="1200" dirty="0"/>
          </a:p>
        </p:txBody>
      </p:sp>
      <p:sp>
        <p:nvSpPr>
          <p:cNvPr id="5" name="Slide Number Placeholder 4">
            <a:extLst>
              <a:ext uri="{FF2B5EF4-FFF2-40B4-BE49-F238E27FC236}">
                <a16:creationId xmlns:a16="http://schemas.microsoft.com/office/drawing/2014/main" id="{4D7E62E3-2278-45A5-A721-0B38AB06C8BB}"/>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D7AE604-A64A-49E2-958C-4FF60688417F}" type="slidenum">
              <a:rPr lang="en-US" altLang="en-US">
                <a:solidFill>
                  <a:srgbClr val="898989"/>
                </a:solidFill>
                <a:latin typeface="Calibri" panose="020F0502020204030204" pitchFamily="34" charset="0"/>
              </a:rPr>
              <a:pPr eaLnBrk="1" hangingPunct="1"/>
              <a:t>48</a:t>
            </a:fld>
            <a:endParaRPr lang="en-US" altLang="en-US">
              <a:solidFill>
                <a:srgbClr val="898989"/>
              </a:solidFill>
              <a:latin typeface="Calibri" panose="020F0502020204030204" pitchFamily="34" charset="0"/>
            </a:endParaRPr>
          </a:p>
        </p:txBody>
      </p:sp>
      <p:sp>
        <p:nvSpPr>
          <p:cNvPr id="8" name="Footer Placeholder 4">
            <a:extLst>
              <a:ext uri="{FF2B5EF4-FFF2-40B4-BE49-F238E27FC236}">
                <a16:creationId xmlns:a16="http://schemas.microsoft.com/office/drawing/2014/main" id="{77392CEA-8B72-4A60-BBD6-A6A0426AB3D3}"/>
              </a:ext>
            </a:extLst>
          </p:cNvPr>
          <p:cNvSpPr>
            <a:spLocks noGrp="1"/>
          </p:cNvSpPr>
          <p:nvPr>
            <p:ph type="ftr" sz="quarter" idx="11"/>
          </p:nvPr>
        </p:nvSpPr>
        <p:spPr>
          <a:xfrm>
            <a:off x="2627313" y="6381750"/>
            <a:ext cx="5905500" cy="365125"/>
          </a:xfrm>
        </p:spPr>
        <p:txBody>
          <a:bodyPr/>
          <a:lstStyle/>
          <a:p>
            <a:pPr>
              <a:defRPr/>
            </a:pPr>
            <a:endParaRPr lang="en-US" altLang="en-US" sz="800"/>
          </a:p>
          <a:p>
            <a:pPr>
              <a:defRPr/>
            </a:pPr>
            <a:r>
              <a:rPr lang="en-US" altLang="en-US" sz="800"/>
              <a:t>Point of Care Risk Assessment </a:t>
            </a:r>
          </a:p>
          <a:p>
            <a:pPr>
              <a:defRPr/>
            </a:pPr>
            <a:r>
              <a:rPr lang="en-US" altLang="en-US" sz="800"/>
              <a:t>May 8, 2018</a:t>
            </a:r>
            <a:endParaRPr lang="en-US" sz="800" b="0"/>
          </a:p>
        </p:txBody>
      </p:sp>
      <p:pic>
        <p:nvPicPr>
          <p:cNvPr id="55302" name="Picture 1">
            <a:extLst>
              <a:ext uri="{FF2B5EF4-FFF2-40B4-BE49-F238E27FC236}">
                <a16:creationId xmlns:a16="http://schemas.microsoft.com/office/drawing/2014/main" id="{DC6EB406-78C5-421B-A239-24ABF134BA0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115888"/>
            <a:ext cx="1846262"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BFAC6E31-4B1E-4EB5-8DD5-55932E584D79}"/>
              </a:ext>
            </a:extLst>
          </p:cNvPr>
          <p:cNvSpPr>
            <a:spLocks noGrp="1"/>
          </p:cNvSpPr>
          <p:nvPr>
            <p:ph type="title"/>
          </p:nvPr>
        </p:nvSpPr>
        <p:spPr/>
        <p:txBody>
          <a:bodyPr/>
          <a:lstStyle/>
          <a:p>
            <a:pPr>
              <a:defRPr/>
            </a:pPr>
            <a:br>
              <a:rPr lang="en-US" altLang="en-US" sz="2400" b="1" dirty="0"/>
            </a:br>
            <a:r>
              <a:rPr lang="en-US" altLang="en-US" sz="2400" b="1" dirty="0"/>
              <a:t>Point of Care Risk Assessment</a:t>
            </a:r>
            <a:br>
              <a:rPr lang="en-US" altLang="en-US" sz="2400" b="1" dirty="0"/>
            </a:br>
            <a:r>
              <a:rPr lang="en-US" altLang="en-US" sz="2400" b="1" cap="all" dirty="0"/>
              <a:t>Who performs a Point of Care Assessment</a:t>
            </a:r>
            <a:r>
              <a:rPr lang="en-US" altLang="en-US" sz="2400" b="1" dirty="0"/>
              <a:t>?</a:t>
            </a:r>
            <a:br>
              <a:rPr lang="en-US" altLang="en-US" sz="2400" b="1" dirty="0"/>
            </a:br>
            <a:endParaRPr lang="en-US" altLang="en-US" sz="2400" dirty="0"/>
          </a:p>
        </p:txBody>
      </p:sp>
      <p:sp>
        <p:nvSpPr>
          <p:cNvPr id="9219" name="Content Placeholder 2">
            <a:extLst>
              <a:ext uri="{FF2B5EF4-FFF2-40B4-BE49-F238E27FC236}">
                <a16:creationId xmlns:a16="http://schemas.microsoft.com/office/drawing/2014/main" id="{38011A1B-BB12-4E06-A6EB-836F07039E79}"/>
              </a:ext>
            </a:extLst>
          </p:cNvPr>
          <p:cNvSpPr>
            <a:spLocks noGrp="1"/>
          </p:cNvSpPr>
          <p:nvPr>
            <p:ph idx="1"/>
          </p:nvPr>
        </p:nvSpPr>
        <p:spPr>
          <a:xfrm>
            <a:off x="401638" y="1581150"/>
            <a:ext cx="8229600" cy="4525963"/>
          </a:xfrm>
        </p:spPr>
        <p:txBody>
          <a:bodyPr/>
          <a:lstStyle/>
          <a:p>
            <a:pPr>
              <a:spcBef>
                <a:spcPts val="0"/>
              </a:spcBef>
              <a:buFont typeface="Arial" charset="0"/>
              <a:buChar char="•"/>
              <a:defRPr/>
            </a:pPr>
            <a:r>
              <a:rPr lang="en-US" altLang="en-US" sz="2000" b="1" dirty="0"/>
              <a:t>EVERYONE!</a:t>
            </a:r>
          </a:p>
          <a:p>
            <a:pPr marL="400050" lvl="1" indent="0" algn="just">
              <a:spcBef>
                <a:spcPts val="0"/>
              </a:spcBef>
              <a:buFont typeface="Arial" charset="0"/>
              <a:buNone/>
              <a:defRPr/>
            </a:pPr>
            <a:r>
              <a:rPr lang="en-US" altLang="en-US" sz="2000" dirty="0"/>
              <a:t>Anyone who interacts with patients or the patient environment needs to know about PCRA.  This includes clinical and non-clinical staff in acute care, long term care and community settings.</a:t>
            </a:r>
          </a:p>
          <a:p>
            <a:pPr>
              <a:buFont typeface="Arial" charset="0"/>
              <a:buChar char="•"/>
              <a:defRPr/>
            </a:pPr>
            <a:endParaRPr lang="en-US" altLang="en-US" sz="2400" dirty="0"/>
          </a:p>
          <a:p>
            <a:pPr marL="1371600" lvl="3" indent="0">
              <a:buFont typeface="Arial" charset="0"/>
              <a:buNone/>
              <a:defRPr/>
            </a:pPr>
            <a:endParaRPr lang="en-US" altLang="en-US" dirty="0"/>
          </a:p>
          <a:p>
            <a:pPr lvl="3">
              <a:buFont typeface="Arial" charset="0"/>
              <a:buChar char="–"/>
              <a:defRPr/>
            </a:pPr>
            <a:endParaRPr lang="en-US" altLang="en-US" dirty="0"/>
          </a:p>
          <a:p>
            <a:pPr lvl="3">
              <a:buFont typeface="Arial" charset="0"/>
              <a:buChar char="–"/>
              <a:defRPr/>
            </a:pPr>
            <a:endParaRPr lang="en-US" altLang="en-US" dirty="0"/>
          </a:p>
          <a:p>
            <a:pPr lvl="3">
              <a:buFont typeface="Arial" charset="0"/>
              <a:buChar char="–"/>
              <a:defRPr/>
            </a:pPr>
            <a:endParaRPr lang="en-US" altLang="en-US" dirty="0"/>
          </a:p>
          <a:p>
            <a:pPr lvl="3">
              <a:buFont typeface="Arial" charset="0"/>
              <a:buChar char="–"/>
              <a:defRPr/>
            </a:pPr>
            <a:endParaRPr lang="en-US" altLang="en-US" dirty="0"/>
          </a:p>
          <a:p>
            <a:pPr lvl="3">
              <a:buFont typeface="Arial" charset="0"/>
              <a:buChar char="–"/>
              <a:defRPr/>
            </a:pPr>
            <a:endParaRPr lang="en-US" altLang="en-US" dirty="0"/>
          </a:p>
          <a:p>
            <a:pPr lvl="3">
              <a:buFont typeface="Arial" charset="0"/>
              <a:buChar char="–"/>
              <a:defRPr/>
            </a:pPr>
            <a:endParaRPr lang="en-US" altLang="en-US" dirty="0"/>
          </a:p>
        </p:txBody>
      </p:sp>
      <p:sp>
        <p:nvSpPr>
          <p:cNvPr id="6" name="Slide Number Placeholder 5">
            <a:extLst>
              <a:ext uri="{FF2B5EF4-FFF2-40B4-BE49-F238E27FC236}">
                <a16:creationId xmlns:a16="http://schemas.microsoft.com/office/drawing/2014/main" id="{F6837EAF-BA79-4C18-B7D8-7657E6BE3E7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AF30396-CCCF-46FA-A6B4-04CA6642637C}" type="slidenum">
              <a:rPr lang="en-US" altLang="en-US">
                <a:solidFill>
                  <a:srgbClr val="898989"/>
                </a:solidFill>
                <a:latin typeface="Calibri" panose="020F0502020204030204" pitchFamily="34" charset="0"/>
              </a:rPr>
              <a:pPr eaLnBrk="1" hangingPunct="1"/>
              <a:t>5</a:t>
            </a:fld>
            <a:endParaRPr lang="en-US" altLang="en-US">
              <a:solidFill>
                <a:srgbClr val="898989"/>
              </a:solidFill>
              <a:latin typeface="Calibri" panose="020F0502020204030204" pitchFamily="34" charset="0"/>
            </a:endParaRPr>
          </a:p>
        </p:txBody>
      </p:sp>
      <p:pic>
        <p:nvPicPr>
          <p:cNvPr id="11269" name="Picture 2">
            <a:extLst>
              <a:ext uri="{FF2B5EF4-FFF2-40B4-BE49-F238E27FC236}">
                <a16:creationId xmlns:a16="http://schemas.microsoft.com/office/drawing/2014/main" id="{E15E56B6-A551-45E8-B045-A2BFFF6A88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1725" y="3195638"/>
            <a:ext cx="1233488" cy="140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3">
            <a:extLst>
              <a:ext uri="{FF2B5EF4-FFF2-40B4-BE49-F238E27FC236}">
                <a16:creationId xmlns:a16="http://schemas.microsoft.com/office/drawing/2014/main" id="{CD2473B3-ACD3-48B8-A87A-5761812B99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4765675"/>
            <a:ext cx="2759075" cy="130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1" name="Picture 4">
            <a:extLst>
              <a:ext uri="{FF2B5EF4-FFF2-40B4-BE49-F238E27FC236}">
                <a16:creationId xmlns:a16="http://schemas.microsoft.com/office/drawing/2014/main" id="{09763984-F86E-42A7-A3C2-8C297DB0DA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6550" y="3122613"/>
            <a:ext cx="12509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2" name="Picture 5">
            <a:extLst>
              <a:ext uri="{FF2B5EF4-FFF2-40B4-BE49-F238E27FC236}">
                <a16:creationId xmlns:a16="http://schemas.microsoft.com/office/drawing/2014/main" id="{BD902A8A-E74F-433F-AC10-2F5BBE9991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350" y="4797425"/>
            <a:ext cx="1925638" cy="127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3" name="Picture 6">
            <a:extLst>
              <a:ext uri="{FF2B5EF4-FFF2-40B4-BE49-F238E27FC236}">
                <a16:creationId xmlns:a16="http://schemas.microsoft.com/office/drawing/2014/main" id="{E5B58552-DCCE-4CC3-8167-FC735D5682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2350" y="4797425"/>
            <a:ext cx="1906588" cy="127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4" name="Picture 7">
            <a:extLst>
              <a:ext uri="{FF2B5EF4-FFF2-40B4-BE49-F238E27FC236}">
                <a16:creationId xmlns:a16="http://schemas.microsoft.com/office/drawing/2014/main" id="{CA0566A8-7CEF-44E3-88F1-060D2B37E2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83038" y="3176588"/>
            <a:ext cx="1065212" cy="14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ooter Placeholder 4">
            <a:extLst>
              <a:ext uri="{FF2B5EF4-FFF2-40B4-BE49-F238E27FC236}">
                <a16:creationId xmlns:a16="http://schemas.microsoft.com/office/drawing/2014/main" id="{5F5A1C83-DC71-4B78-A1DF-33EA86D390BB}"/>
              </a:ext>
            </a:extLst>
          </p:cNvPr>
          <p:cNvSpPr>
            <a:spLocks noGrp="1"/>
          </p:cNvSpPr>
          <p:nvPr>
            <p:ph type="ftr" sz="quarter" idx="11"/>
          </p:nvPr>
        </p:nvSpPr>
        <p:spPr>
          <a:xfrm>
            <a:off x="2627313" y="6381750"/>
            <a:ext cx="5905500" cy="365125"/>
          </a:xfrm>
        </p:spPr>
        <p:txBody>
          <a:bodyPr/>
          <a:lstStyle/>
          <a:p>
            <a:pPr>
              <a:defRPr/>
            </a:pPr>
            <a:r>
              <a:rPr lang="en-US" altLang="en-US" sz="800"/>
              <a:t>Point of Care Risk Assessment </a:t>
            </a:r>
          </a:p>
          <a:p>
            <a:pPr>
              <a:defRPr/>
            </a:pPr>
            <a:r>
              <a:rPr lang="en-US" altLang="en-US" sz="800"/>
              <a:t>May 8, 2018</a:t>
            </a:r>
            <a:endParaRPr lang="en-US" sz="800" b="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9F3CE077-CFE8-4868-BF10-E784F440E993}"/>
              </a:ext>
            </a:extLst>
          </p:cNvPr>
          <p:cNvSpPr>
            <a:spLocks noGrp="1"/>
          </p:cNvSpPr>
          <p:nvPr>
            <p:ph type="title"/>
          </p:nvPr>
        </p:nvSpPr>
        <p:spPr/>
        <p:txBody>
          <a:bodyPr/>
          <a:lstStyle/>
          <a:p>
            <a:pPr marL="342900" indent="-342900">
              <a:defRPr/>
            </a:pPr>
            <a:br>
              <a:rPr lang="en-US" altLang="en-US" sz="4400" b="1" dirty="0"/>
            </a:br>
            <a:br>
              <a:rPr lang="en-US" altLang="en-US" sz="4400" b="1" dirty="0"/>
            </a:br>
            <a:r>
              <a:rPr lang="en-US" altLang="en-US" sz="2400" b="1" dirty="0"/>
              <a:t>Point of Care Risk Assessment</a:t>
            </a:r>
            <a:br>
              <a:rPr lang="en-US" altLang="en-US" sz="2400" b="1" dirty="0"/>
            </a:br>
            <a:r>
              <a:rPr lang="en-US" altLang="en-US" sz="2400" b="1" cap="all" dirty="0"/>
              <a:t>When do you perform a Point of Care Risk Assessment</a:t>
            </a:r>
            <a:r>
              <a:rPr lang="en-US" altLang="en-US" sz="2400" b="1" dirty="0"/>
              <a:t>?</a:t>
            </a:r>
            <a:br>
              <a:rPr lang="en-US" altLang="en-US" b="1" dirty="0"/>
            </a:br>
            <a:br>
              <a:rPr lang="en-US" altLang="en-US" sz="4400" b="1" dirty="0"/>
            </a:br>
            <a:endParaRPr lang="en-US" altLang="en-US" sz="4400" dirty="0"/>
          </a:p>
        </p:txBody>
      </p:sp>
      <p:sp>
        <p:nvSpPr>
          <p:cNvPr id="12291" name="Content Placeholder 2">
            <a:extLst>
              <a:ext uri="{FF2B5EF4-FFF2-40B4-BE49-F238E27FC236}">
                <a16:creationId xmlns:a16="http://schemas.microsoft.com/office/drawing/2014/main" id="{174D2B21-A011-4AC5-B82F-D694C49DAD94}"/>
              </a:ext>
            </a:extLst>
          </p:cNvPr>
          <p:cNvSpPr>
            <a:spLocks noGrp="1"/>
          </p:cNvSpPr>
          <p:nvPr>
            <p:ph idx="1"/>
          </p:nvPr>
        </p:nvSpPr>
        <p:spPr>
          <a:xfrm>
            <a:off x="539750" y="1628775"/>
            <a:ext cx="8229600" cy="2160588"/>
          </a:xfrm>
        </p:spPr>
        <p:txBody>
          <a:bodyPr/>
          <a:lstStyle/>
          <a:p>
            <a:pPr algn="just">
              <a:buFont typeface="Arial" charset="0"/>
              <a:buChar char="•"/>
              <a:defRPr/>
            </a:pPr>
            <a:r>
              <a:rPr lang="en-US" altLang="en-US" sz="2000" b="1" cap="all" dirty="0"/>
              <a:t>Before</a:t>
            </a:r>
            <a:r>
              <a:rPr lang="en-US" altLang="en-US" sz="2000" cap="all" dirty="0"/>
              <a:t> </a:t>
            </a:r>
            <a:r>
              <a:rPr lang="en-US" altLang="en-US" sz="2000" b="1" cap="all" dirty="0"/>
              <a:t>every</a:t>
            </a:r>
            <a:r>
              <a:rPr lang="en-US" altLang="en-US" sz="2000" cap="all" dirty="0"/>
              <a:t> </a:t>
            </a:r>
            <a:r>
              <a:rPr lang="en-US" altLang="en-US" sz="2000" dirty="0"/>
              <a:t>interaction with a patient or the patient environment.  </a:t>
            </a:r>
            <a:r>
              <a:rPr lang="en-US" altLang="en-US" sz="2000" b="1" dirty="0"/>
              <a:t>YOU</a:t>
            </a:r>
            <a:r>
              <a:rPr lang="en-US" altLang="en-US" sz="2000" dirty="0"/>
              <a:t> will choose the appropriate actions/PPE to minimize the risk to you, your patient and others in the environment based on your assessment of infection transmission risk. </a:t>
            </a:r>
          </a:p>
        </p:txBody>
      </p:sp>
      <p:sp>
        <p:nvSpPr>
          <p:cNvPr id="6" name="Slide Number Placeholder 5">
            <a:extLst>
              <a:ext uri="{FF2B5EF4-FFF2-40B4-BE49-F238E27FC236}">
                <a16:creationId xmlns:a16="http://schemas.microsoft.com/office/drawing/2014/main" id="{D1506C17-1E7B-4C2D-9EC2-5B9AB13E51B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6DBFA05-9226-4743-9085-000246645EED}" type="slidenum">
              <a:rPr lang="en-US" altLang="en-US">
                <a:solidFill>
                  <a:srgbClr val="898989"/>
                </a:solidFill>
                <a:latin typeface="Calibri" panose="020F0502020204030204" pitchFamily="34" charset="0"/>
              </a:rPr>
              <a:pPr eaLnBrk="1" hangingPunct="1"/>
              <a:t>6</a:t>
            </a:fld>
            <a:endParaRPr lang="en-US" altLang="en-US">
              <a:solidFill>
                <a:srgbClr val="898989"/>
              </a:solidFill>
              <a:latin typeface="Calibri" panose="020F0502020204030204" pitchFamily="34" charset="0"/>
            </a:endParaRPr>
          </a:p>
        </p:txBody>
      </p:sp>
      <p:sp>
        <p:nvSpPr>
          <p:cNvPr id="7" name="Footer Placeholder 4">
            <a:extLst>
              <a:ext uri="{FF2B5EF4-FFF2-40B4-BE49-F238E27FC236}">
                <a16:creationId xmlns:a16="http://schemas.microsoft.com/office/drawing/2014/main" id="{7391027C-090A-4F22-8344-5F581CAD8682}"/>
              </a:ext>
            </a:extLst>
          </p:cNvPr>
          <p:cNvSpPr>
            <a:spLocks noGrp="1"/>
          </p:cNvSpPr>
          <p:nvPr>
            <p:ph type="ftr" sz="quarter" idx="11"/>
          </p:nvPr>
        </p:nvSpPr>
        <p:spPr>
          <a:xfrm>
            <a:off x="2627313" y="6381750"/>
            <a:ext cx="5905500" cy="365125"/>
          </a:xfrm>
        </p:spPr>
        <p:txBody>
          <a:bodyPr/>
          <a:lstStyle/>
          <a:p>
            <a:pPr>
              <a:defRPr/>
            </a:pPr>
            <a:r>
              <a:rPr lang="en-US" altLang="en-US" sz="800"/>
              <a:t>Point of Care Risk Assessment </a:t>
            </a:r>
          </a:p>
          <a:p>
            <a:pPr>
              <a:defRPr/>
            </a:pPr>
            <a:r>
              <a:rPr lang="en-US" altLang="en-US" sz="800"/>
              <a:t>May 8, 2018</a:t>
            </a:r>
            <a:endParaRPr lang="en-US" sz="800" b="0"/>
          </a:p>
        </p:txBody>
      </p:sp>
      <p:pic>
        <p:nvPicPr>
          <p:cNvPr id="12294" name="Picture 9" descr="H:\PCRA LMS docs\risk analysis.jpg">
            <a:extLst>
              <a:ext uri="{FF2B5EF4-FFF2-40B4-BE49-F238E27FC236}">
                <a16:creationId xmlns:a16="http://schemas.microsoft.com/office/drawing/2014/main" id="{59FDBC4D-8B77-4628-817E-8A80C03115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675" y="2852738"/>
            <a:ext cx="2830513" cy="283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18F96CA7-43AC-465E-82E4-B77EF823CE17}"/>
              </a:ext>
            </a:extLst>
          </p:cNvPr>
          <p:cNvSpPr>
            <a:spLocks noGrp="1"/>
          </p:cNvSpPr>
          <p:nvPr>
            <p:ph type="title"/>
          </p:nvPr>
        </p:nvSpPr>
        <p:spPr>
          <a:xfrm>
            <a:off x="468313" y="549275"/>
            <a:ext cx="8229600" cy="777875"/>
          </a:xfrm>
        </p:spPr>
        <p:txBody>
          <a:bodyPr/>
          <a:lstStyle/>
          <a:p>
            <a:pPr>
              <a:defRPr/>
            </a:pPr>
            <a:r>
              <a:rPr lang="en-US" altLang="en-US" sz="2400" b="1" dirty="0"/>
              <a:t>Point of Care Risk Assessment</a:t>
            </a:r>
            <a:br>
              <a:rPr lang="en-US" altLang="en-US" sz="2400" b="1" dirty="0"/>
            </a:br>
            <a:r>
              <a:rPr lang="en-US" altLang="en-US" sz="2400" b="1" cap="all" dirty="0"/>
              <a:t>Performing a Point of Care Risk Assessment</a:t>
            </a:r>
            <a:br>
              <a:rPr lang="en-US" altLang="en-US" b="1" dirty="0"/>
            </a:br>
            <a:br>
              <a:rPr lang="en-US" altLang="en-US" b="1" dirty="0"/>
            </a:br>
            <a:endParaRPr lang="en-US" altLang="en-US" dirty="0"/>
          </a:p>
        </p:txBody>
      </p:sp>
      <p:sp>
        <p:nvSpPr>
          <p:cNvPr id="13315" name="Content Placeholder 2">
            <a:extLst>
              <a:ext uri="{FF2B5EF4-FFF2-40B4-BE49-F238E27FC236}">
                <a16:creationId xmlns:a16="http://schemas.microsoft.com/office/drawing/2014/main" id="{70E5FE1E-DF82-4541-8F04-8CCDCC43BB08}"/>
              </a:ext>
            </a:extLst>
          </p:cNvPr>
          <p:cNvSpPr>
            <a:spLocks noGrp="1"/>
          </p:cNvSpPr>
          <p:nvPr>
            <p:ph idx="1"/>
          </p:nvPr>
        </p:nvSpPr>
        <p:spPr>
          <a:xfrm>
            <a:off x="468313" y="1484313"/>
            <a:ext cx="8229600" cy="4525962"/>
          </a:xfrm>
        </p:spPr>
        <p:txBody>
          <a:bodyPr/>
          <a:lstStyle/>
          <a:p>
            <a:pPr marL="400050" lvl="1" indent="0">
              <a:buFont typeface="Arial" panose="020B0604020202020204" pitchFamily="34" charset="0"/>
              <a:buNone/>
            </a:pPr>
            <a:r>
              <a:rPr lang="en-US" altLang="en-US" sz="2000"/>
              <a:t>To perform a PCRA consider infection transmission risk for the specific: </a:t>
            </a:r>
          </a:p>
          <a:p>
            <a:pPr marL="1257300" lvl="2" indent="-457200">
              <a:spcBef>
                <a:spcPts val="600"/>
              </a:spcBef>
              <a:buFont typeface="Calibri" panose="020F0502020204030204" pitchFamily="34" charset="0"/>
              <a:buAutoNum type="arabicPeriod"/>
            </a:pPr>
            <a:r>
              <a:rPr lang="en-US" altLang="en-US" sz="2000"/>
              <a:t>Interaction </a:t>
            </a:r>
          </a:p>
          <a:p>
            <a:pPr marL="1257300" lvl="2" indent="-457200">
              <a:spcBef>
                <a:spcPct val="0"/>
              </a:spcBef>
              <a:buFont typeface="Calibri" panose="020F0502020204030204" pitchFamily="34" charset="0"/>
              <a:buAutoNum type="arabicPeriod"/>
            </a:pPr>
            <a:r>
              <a:rPr lang="en-US" altLang="en-US" sz="2000"/>
              <a:t>Environment</a:t>
            </a:r>
          </a:p>
          <a:p>
            <a:pPr marL="1257300" lvl="2" indent="-457200">
              <a:spcBef>
                <a:spcPct val="0"/>
              </a:spcBef>
              <a:buFont typeface="Calibri" panose="020F0502020204030204" pitchFamily="34" charset="0"/>
              <a:buAutoNum type="arabicPeriod"/>
            </a:pPr>
            <a:r>
              <a:rPr lang="en-US" altLang="en-US" sz="2000"/>
              <a:t>Patient</a:t>
            </a:r>
          </a:p>
          <a:p>
            <a:pPr marL="1257300" lvl="2" indent="-457200">
              <a:spcBef>
                <a:spcPct val="0"/>
              </a:spcBef>
              <a:buFont typeface="Calibri" panose="020F0502020204030204" pitchFamily="34" charset="0"/>
              <a:buAutoNum type="arabicPeriod"/>
            </a:pPr>
            <a:r>
              <a:rPr lang="en-US" altLang="en-US" sz="2000"/>
              <a:t>Health Care Worker</a:t>
            </a:r>
          </a:p>
          <a:p>
            <a:pPr marL="0" indent="0">
              <a:spcBef>
                <a:spcPct val="0"/>
              </a:spcBef>
              <a:buFont typeface="Arial" panose="020B0604020202020204" pitchFamily="34" charset="0"/>
              <a:buNone/>
            </a:pPr>
            <a:r>
              <a:rPr lang="en-US" altLang="en-US" sz="2000"/>
              <a:t>      </a:t>
            </a:r>
          </a:p>
          <a:p>
            <a:pPr marL="400050" lvl="1" indent="0">
              <a:spcBef>
                <a:spcPct val="0"/>
              </a:spcBef>
              <a:buFont typeface="Arial" panose="020B0604020202020204" pitchFamily="34" charset="0"/>
              <a:buNone/>
            </a:pPr>
            <a:r>
              <a:rPr lang="en-US" altLang="en-US" sz="2000"/>
              <a:t>To determine the appropriate actions/PPE to minimize the risk for            yourself, your patient and others in the environment. </a:t>
            </a:r>
          </a:p>
          <a:p>
            <a:pPr marL="0" indent="0">
              <a:spcBef>
                <a:spcPct val="0"/>
              </a:spcBef>
              <a:buFont typeface="Arial" panose="020B0604020202020204" pitchFamily="34" charset="0"/>
              <a:buNone/>
            </a:pPr>
            <a:endParaRPr lang="en-US" altLang="en-US" sz="2000"/>
          </a:p>
        </p:txBody>
      </p:sp>
      <p:sp>
        <p:nvSpPr>
          <p:cNvPr id="6" name="Slide Number Placeholder 5">
            <a:extLst>
              <a:ext uri="{FF2B5EF4-FFF2-40B4-BE49-F238E27FC236}">
                <a16:creationId xmlns:a16="http://schemas.microsoft.com/office/drawing/2014/main" id="{5FADD0E5-C371-4A05-A4FF-995EEC809F5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C47C1EB-6146-4E0E-8466-576333EFBD8A}" type="slidenum">
              <a:rPr lang="en-US" altLang="en-US">
                <a:solidFill>
                  <a:srgbClr val="898989"/>
                </a:solidFill>
                <a:latin typeface="Calibri" panose="020F0502020204030204" pitchFamily="34" charset="0"/>
              </a:rPr>
              <a:pPr eaLnBrk="1" hangingPunct="1"/>
              <a:t>7</a:t>
            </a:fld>
            <a:endParaRPr lang="en-US" altLang="en-US">
              <a:solidFill>
                <a:srgbClr val="898989"/>
              </a:solidFill>
              <a:latin typeface="Calibri" panose="020F0502020204030204" pitchFamily="34" charset="0"/>
            </a:endParaRPr>
          </a:p>
        </p:txBody>
      </p:sp>
      <p:pic>
        <p:nvPicPr>
          <p:cNvPr id="13317" name="Picture 1">
            <a:extLst>
              <a:ext uri="{FF2B5EF4-FFF2-40B4-BE49-F238E27FC236}">
                <a16:creationId xmlns:a16="http://schemas.microsoft.com/office/drawing/2014/main" id="{4593CA96-0F7D-44E6-8F65-47541B6DB6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75463" y="3933825"/>
            <a:ext cx="1557337"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4">
            <a:extLst>
              <a:ext uri="{FF2B5EF4-FFF2-40B4-BE49-F238E27FC236}">
                <a16:creationId xmlns:a16="http://schemas.microsoft.com/office/drawing/2014/main" id="{D1F063B2-26C5-452F-9C94-F386ACB4FC0D}"/>
              </a:ext>
            </a:extLst>
          </p:cNvPr>
          <p:cNvSpPr>
            <a:spLocks noGrp="1"/>
          </p:cNvSpPr>
          <p:nvPr>
            <p:ph type="ftr" sz="quarter" idx="11"/>
          </p:nvPr>
        </p:nvSpPr>
        <p:spPr>
          <a:xfrm>
            <a:off x="2627313" y="6381750"/>
            <a:ext cx="5905500" cy="365125"/>
          </a:xfrm>
        </p:spPr>
        <p:txBody>
          <a:bodyPr/>
          <a:lstStyle/>
          <a:p>
            <a:pPr>
              <a:defRPr/>
            </a:pPr>
            <a:r>
              <a:rPr lang="en-US" altLang="en-US" sz="800"/>
              <a:t>Point of Care Risk Assessment </a:t>
            </a:r>
          </a:p>
          <a:p>
            <a:pPr>
              <a:defRPr/>
            </a:pPr>
            <a:r>
              <a:rPr lang="en-US" altLang="en-US" sz="800"/>
              <a:t>May 8, 2018</a:t>
            </a:r>
            <a:endParaRPr lang="en-US" sz="800" b="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4">
            <a:extLst>
              <a:ext uri="{FF2B5EF4-FFF2-40B4-BE49-F238E27FC236}">
                <a16:creationId xmlns:a16="http://schemas.microsoft.com/office/drawing/2014/main" id="{F6C59EF2-C20B-4A0F-AEDC-F1A5D50BF5C5}"/>
              </a:ext>
            </a:extLst>
          </p:cNvPr>
          <p:cNvSpPr>
            <a:spLocks noGrp="1"/>
          </p:cNvSpPr>
          <p:nvPr>
            <p:ph type="title"/>
          </p:nvPr>
        </p:nvSpPr>
        <p:spPr/>
        <p:txBody>
          <a:bodyPr/>
          <a:lstStyle/>
          <a:p>
            <a:pPr>
              <a:defRPr/>
            </a:pPr>
            <a:r>
              <a:rPr lang="en-US" altLang="en-US" sz="2400" b="1" dirty="0"/>
              <a:t>Point of Care Risk Assessment</a:t>
            </a:r>
            <a:br>
              <a:rPr lang="en-US" altLang="en-US" sz="2400" b="1" dirty="0"/>
            </a:br>
            <a:r>
              <a:rPr lang="en-US" altLang="en-US" sz="2400" b="1" cap="all" dirty="0"/>
              <a:t>Interaction Scenarios</a:t>
            </a:r>
            <a:endParaRPr lang="en-US" altLang="en-US" sz="2400" cap="all" dirty="0"/>
          </a:p>
        </p:txBody>
      </p:sp>
      <p:sp>
        <p:nvSpPr>
          <p:cNvPr id="6" name="Content Placeholder 5">
            <a:extLst>
              <a:ext uri="{FF2B5EF4-FFF2-40B4-BE49-F238E27FC236}">
                <a16:creationId xmlns:a16="http://schemas.microsoft.com/office/drawing/2014/main" id="{D0627320-A635-4D2C-A0DE-9B67CCE97D39}"/>
              </a:ext>
            </a:extLst>
          </p:cNvPr>
          <p:cNvSpPr>
            <a:spLocks noGrp="1"/>
          </p:cNvSpPr>
          <p:nvPr>
            <p:ph idx="1"/>
          </p:nvPr>
        </p:nvSpPr>
        <p:spPr>
          <a:xfrm>
            <a:off x="468313" y="1557338"/>
            <a:ext cx="8229600" cy="4525962"/>
          </a:xfrm>
        </p:spPr>
        <p:txBody>
          <a:bodyPr/>
          <a:lstStyle/>
          <a:p>
            <a:pPr marL="0" indent="0">
              <a:buFont typeface="Arial" charset="0"/>
              <a:buNone/>
              <a:defRPr/>
            </a:pPr>
            <a:r>
              <a:rPr lang="en-US" sz="2200" dirty="0"/>
              <a:t>     Scenarios of what to consider in your Assessment include:</a:t>
            </a:r>
          </a:p>
          <a:p>
            <a:pPr marL="0" indent="0">
              <a:buFont typeface="Arial" charset="0"/>
              <a:buNone/>
              <a:defRPr/>
            </a:pPr>
            <a:r>
              <a:rPr lang="en-US" sz="2200" b="1" dirty="0"/>
              <a:t>     1.  THE INTERACTION</a:t>
            </a:r>
          </a:p>
          <a:p>
            <a:pPr marL="400050" lvl="1" indent="0">
              <a:buFont typeface="Arial" charset="0"/>
              <a:buNone/>
              <a:defRPr/>
            </a:pPr>
            <a:r>
              <a:rPr lang="en-US" sz="2000" dirty="0"/>
              <a:t>     Will you have contact with the patient or their environment?</a:t>
            </a:r>
          </a:p>
          <a:p>
            <a:pPr lvl="1">
              <a:buFont typeface="Arial" charset="0"/>
              <a:buChar char="–"/>
              <a:defRPr/>
            </a:pPr>
            <a:endParaRPr lang="en-US" sz="2000" dirty="0"/>
          </a:p>
          <a:p>
            <a:pPr lvl="1">
              <a:buFont typeface="Arial" charset="0"/>
              <a:buChar char="–"/>
              <a:defRPr/>
            </a:pPr>
            <a:endParaRPr lang="en-US" sz="2000" dirty="0"/>
          </a:p>
          <a:p>
            <a:pPr marL="457200" lvl="1" indent="0">
              <a:buFont typeface="Arial" charset="0"/>
              <a:buNone/>
              <a:defRPr/>
            </a:pPr>
            <a:endParaRPr lang="en-US" sz="2000" dirty="0"/>
          </a:p>
          <a:p>
            <a:pPr lvl="1">
              <a:buFont typeface="Arial" charset="0"/>
              <a:buChar char="–"/>
              <a:defRPr/>
            </a:pPr>
            <a:endParaRPr lang="en-US" sz="2000" dirty="0"/>
          </a:p>
          <a:p>
            <a:pPr marL="457200" lvl="1" indent="0">
              <a:spcBef>
                <a:spcPts val="0"/>
              </a:spcBef>
              <a:buFont typeface="Arial" charset="0"/>
              <a:buNone/>
              <a:defRPr/>
            </a:pPr>
            <a:endParaRPr lang="en-US" sz="2000" dirty="0"/>
          </a:p>
          <a:p>
            <a:pPr marL="457200" lvl="1" indent="0">
              <a:spcBef>
                <a:spcPts val="0"/>
              </a:spcBef>
              <a:buFont typeface="Arial" charset="0"/>
              <a:buNone/>
              <a:defRPr/>
            </a:pPr>
            <a:r>
              <a:rPr lang="en-US" sz="2000" dirty="0"/>
              <a:t>    If so, perform hand hygiene before</a:t>
            </a:r>
            <a:r>
              <a:rPr lang="en-US" sz="2000" i="1" dirty="0"/>
              <a:t> and </a:t>
            </a:r>
            <a:r>
              <a:rPr lang="en-US" sz="2000" dirty="0"/>
              <a:t>after</a:t>
            </a:r>
            <a:r>
              <a:rPr lang="en-US" sz="2000" i="1" dirty="0"/>
              <a:t> </a:t>
            </a:r>
            <a:r>
              <a:rPr lang="en-US" sz="2000" dirty="0"/>
              <a:t>contact</a:t>
            </a:r>
          </a:p>
          <a:p>
            <a:pPr marL="457200" lvl="1" indent="0">
              <a:buFont typeface="Arial" charset="0"/>
              <a:buNone/>
              <a:defRPr/>
            </a:pPr>
            <a:endParaRPr lang="en-US" sz="2200" b="1" dirty="0"/>
          </a:p>
        </p:txBody>
      </p:sp>
      <p:sp>
        <p:nvSpPr>
          <p:cNvPr id="4" name="Slide Number Placeholder 3">
            <a:extLst>
              <a:ext uri="{FF2B5EF4-FFF2-40B4-BE49-F238E27FC236}">
                <a16:creationId xmlns:a16="http://schemas.microsoft.com/office/drawing/2014/main" id="{0E12E1E2-62C8-4186-86F9-0FFBE8EF373C}"/>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14BA317-ADA9-4C6B-9F6B-3A80F3958C36}" type="slidenum">
              <a:rPr lang="en-US" altLang="en-US">
                <a:solidFill>
                  <a:srgbClr val="898989"/>
                </a:solidFill>
                <a:latin typeface="Calibri" panose="020F0502020204030204" pitchFamily="34" charset="0"/>
              </a:rPr>
              <a:pPr eaLnBrk="1" hangingPunct="1"/>
              <a:t>8</a:t>
            </a:fld>
            <a:endParaRPr lang="en-US" altLang="en-US">
              <a:solidFill>
                <a:srgbClr val="898989"/>
              </a:solidFill>
              <a:latin typeface="Calibri" panose="020F0502020204030204" pitchFamily="34" charset="0"/>
            </a:endParaRPr>
          </a:p>
        </p:txBody>
      </p:sp>
      <p:pic>
        <p:nvPicPr>
          <p:cNvPr id="5" name="Picture 4">
            <a:extLst>
              <a:ext uri="{FF2B5EF4-FFF2-40B4-BE49-F238E27FC236}">
                <a16:creationId xmlns:a16="http://schemas.microsoft.com/office/drawing/2014/main" id="{FF861708-AA76-4593-A945-3220FDEEB1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9274" y="3029132"/>
            <a:ext cx="1675823" cy="11521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id="{DB30330C-3781-44E2-A297-4387D2BE8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9992" y="3076267"/>
            <a:ext cx="1656184" cy="11049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Footer Placeholder 4">
            <a:extLst>
              <a:ext uri="{FF2B5EF4-FFF2-40B4-BE49-F238E27FC236}">
                <a16:creationId xmlns:a16="http://schemas.microsoft.com/office/drawing/2014/main" id="{843FB56C-8F9C-4588-844F-F646FE1F3ACF}"/>
              </a:ext>
            </a:extLst>
          </p:cNvPr>
          <p:cNvSpPr>
            <a:spLocks noGrp="1"/>
          </p:cNvSpPr>
          <p:nvPr>
            <p:ph type="ftr" sz="quarter" idx="11"/>
          </p:nvPr>
        </p:nvSpPr>
        <p:spPr>
          <a:xfrm>
            <a:off x="2627313" y="6381750"/>
            <a:ext cx="5905500" cy="365125"/>
          </a:xfrm>
        </p:spPr>
        <p:txBody>
          <a:bodyPr/>
          <a:lstStyle/>
          <a:p>
            <a:pPr>
              <a:defRPr/>
            </a:pPr>
            <a:r>
              <a:rPr lang="en-US" altLang="en-US" sz="800"/>
              <a:t>Point of Care Risk Assessment </a:t>
            </a:r>
          </a:p>
          <a:p>
            <a:pPr>
              <a:defRPr/>
            </a:pPr>
            <a:r>
              <a:rPr lang="en-US" altLang="en-US" sz="800"/>
              <a:t>May 8, 2018</a:t>
            </a:r>
            <a:endParaRPr lang="en-US" sz="800" b="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a:extLst>
              <a:ext uri="{FF2B5EF4-FFF2-40B4-BE49-F238E27FC236}">
                <a16:creationId xmlns:a16="http://schemas.microsoft.com/office/drawing/2014/main" id="{C8EB1F8A-B3A8-43F3-AEA3-CA853D857CF4}"/>
              </a:ext>
            </a:extLst>
          </p:cNvPr>
          <p:cNvSpPr>
            <a:spLocks noGrp="1"/>
          </p:cNvSpPr>
          <p:nvPr>
            <p:ph type="title"/>
          </p:nvPr>
        </p:nvSpPr>
        <p:spPr/>
        <p:txBody>
          <a:bodyPr/>
          <a:lstStyle/>
          <a:p>
            <a:pPr>
              <a:defRPr/>
            </a:pPr>
            <a:r>
              <a:rPr lang="en-US" altLang="en-US" sz="2400" b="1" dirty="0"/>
              <a:t>Point of Care Risk Assessment</a:t>
            </a:r>
            <a:br>
              <a:rPr lang="en-US" altLang="en-US" sz="2400" b="1" dirty="0"/>
            </a:br>
            <a:r>
              <a:rPr lang="en-US" altLang="en-US" sz="2400" b="1" cap="all" dirty="0"/>
              <a:t>Interaction Scenarios</a:t>
            </a:r>
            <a:br>
              <a:rPr lang="en-US" altLang="en-US" b="1" dirty="0"/>
            </a:br>
            <a:endParaRPr lang="en-US" altLang="en-US" dirty="0"/>
          </a:p>
        </p:txBody>
      </p:sp>
      <p:sp>
        <p:nvSpPr>
          <p:cNvPr id="6" name="Content Placeholder 5">
            <a:extLst>
              <a:ext uri="{FF2B5EF4-FFF2-40B4-BE49-F238E27FC236}">
                <a16:creationId xmlns:a16="http://schemas.microsoft.com/office/drawing/2014/main" id="{3D52C79A-C33D-4B5E-A33A-86D06DB42247}"/>
              </a:ext>
            </a:extLst>
          </p:cNvPr>
          <p:cNvSpPr>
            <a:spLocks noGrp="1"/>
          </p:cNvSpPr>
          <p:nvPr>
            <p:ph idx="1"/>
          </p:nvPr>
        </p:nvSpPr>
        <p:spPr>
          <a:xfrm>
            <a:off x="423863" y="1557338"/>
            <a:ext cx="8229600" cy="4525962"/>
          </a:xfrm>
        </p:spPr>
        <p:txBody>
          <a:bodyPr/>
          <a:lstStyle/>
          <a:p>
            <a:pPr marL="457200" lvl="1" indent="0">
              <a:buFont typeface="Arial" charset="0"/>
              <a:buNone/>
              <a:defRPr/>
            </a:pPr>
            <a:r>
              <a:rPr lang="en-US" sz="2200" b="1" dirty="0"/>
              <a:t>1.1.  Interaction - Patient:</a:t>
            </a:r>
          </a:p>
          <a:p>
            <a:pPr marL="857250" lvl="2" indent="0">
              <a:buFont typeface="Arial" charset="0"/>
              <a:buNone/>
              <a:defRPr/>
            </a:pPr>
            <a:r>
              <a:rPr lang="en-US" sz="2200" b="1" dirty="0"/>
              <a:t>1.1.1.  Establishing an intravenous</a:t>
            </a:r>
          </a:p>
          <a:p>
            <a:pPr marL="857250" lvl="2" indent="0">
              <a:buFont typeface="Arial" charset="0"/>
              <a:buNone/>
              <a:defRPr/>
            </a:pPr>
            <a:endParaRPr lang="en-US" sz="1200" b="1" dirty="0"/>
          </a:p>
          <a:p>
            <a:pPr lvl="2">
              <a:defRPr/>
            </a:pPr>
            <a:r>
              <a:rPr lang="en-US" sz="2000" dirty="0"/>
              <a:t>Is there a risk of contact with blood? </a:t>
            </a:r>
          </a:p>
          <a:p>
            <a:pPr lvl="2">
              <a:defRPr/>
            </a:pPr>
            <a:r>
              <a:rPr lang="en-US" sz="2000" dirty="0"/>
              <a:t>If so, perform hand hygiene and put on gloves before contact;</a:t>
            </a:r>
            <a:br>
              <a:rPr lang="en-US" sz="2000" dirty="0"/>
            </a:br>
            <a:r>
              <a:rPr lang="en-US" sz="2000" dirty="0"/>
              <a:t>take off gloves and perform hand hygiene after contact</a:t>
            </a:r>
          </a:p>
          <a:p>
            <a:pPr marL="857250" lvl="2" indent="0">
              <a:buFont typeface="Arial" charset="0"/>
              <a:buNone/>
              <a:defRPr/>
            </a:pPr>
            <a:br>
              <a:rPr lang="en-US" sz="2200" b="1" dirty="0"/>
            </a:br>
            <a:endParaRPr lang="en-US" sz="2200" b="1" dirty="0"/>
          </a:p>
        </p:txBody>
      </p:sp>
      <p:sp>
        <p:nvSpPr>
          <p:cNvPr id="4" name="Slide Number Placeholder 3">
            <a:extLst>
              <a:ext uri="{FF2B5EF4-FFF2-40B4-BE49-F238E27FC236}">
                <a16:creationId xmlns:a16="http://schemas.microsoft.com/office/drawing/2014/main" id="{EFCD4537-807C-4477-8C7F-7720D3687CAB}"/>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0CA2EEE-2048-4C30-B3E5-5D369A5A4735}" type="slidenum">
              <a:rPr lang="en-US" altLang="en-US">
                <a:solidFill>
                  <a:srgbClr val="898989"/>
                </a:solidFill>
                <a:latin typeface="Calibri" panose="020F0502020204030204" pitchFamily="34" charset="0"/>
              </a:rPr>
              <a:pPr eaLnBrk="1" hangingPunct="1"/>
              <a:t>9</a:t>
            </a:fld>
            <a:endParaRPr lang="en-US" altLang="en-US">
              <a:solidFill>
                <a:srgbClr val="898989"/>
              </a:solidFill>
              <a:latin typeface="Calibri" panose="020F0502020204030204" pitchFamily="34" charset="0"/>
            </a:endParaRPr>
          </a:p>
        </p:txBody>
      </p:sp>
      <p:pic>
        <p:nvPicPr>
          <p:cNvPr id="5" name="Picture 4">
            <a:extLst>
              <a:ext uri="{FF2B5EF4-FFF2-40B4-BE49-F238E27FC236}">
                <a16:creationId xmlns:a16="http://schemas.microsoft.com/office/drawing/2014/main" id="{D2A9C312-BFC7-4CCA-B844-F4E0455837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3848" y="4350394"/>
            <a:ext cx="1334194" cy="8901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a16="http://schemas.microsoft.com/office/drawing/2014/main" id="{E62A269F-8878-46CC-BEB7-0A01415DD8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4327170"/>
            <a:ext cx="1224136" cy="9133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4BE195FE-684E-409D-BEEE-7232AE68B1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4327170"/>
            <a:ext cx="1334194" cy="9133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Equal 8">
            <a:extLst>
              <a:ext uri="{FF2B5EF4-FFF2-40B4-BE49-F238E27FC236}">
                <a16:creationId xmlns:a16="http://schemas.microsoft.com/office/drawing/2014/main" id="{F400EC84-F06A-4CEA-A7A1-9B0E823EB035}"/>
              </a:ext>
            </a:extLst>
          </p:cNvPr>
          <p:cNvSpPr/>
          <p:nvPr/>
        </p:nvSpPr>
        <p:spPr>
          <a:xfrm>
            <a:off x="2627313" y="4475163"/>
            <a:ext cx="506412" cy="522287"/>
          </a:xfrm>
          <a:prstGeom prst="mathEqual">
            <a:avLst/>
          </a:prstGeom>
          <a:solidFill>
            <a:schemeClr val="bg1">
              <a:lumMod val="85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solidFill>
                <a:schemeClr val="tx1"/>
              </a:solidFill>
            </a:endParaRPr>
          </a:p>
        </p:txBody>
      </p:sp>
      <p:sp>
        <p:nvSpPr>
          <p:cNvPr id="13" name="Chevron 12">
            <a:extLst>
              <a:ext uri="{FF2B5EF4-FFF2-40B4-BE49-F238E27FC236}">
                <a16:creationId xmlns:a16="http://schemas.microsoft.com/office/drawing/2014/main" id="{70EF56E5-093A-4A0C-B7A7-1AC4B41B9663}"/>
              </a:ext>
            </a:extLst>
          </p:cNvPr>
          <p:cNvSpPr/>
          <p:nvPr/>
        </p:nvSpPr>
        <p:spPr>
          <a:xfrm>
            <a:off x="4679950" y="4556125"/>
            <a:ext cx="360363" cy="360363"/>
          </a:xfrm>
          <a:prstGeom prst="chevron">
            <a:avLst/>
          </a:prstGeom>
          <a:solidFill>
            <a:schemeClr val="bg1">
              <a:lumMod val="85000"/>
            </a:schemeClr>
          </a:solidFill>
          <a:ln>
            <a:solidFill>
              <a:srgbClr val="71893F"/>
            </a:solid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dirty="0">
              <a:solidFill>
                <a:schemeClr val="tx1"/>
              </a:solidFill>
            </a:endParaRPr>
          </a:p>
        </p:txBody>
      </p:sp>
      <p:sp>
        <p:nvSpPr>
          <p:cNvPr id="16" name="Chevron 15">
            <a:extLst>
              <a:ext uri="{FF2B5EF4-FFF2-40B4-BE49-F238E27FC236}">
                <a16:creationId xmlns:a16="http://schemas.microsoft.com/office/drawing/2014/main" id="{81CBC478-41C0-4754-B719-6446E5EF0B99}"/>
              </a:ext>
            </a:extLst>
          </p:cNvPr>
          <p:cNvSpPr/>
          <p:nvPr/>
        </p:nvSpPr>
        <p:spPr>
          <a:xfrm>
            <a:off x="6618288" y="4556125"/>
            <a:ext cx="358775" cy="360363"/>
          </a:xfrm>
          <a:prstGeom prst="chevron">
            <a:avLst/>
          </a:prstGeom>
          <a:solidFill>
            <a:schemeClr val="bg1">
              <a:lumMod val="85000"/>
            </a:schemeClr>
          </a:solidFill>
          <a:ln>
            <a:solidFill>
              <a:srgbClr val="71893F"/>
            </a:solid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dirty="0">
              <a:solidFill>
                <a:schemeClr val="tx1"/>
              </a:solidFill>
            </a:endParaRPr>
          </a:p>
        </p:txBody>
      </p:sp>
      <p:pic>
        <p:nvPicPr>
          <p:cNvPr id="15371" name="Picture 17">
            <a:extLst>
              <a:ext uri="{FF2B5EF4-FFF2-40B4-BE49-F238E27FC236}">
                <a16:creationId xmlns:a16="http://schemas.microsoft.com/office/drawing/2014/main" id="{BB25EA67-68A0-4549-9895-EFD68710D516}"/>
              </a:ext>
            </a:extLst>
          </p:cNvPr>
          <p:cNvPicPr>
            <a:picLocks noChangeAspect="1"/>
          </p:cNvPicPr>
          <p:nvPr/>
        </p:nvPicPr>
        <p:blipFill>
          <a:blip r:embed="rId5">
            <a:extLst>
              <a:ext uri="{28A0092B-C50C-407E-A947-70E740481C1C}">
                <a14:useLocalDpi xmlns:a14="http://schemas.microsoft.com/office/drawing/2010/main" val="0"/>
              </a:ext>
            </a:extLst>
          </a:blip>
          <a:srcRect r="50000"/>
          <a:stretch>
            <a:fillRect/>
          </a:stretch>
        </p:blipFill>
        <p:spPr bwMode="auto">
          <a:xfrm>
            <a:off x="1042988" y="4025900"/>
            <a:ext cx="151288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ooter Placeholder 4">
            <a:extLst>
              <a:ext uri="{FF2B5EF4-FFF2-40B4-BE49-F238E27FC236}">
                <a16:creationId xmlns:a16="http://schemas.microsoft.com/office/drawing/2014/main" id="{DC1AD873-EFB3-4948-ADB2-C9E95D25E346}"/>
              </a:ext>
            </a:extLst>
          </p:cNvPr>
          <p:cNvSpPr>
            <a:spLocks noGrp="1"/>
          </p:cNvSpPr>
          <p:nvPr>
            <p:ph type="ftr" sz="quarter" idx="11"/>
          </p:nvPr>
        </p:nvSpPr>
        <p:spPr>
          <a:xfrm>
            <a:off x="2627313" y="6381750"/>
            <a:ext cx="5905500" cy="365125"/>
          </a:xfrm>
        </p:spPr>
        <p:txBody>
          <a:bodyPr/>
          <a:lstStyle/>
          <a:p>
            <a:pPr>
              <a:defRPr/>
            </a:pPr>
            <a:r>
              <a:rPr lang="en-US" altLang="en-US" sz="800"/>
              <a:t>Point of Care Risk Assessment </a:t>
            </a:r>
          </a:p>
          <a:p>
            <a:pPr>
              <a:defRPr/>
            </a:pPr>
            <a:r>
              <a:rPr lang="en-US" altLang="en-US" sz="800"/>
              <a:t>May 8, 2018</a:t>
            </a:r>
            <a:endParaRPr lang="en-US" sz="800" b="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2167</TotalTime>
  <Words>3547</Words>
  <Application>Microsoft Office PowerPoint</Application>
  <PresentationFormat>On-screen Show (4:3)</PresentationFormat>
  <Paragraphs>541</Paragraphs>
  <Slides>48</Slides>
  <Notes>3</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48</vt:i4>
      </vt:variant>
    </vt:vector>
  </HeadingPairs>
  <TitlesOfParts>
    <vt:vector size="55" baseType="lpstr">
      <vt:lpstr>Arial</vt:lpstr>
      <vt:lpstr>Calibri</vt:lpstr>
      <vt:lpstr>Courier New</vt:lpstr>
      <vt:lpstr>Office Theme</vt:lpstr>
      <vt:lpstr>2_Custom Design</vt:lpstr>
      <vt:lpstr>1_Custom Design</vt:lpstr>
      <vt:lpstr>Custom Design</vt:lpstr>
      <vt:lpstr>Point of Care Risk Assessment INTRODUCTION</vt:lpstr>
      <vt:lpstr>                               Point of Care Risk Assessment Objectives </vt:lpstr>
      <vt:lpstr> Point of Care Risk Assessment INTRODUCTION </vt:lpstr>
      <vt:lpstr>Point of Care Risk Assessment WHAT  IS PCRA?</vt:lpstr>
      <vt:lpstr> Point of Care Risk Assessment Who performs a Point of Care Assessment? </vt:lpstr>
      <vt:lpstr>  Point of Care Risk Assessment When do you perform a Point of Care Risk Assessment?  </vt:lpstr>
      <vt:lpstr>Point of Care Risk Assessment Performing a Point of Care Risk Assessment  </vt:lpstr>
      <vt:lpstr>Point of Care Risk Assessment Interaction Scenarios</vt:lpstr>
      <vt:lpstr>Point of Care Risk Assessment Interaction Scenarios </vt:lpstr>
      <vt:lpstr>Point of Care Risk Assessment Interaction Scenarios </vt:lpstr>
      <vt:lpstr>Point of Care Risk Assessment Interaction Scenarios </vt:lpstr>
      <vt:lpstr>Point of Care Risk Assessment Interaction Scenarios </vt:lpstr>
      <vt:lpstr>Point of Care Risk Assessment Interaction Scenarios </vt:lpstr>
      <vt:lpstr>Point of Care Risk Assessment Interaction Scenarios </vt:lpstr>
      <vt:lpstr>Point of Care Risk Assessment Interaction Scenarios </vt:lpstr>
      <vt:lpstr>Point of Care Risk Assessment Interaction Scenarios </vt:lpstr>
      <vt:lpstr>Point of Care Risk Assessment Interaction Scenarios </vt:lpstr>
      <vt:lpstr>Point of Care Risk Assessment Interaction Scenarios </vt:lpstr>
      <vt:lpstr>Point of Care Risk Assessment Interaction Scenarios </vt:lpstr>
      <vt:lpstr>Point of Care Risk Assessment Interaction Scenarios </vt:lpstr>
      <vt:lpstr>Point of Care Risk Assessment Patient Impact Scenarios </vt:lpstr>
      <vt:lpstr>Point of Care Risk Assessment Patient Impact Scenarios </vt:lpstr>
      <vt:lpstr>Point of Care Risk Assessment Patient Impact Scenarios </vt:lpstr>
      <vt:lpstr>Point of Care Risk Assessment Patient Impact Scenarios </vt:lpstr>
      <vt:lpstr>Point of Care Risk Assessment Patient Impact Scenarios </vt:lpstr>
      <vt:lpstr>Point of Care Risk Assessment Patient Impact Scenarios </vt:lpstr>
      <vt:lpstr>Point of Care Risk Assessment Patient Impact Scenarios </vt:lpstr>
      <vt:lpstr>Point of Care Risk Assessment Patient Impact Scenarios </vt:lpstr>
      <vt:lpstr>Point of Care Risk Assessment Patient Impact Scenarios </vt:lpstr>
      <vt:lpstr>Point of Care Risk Assessment Patient Impact Scenarios </vt:lpstr>
      <vt:lpstr>Point of Care Risk Assessment Patient Impact Scenarios </vt:lpstr>
      <vt:lpstr>Point of Care Risk Assessment Environmental Scenarios </vt:lpstr>
      <vt:lpstr>Point of Care Risk Assessment Environmental Scenarios </vt:lpstr>
      <vt:lpstr>Point of Care Risk Assessment Environmental Scenarios </vt:lpstr>
      <vt:lpstr>Point of Care Risk Assessment Environmental Scenarios</vt:lpstr>
      <vt:lpstr>Point of Care Risk Assessment Environmental Scenarios</vt:lpstr>
      <vt:lpstr>Point of Care Risk Assessment Available Conditions Scenarios </vt:lpstr>
      <vt:lpstr>Point of Care Risk Assessment Available Conditions Scenarios </vt:lpstr>
      <vt:lpstr>Point of Care Risk Assessment Resource &amp; References </vt:lpstr>
      <vt:lpstr>Point of Care Risk Assessment  QUIZ</vt:lpstr>
      <vt:lpstr>Point of Care Risk Assessment  QUIZ</vt:lpstr>
      <vt:lpstr>Point of Care Risk Assessment  QUIZ</vt:lpstr>
      <vt:lpstr>Point of Care Risk Assessment  QUIZ</vt:lpstr>
      <vt:lpstr>Point of Care Risk Assessment  QUIZ</vt:lpstr>
      <vt:lpstr>Point of Care Risk Assessment  QUIZ</vt:lpstr>
      <vt:lpstr>Point of Care Risk Assessment  </vt:lpstr>
      <vt:lpstr>Point of Care Risk Assessment  </vt:lpstr>
      <vt:lpstr>Point of Care Risk Assessment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mkoshinsky</dc:creator>
  <cp:lastModifiedBy>Sam Bendell</cp:lastModifiedBy>
  <cp:revision>221</cp:revision>
  <dcterms:created xsi:type="dcterms:W3CDTF">2008-09-12T14:19:37Z</dcterms:created>
  <dcterms:modified xsi:type="dcterms:W3CDTF">2024-11-08T16:56:32Z</dcterms:modified>
</cp:coreProperties>
</file>