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497" autoAdjust="0"/>
  </p:normalViewPr>
  <p:slideViewPr>
    <p:cSldViewPr snapToGrid="0">
      <p:cViewPr varScale="1">
        <p:scale>
          <a:sx n="58" d="100"/>
          <a:sy n="58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0A8FD-7C35-442A-A9B5-2B6B9BEA7466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7B2F2-A050-48C3-9DDA-5DF9D5B5484F}">
      <dgm:prSet phldrT="[Text]" custT="1"/>
      <dgm:spPr/>
      <dgm:t>
        <a:bodyPr/>
        <a:lstStyle/>
        <a:p>
          <a:r>
            <a:rPr lang="en-US" sz="2600" dirty="0"/>
            <a:t>GERM </a:t>
          </a:r>
          <a:r>
            <a:rPr lang="en-US" sz="1600" dirty="0"/>
            <a:t>(infectious agent)</a:t>
          </a:r>
          <a:endParaRPr lang="en-US" sz="2600" dirty="0"/>
        </a:p>
      </dgm:t>
    </dgm:pt>
    <dgm:pt modelId="{873E9F74-F7AA-4323-AA46-00E9E4C7E6B5}" type="parTrans" cxnId="{8FE5FE33-B7E9-4ED4-BB54-E345780C6E08}">
      <dgm:prSet/>
      <dgm:spPr/>
      <dgm:t>
        <a:bodyPr/>
        <a:lstStyle/>
        <a:p>
          <a:endParaRPr lang="en-US"/>
        </a:p>
      </dgm:t>
    </dgm:pt>
    <dgm:pt modelId="{661EF0BF-F999-4259-9C10-32ADB9F5DFF7}" type="sibTrans" cxnId="{8FE5FE33-B7E9-4ED4-BB54-E345780C6E08}">
      <dgm:prSet/>
      <dgm:spPr/>
      <dgm:t>
        <a:bodyPr/>
        <a:lstStyle/>
        <a:p>
          <a:endParaRPr lang="en-US"/>
        </a:p>
      </dgm:t>
    </dgm:pt>
    <dgm:pt modelId="{6E6747D2-A27B-4156-9D31-86000F79F59B}">
      <dgm:prSet phldrT="[Text]" custT="1"/>
      <dgm:spPr/>
      <dgm:t>
        <a:bodyPr/>
        <a:lstStyle/>
        <a:p>
          <a:r>
            <a:rPr lang="en-US" sz="2400" dirty="0"/>
            <a:t>HOW GERMS GET AROUND </a:t>
          </a:r>
        </a:p>
        <a:p>
          <a:r>
            <a:rPr lang="en-US" sz="1600" dirty="0"/>
            <a:t>(means of transmission)</a:t>
          </a:r>
        </a:p>
      </dgm:t>
    </dgm:pt>
    <dgm:pt modelId="{AD2C065D-6F62-446E-993B-35A0ED8039BD}" type="parTrans" cxnId="{6000BBF8-D02B-4D5D-BC88-36213AA4879E}">
      <dgm:prSet/>
      <dgm:spPr/>
      <dgm:t>
        <a:bodyPr/>
        <a:lstStyle/>
        <a:p>
          <a:endParaRPr lang="en-US"/>
        </a:p>
      </dgm:t>
    </dgm:pt>
    <dgm:pt modelId="{F02D6180-C1DF-47AC-BAB7-B40DF5E8C2A3}" type="sibTrans" cxnId="{6000BBF8-D02B-4D5D-BC88-36213AA4879E}">
      <dgm:prSet/>
      <dgm:spPr/>
      <dgm:t>
        <a:bodyPr/>
        <a:lstStyle/>
        <a:p>
          <a:endParaRPr lang="en-US"/>
        </a:p>
      </dgm:t>
    </dgm:pt>
    <dgm:pt modelId="{0C10BFA5-83D5-4BDE-9BCF-9A27C9DAF78F}">
      <dgm:prSet phldrT="[Text]" custT="1"/>
      <dgm:spPr/>
      <dgm:t>
        <a:bodyPr/>
        <a:lstStyle/>
        <a:p>
          <a:r>
            <a:rPr lang="en-US" sz="2400" dirty="0"/>
            <a:t>HOW GERMS GET IN </a:t>
          </a:r>
        </a:p>
        <a:p>
          <a:r>
            <a:rPr lang="en-US" sz="1500" dirty="0"/>
            <a:t>(portals of entry)</a:t>
          </a:r>
        </a:p>
      </dgm:t>
    </dgm:pt>
    <dgm:pt modelId="{7189A60A-C089-44A5-963F-29678CA62FD2}" type="parTrans" cxnId="{D816B714-4F0A-4346-BBC5-8A971560B211}">
      <dgm:prSet/>
      <dgm:spPr/>
      <dgm:t>
        <a:bodyPr/>
        <a:lstStyle/>
        <a:p>
          <a:endParaRPr lang="en-US"/>
        </a:p>
      </dgm:t>
    </dgm:pt>
    <dgm:pt modelId="{84860933-7A01-4B43-BADC-9F6853AE836D}" type="sibTrans" cxnId="{D816B714-4F0A-4346-BBC5-8A971560B211}">
      <dgm:prSet/>
      <dgm:spPr/>
      <dgm:t>
        <a:bodyPr/>
        <a:lstStyle/>
        <a:p>
          <a:endParaRPr lang="en-US"/>
        </a:p>
      </dgm:t>
    </dgm:pt>
    <dgm:pt modelId="{D0CACA32-06C4-479B-A013-5A39B2803B0F}">
      <dgm:prSet phldrT="[Text]" custT="1"/>
      <dgm:spPr/>
      <dgm:t>
        <a:bodyPr/>
        <a:lstStyle/>
        <a:p>
          <a:r>
            <a:rPr lang="en-US" sz="2400" dirty="0"/>
            <a:t>NEXT SICK PERSON </a:t>
          </a:r>
          <a:r>
            <a:rPr lang="en-US" sz="1500" dirty="0"/>
            <a:t>(susceptible host)</a:t>
          </a:r>
        </a:p>
      </dgm:t>
    </dgm:pt>
    <dgm:pt modelId="{A8DAC256-ABB5-4CDD-8F48-8FCEF50A36F9}" type="parTrans" cxnId="{F4B22E51-A15B-4963-802B-DB57A98D3FA7}">
      <dgm:prSet/>
      <dgm:spPr/>
      <dgm:t>
        <a:bodyPr/>
        <a:lstStyle/>
        <a:p>
          <a:endParaRPr lang="en-US"/>
        </a:p>
      </dgm:t>
    </dgm:pt>
    <dgm:pt modelId="{FA4938D4-DD28-49BF-A222-51BA3E670763}" type="sibTrans" cxnId="{F4B22E51-A15B-4963-802B-DB57A98D3FA7}">
      <dgm:prSet/>
      <dgm:spPr/>
      <dgm:t>
        <a:bodyPr/>
        <a:lstStyle/>
        <a:p>
          <a:endParaRPr lang="en-US"/>
        </a:p>
      </dgm:t>
    </dgm:pt>
    <dgm:pt modelId="{79223979-3903-4499-A850-63F067805E3B}">
      <dgm:prSet phldrT="[Text]" custT="1"/>
      <dgm:spPr/>
      <dgm:t>
        <a:bodyPr/>
        <a:lstStyle/>
        <a:p>
          <a:r>
            <a:rPr lang="en-US" sz="2400" dirty="0"/>
            <a:t>WHERE GERMS LIVE </a:t>
          </a:r>
          <a:r>
            <a:rPr lang="en-US" sz="1600" dirty="0"/>
            <a:t>(reservoir)</a:t>
          </a:r>
          <a:endParaRPr lang="en-US" sz="1400" dirty="0"/>
        </a:p>
      </dgm:t>
    </dgm:pt>
    <dgm:pt modelId="{3CE695EB-360E-4F8F-A6BC-06846C003FB6}" type="parTrans" cxnId="{CA6426D0-6043-4BE1-BFC7-9C405839557F}">
      <dgm:prSet/>
      <dgm:spPr/>
      <dgm:t>
        <a:bodyPr/>
        <a:lstStyle/>
        <a:p>
          <a:endParaRPr lang="en-US"/>
        </a:p>
      </dgm:t>
    </dgm:pt>
    <dgm:pt modelId="{4369861A-BB0C-46EC-9ACD-FD3F031F17E4}" type="sibTrans" cxnId="{CA6426D0-6043-4BE1-BFC7-9C405839557F}">
      <dgm:prSet/>
      <dgm:spPr/>
      <dgm:t>
        <a:bodyPr/>
        <a:lstStyle/>
        <a:p>
          <a:endParaRPr lang="en-US"/>
        </a:p>
      </dgm:t>
    </dgm:pt>
    <dgm:pt modelId="{2AF69F21-5D02-42AA-95E1-C59CF7937987}">
      <dgm:prSet phldrT="[Text]" custT="1"/>
      <dgm:spPr/>
      <dgm:t>
        <a:bodyPr/>
        <a:lstStyle/>
        <a:p>
          <a:r>
            <a:rPr lang="en-US" sz="2400" dirty="0"/>
            <a:t>HOW GERMS GET OUT </a:t>
          </a:r>
          <a:r>
            <a:rPr lang="en-US" sz="1600" dirty="0"/>
            <a:t>(portal of exit)</a:t>
          </a:r>
          <a:endParaRPr lang="en-US" sz="1400" dirty="0"/>
        </a:p>
      </dgm:t>
    </dgm:pt>
    <dgm:pt modelId="{67AA8C24-346F-423E-8780-298059E3DD4F}" type="parTrans" cxnId="{7ADF5EAF-BA25-4E21-B034-62934A89C943}">
      <dgm:prSet/>
      <dgm:spPr/>
      <dgm:t>
        <a:bodyPr/>
        <a:lstStyle/>
        <a:p>
          <a:endParaRPr lang="en-US"/>
        </a:p>
      </dgm:t>
    </dgm:pt>
    <dgm:pt modelId="{B79BE82B-7E74-4BEC-9CD3-4BD54B0A63AD}" type="sibTrans" cxnId="{7ADF5EAF-BA25-4E21-B034-62934A89C943}">
      <dgm:prSet/>
      <dgm:spPr/>
      <dgm:t>
        <a:bodyPr/>
        <a:lstStyle/>
        <a:p>
          <a:endParaRPr lang="en-US"/>
        </a:p>
      </dgm:t>
    </dgm:pt>
    <dgm:pt modelId="{3298183E-3F9D-4E53-95D8-FA337FD98302}" type="pres">
      <dgm:prSet presAssocID="{CF10A8FD-7C35-442A-A9B5-2B6B9BEA7466}" presName="cycle" presStyleCnt="0">
        <dgm:presLayoutVars>
          <dgm:dir/>
          <dgm:resizeHandles val="exact"/>
        </dgm:presLayoutVars>
      </dgm:prSet>
      <dgm:spPr/>
    </dgm:pt>
    <dgm:pt modelId="{D51ADF9A-3FC5-4D39-95FA-977AD565546A}" type="pres">
      <dgm:prSet presAssocID="{CC47B2F2-A050-48C3-9DDA-5DF9D5B5484F}" presName="dummy" presStyleCnt="0"/>
      <dgm:spPr/>
    </dgm:pt>
    <dgm:pt modelId="{A4F76FF1-DD96-4F33-BDEC-CC855520624D}" type="pres">
      <dgm:prSet presAssocID="{CC47B2F2-A050-48C3-9DDA-5DF9D5B5484F}" presName="node" presStyleLbl="revTx" presStyleIdx="0" presStyleCnt="6" custScaleX="156753">
        <dgm:presLayoutVars>
          <dgm:bulletEnabled val="1"/>
        </dgm:presLayoutVars>
      </dgm:prSet>
      <dgm:spPr/>
    </dgm:pt>
    <dgm:pt modelId="{BA60DC5E-CED9-46B9-B5F6-B2F05B5B2F75}" type="pres">
      <dgm:prSet presAssocID="{661EF0BF-F999-4259-9C10-32ADB9F5DFF7}" presName="sibTrans" presStyleLbl="node1" presStyleIdx="0" presStyleCnt="6"/>
      <dgm:spPr/>
    </dgm:pt>
    <dgm:pt modelId="{828F9B75-A77A-406D-A910-C92E71786260}" type="pres">
      <dgm:prSet presAssocID="{79223979-3903-4499-A850-63F067805E3B}" presName="dummy" presStyleCnt="0"/>
      <dgm:spPr/>
    </dgm:pt>
    <dgm:pt modelId="{5D11E224-A711-4159-AC3C-345CE3638CAF}" type="pres">
      <dgm:prSet presAssocID="{79223979-3903-4499-A850-63F067805E3B}" presName="node" presStyleLbl="revTx" presStyleIdx="1" presStyleCnt="6" custScaleX="177152">
        <dgm:presLayoutVars>
          <dgm:bulletEnabled val="1"/>
        </dgm:presLayoutVars>
      </dgm:prSet>
      <dgm:spPr/>
    </dgm:pt>
    <dgm:pt modelId="{7ECD020F-422F-4933-8792-1F4DC6579ECC}" type="pres">
      <dgm:prSet presAssocID="{4369861A-BB0C-46EC-9ACD-FD3F031F17E4}" presName="sibTrans" presStyleLbl="node1" presStyleIdx="1" presStyleCnt="6"/>
      <dgm:spPr/>
    </dgm:pt>
    <dgm:pt modelId="{53943231-A569-4958-AAB8-F6BFC4DDA493}" type="pres">
      <dgm:prSet presAssocID="{2AF69F21-5D02-42AA-95E1-C59CF7937987}" presName="dummy" presStyleCnt="0"/>
      <dgm:spPr/>
    </dgm:pt>
    <dgm:pt modelId="{6DDB2C74-981B-48E3-9417-4CF894A9689F}" type="pres">
      <dgm:prSet presAssocID="{2AF69F21-5D02-42AA-95E1-C59CF7937987}" presName="node" presStyleLbl="revTx" presStyleIdx="2" presStyleCnt="6" custScaleX="170871" custRadScaleRad="105411" custRadScaleInc="-64047">
        <dgm:presLayoutVars>
          <dgm:bulletEnabled val="1"/>
        </dgm:presLayoutVars>
      </dgm:prSet>
      <dgm:spPr/>
    </dgm:pt>
    <dgm:pt modelId="{5C766872-2AF2-418C-8833-4954AA1D807C}" type="pres">
      <dgm:prSet presAssocID="{B79BE82B-7E74-4BEC-9CD3-4BD54B0A63AD}" presName="sibTrans" presStyleLbl="node1" presStyleIdx="2" presStyleCnt="6"/>
      <dgm:spPr/>
    </dgm:pt>
    <dgm:pt modelId="{A9C20AF4-994C-4D0C-840E-3FD58AA796CA}" type="pres">
      <dgm:prSet presAssocID="{6E6747D2-A27B-4156-9D31-86000F79F59B}" presName="dummy" presStyleCnt="0"/>
      <dgm:spPr/>
    </dgm:pt>
    <dgm:pt modelId="{C1147313-DECA-4647-BC29-FD732C0D81B2}" type="pres">
      <dgm:prSet presAssocID="{6E6747D2-A27B-4156-9D31-86000F79F59B}" presName="node" presStyleLbl="revTx" presStyleIdx="3" presStyleCnt="6" custScaleX="216566">
        <dgm:presLayoutVars>
          <dgm:bulletEnabled val="1"/>
        </dgm:presLayoutVars>
      </dgm:prSet>
      <dgm:spPr/>
    </dgm:pt>
    <dgm:pt modelId="{8BBFE4E9-471A-48BD-956D-A25CB7A7A679}" type="pres">
      <dgm:prSet presAssocID="{F02D6180-C1DF-47AC-BAB7-B40DF5E8C2A3}" presName="sibTrans" presStyleLbl="node1" presStyleIdx="3" presStyleCnt="6"/>
      <dgm:spPr/>
    </dgm:pt>
    <dgm:pt modelId="{BA03C275-3C1B-463A-AFE9-CAD27D5DE52C}" type="pres">
      <dgm:prSet presAssocID="{0C10BFA5-83D5-4BDE-9BCF-9A27C9DAF78F}" presName="dummy" presStyleCnt="0"/>
      <dgm:spPr/>
    </dgm:pt>
    <dgm:pt modelId="{937E2B35-0155-4564-94CE-E26550CE1BD9}" type="pres">
      <dgm:prSet presAssocID="{0C10BFA5-83D5-4BDE-9BCF-9A27C9DAF78F}" presName="node" presStyleLbl="revTx" presStyleIdx="4" presStyleCnt="6" custScaleX="190014">
        <dgm:presLayoutVars>
          <dgm:bulletEnabled val="1"/>
        </dgm:presLayoutVars>
      </dgm:prSet>
      <dgm:spPr/>
    </dgm:pt>
    <dgm:pt modelId="{6C3615EE-3BD4-4091-B004-3F40BB28228C}" type="pres">
      <dgm:prSet presAssocID="{84860933-7A01-4B43-BADC-9F6853AE836D}" presName="sibTrans" presStyleLbl="node1" presStyleIdx="4" presStyleCnt="6"/>
      <dgm:spPr/>
    </dgm:pt>
    <dgm:pt modelId="{ED44395C-F2E9-4C99-A676-FF694B0E8A08}" type="pres">
      <dgm:prSet presAssocID="{D0CACA32-06C4-479B-A013-5A39B2803B0F}" presName="dummy" presStyleCnt="0"/>
      <dgm:spPr/>
    </dgm:pt>
    <dgm:pt modelId="{B1DB3316-855D-4574-AC6C-1BE31DB83250}" type="pres">
      <dgm:prSet presAssocID="{D0CACA32-06C4-479B-A013-5A39B2803B0F}" presName="node" presStyleLbl="revTx" presStyleIdx="5" presStyleCnt="6" custScaleX="164035" custRadScaleRad="99936" custRadScaleInc="-15995">
        <dgm:presLayoutVars>
          <dgm:bulletEnabled val="1"/>
        </dgm:presLayoutVars>
      </dgm:prSet>
      <dgm:spPr/>
    </dgm:pt>
    <dgm:pt modelId="{6F48778C-D4CE-4C49-BE4D-5C6FE148585D}" type="pres">
      <dgm:prSet presAssocID="{FA4938D4-DD28-49BF-A222-51BA3E670763}" presName="sibTrans" presStyleLbl="node1" presStyleIdx="5" presStyleCnt="6"/>
      <dgm:spPr/>
    </dgm:pt>
  </dgm:ptLst>
  <dgm:cxnLst>
    <dgm:cxn modelId="{8CB31D03-6526-47FC-B6A3-3F3A3B360645}" type="presOf" srcId="{FA4938D4-DD28-49BF-A222-51BA3E670763}" destId="{6F48778C-D4CE-4C49-BE4D-5C6FE148585D}" srcOrd="0" destOrd="0" presId="urn:microsoft.com/office/officeart/2005/8/layout/cycle1"/>
    <dgm:cxn modelId="{D816B714-4F0A-4346-BBC5-8A971560B211}" srcId="{CF10A8FD-7C35-442A-A9B5-2B6B9BEA7466}" destId="{0C10BFA5-83D5-4BDE-9BCF-9A27C9DAF78F}" srcOrd="4" destOrd="0" parTransId="{7189A60A-C089-44A5-963F-29678CA62FD2}" sibTransId="{84860933-7A01-4B43-BADC-9F6853AE836D}"/>
    <dgm:cxn modelId="{F4CD1323-BA2B-4D6D-BA97-9D6F9DF5BDDC}" type="presOf" srcId="{F02D6180-C1DF-47AC-BAB7-B40DF5E8C2A3}" destId="{8BBFE4E9-471A-48BD-956D-A25CB7A7A679}" srcOrd="0" destOrd="0" presId="urn:microsoft.com/office/officeart/2005/8/layout/cycle1"/>
    <dgm:cxn modelId="{8A195B32-231A-4010-A8BF-911AC1F32DE9}" type="presOf" srcId="{84860933-7A01-4B43-BADC-9F6853AE836D}" destId="{6C3615EE-3BD4-4091-B004-3F40BB28228C}" srcOrd="0" destOrd="0" presId="urn:microsoft.com/office/officeart/2005/8/layout/cycle1"/>
    <dgm:cxn modelId="{8FE5FE33-B7E9-4ED4-BB54-E345780C6E08}" srcId="{CF10A8FD-7C35-442A-A9B5-2B6B9BEA7466}" destId="{CC47B2F2-A050-48C3-9DDA-5DF9D5B5484F}" srcOrd="0" destOrd="0" parTransId="{873E9F74-F7AA-4323-AA46-00E9E4C7E6B5}" sibTransId="{661EF0BF-F999-4259-9C10-32ADB9F5DFF7}"/>
    <dgm:cxn modelId="{707B4D66-3BB2-40B3-B14D-E8ECA34B2BAC}" type="presOf" srcId="{661EF0BF-F999-4259-9C10-32ADB9F5DFF7}" destId="{BA60DC5E-CED9-46B9-B5F6-B2F05B5B2F75}" srcOrd="0" destOrd="0" presId="urn:microsoft.com/office/officeart/2005/8/layout/cycle1"/>
    <dgm:cxn modelId="{E2F92A6A-B596-4477-8E7F-2F6A3CF3D56D}" type="presOf" srcId="{2AF69F21-5D02-42AA-95E1-C59CF7937987}" destId="{6DDB2C74-981B-48E3-9417-4CF894A9689F}" srcOrd="0" destOrd="0" presId="urn:microsoft.com/office/officeart/2005/8/layout/cycle1"/>
    <dgm:cxn modelId="{FAD71271-EB8B-4610-9648-DFF2038F5EA9}" type="presOf" srcId="{B79BE82B-7E74-4BEC-9CD3-4BD54B0A63AD}" destId="{5C766872-2AF2-418C-8833-4954AA1D807C}" srcOrd="0" destOrd="0" presId="urn:microsoft.com/office/officeart/2005/8/layout/cycle1"/>
    <dgm:cxn modelId="{F4B22E51-A15B-4963-802B-DB57A98D3FA7}" srcId="{CF10A8FD-7C35-442A-A9B5-2B6B9BEA7466}" destId="{D0CACA32-06C4-479B-A013-5A39B2803B0F}" srcOrd="5" destOrd="0" parTransId="{A8DAC256-ABB5-4CDD-8F48-8FCEF50A36F9}" sibTransId="{FA4938D4-DD28-49BF-A222-51BA3E670763}"/>
    <dgm:cxn modelId="{B63C5A7F-CAF7-4D9F-9D6D-16BF7FF4006F}" type="presOf" srcId="{6E6747D2-A27B-4156-9D31-86000F79F59B}" destId="{C1147313-DECA-4647-BC29-FD732C0D81B2}" srcOrd="0" destOrd="0" presId="urn:microsoft.com/office/officeart/2005/8/layout/cycle1"/>
    <dgm:cxn modelId="{E5AB7A9A-2E8E-4FDD-93A4-20A661BC1DD1}" type="presOf" srcId="{4369861A-BB0C-46EC-9ACD-FD3F031F17E4}" destId="{7ECD020F-422F-4933-8792-1F4DC6579ECC}" srcOrd="0" destOrd="0" presId="urn:microsoft.com/office/officeart/2005/8/layout/cycle1"/>
    <dgm:cxn modelId="{89D4A7A3-C2B1-42ED-A560-D9C00A3E8B79}" type="presOf" srcId="{0C10BFA5-83D5-4BDE-9BCF-9A27C9DAF78F}" destId="{937E2B35-0155-4564-94CE-E26550CE1BD9}" srcOrd="0" destOrd="0" presId="urn:microsoft.com/office/officeart/2005/8/layout/cycle1"/>
    <dgm:cxn modelId="{84F0A1A4-ADFF-49BE-82C5-81CCFC1A2065}" type="presOf" srcId="{CC47B2F2-A050-48C3-9DDA-5DF9D5B5484F}" destId="{A4F76FF1-DD96-4F33-BDEC-CC855520624D}" srcOrd="0" destOrd="0" presId="urn:microsoft.com/office/officeart/2005/8/layout/cycle1"/>
    <dgm:cxn modelId="{71C1CEAD-1F2B-4F30-81BD-22A925F99D5D}" type="presOf" srcId="{D0CACA32-06C4-479B-A013-5A39B2803B0F}" destId="{B1DB3316-855D-4574-AC6C-1BE31DB83250}" srcOrd="0" destOrd="0" presId="urn:microsoft.com/office/officeart/2005/8/layout/cycle1"/>
    <dgm:cxn modelId="{7ADF5EAF-BA25-4E21-B034-62934A89C943}" srcId="{CF10A8FD-7C35-442A-A9B5-2B6B9BEA7466}" destId="{2AF69F21-5D02-42AA-95E1-C59CF7937987}" srcOrd="2" destOrd="0" parTransId="{67AA8C24-346F-423E-8780-298059E3DD4F}" sibTransId="{B79BE82B-7E74-4BEC-9CD3-4BD54B0A63AD}"/>
    <dgm:cxn modelId="{CA6426D0-6043-4BE1-BFC7-9C405839557F}" srcId="{CF10A8FD-7C35-442A-A9B5-2B6B9BEA7466}" destId="{79223979-3903-4499-A850-63F067805E3B}" srcOrd="1" destOrd="0" parTransId="{3CE695EB-360E-4F8F-A6BC-06846C003FB6}" sibTransId="{4369861A-BB0C-46EC-9ACD-FD3F031F17E4}"/>
    <dgm:cxn modelId="{D4727DD0-8AA8-48DD-81CE-E156263D7E81}" type="presOf" srcId="{CF10A8FD-7C35-442A-A9B5-2B6B9BEA7466}" destId="{3298183E-3F9D-4E53-95D8-FA337FD98302}" srcOrd="0" destOrd="0" presId="urn:microsoft.com/office/officeart/2005/8/layout/cycle1"/>
    <dgm:cxn modelId="{49481CF3-F354-4F20-AACF-3C1EF5453D57}" type="presOf" srcId="{79223979-3903-4499-A850-63F067805E3B}" destId="{5D11E224-A711-4159-AC3C-345CE3638CAF}" srcOrd="0" destOrd="0" presId="urn:microsoft.com/office/officeart/2005/8/layout/cycle1"/>
    <dgm:cxn modelId="{6000BBF8-D02B-4D5D-BC88-36213AA4879E}" srcId="{CF10A8FD-7C35-442A-A9B5-2B6B9BEA7466}" destId="{6E6747D2-A27B-4156-9D31-86000F79F59B}" srcOrd="3" destOrd="0" parTransId="{AD2C065D-6F62-446E-993B-35A0ED8039BD}" sibTransId="{F02D6180-C1DF-47AC-BAB7-B40DF5E8C2A3}"/>
    <dgm:cxn modelId="{27F79569-B070-4F4E-AA3E-7AD9463D1F27}" type="presParOf" srcId="{3298183E-3F9D-4E53-95D8-FA337FD98302}" destId="{D51ADF9A-3FC5-4D39-95FA-977AD565546A}" srcOrd="0" destOrd="0" presId="urn:microsoft.com/office/officeart/2005/8/layout/cycle1"/>
    <dgm:cxn modelId="{AD6A7F29-7096-4FFD-926D-F399AA0E2A66}" type="presParOf" srcId="{3298183E-3F9D-4E53-95D8-FA337FD98302}" destId="{A4F76FF1-DD96-4F33-BDEC-CC855520624D}" srcOrd="1" destOrd="0" presId="urn:microsoft.com/office/officeart/2005/8/layout/cycle1"/>
    <dgm:cxn modelId="{911E8AD5-9C9A-4966-9975-CC73D9AB1D62}" type="presParOf" srcId="{3298183E-3F9D-4E53-95D8-FA337FD98302}" destId="{BA60DC5E-CED9-46B9-B5F6-B2F05B5B2F75}" srcOrd="2" destOrd="0" presId="urn:microsoft.com/office/officeart/2005/8/layout/cycle1"/>
    <dgm:cxn modelId="{46B3AD33-B851-4D17-9B13-B3009ABBFB47}" type="presParOf" srcId="{3298183E-3F9D-4E53-95D8-FA337FD98302}" destId="{828F9B75-A77A-406D-A910-C92E71786260}" srcOrd="3" destOrd="0" presId="urn:microsoft.com/office/officeart/2005/8/layout/cycle1"/>
    <dgm:cxn modelId="{1E5CF2DC-E91B-4340-A4B5-3A6DED5663BB}" type="presParOf" srcId="{3298183E-3F9D-4E53-95D8-FA337FD98302}" destId="{5D11E224-A711-4159-AC3C-345CE3638CAF}" srcOrd="4" destOrd="0" presId="urn:microsoft.com/office/officeart/2005/8/layout/cycle1"/>
    <dgm:cxn modelId="{6AB6DA36-859E-40B3-BDDD-2A451A4BB54A}" type="presParOf" srcId="{3298183E-3F9D-4E53-95D8-FA337FD98302}" destId="{7ECD020F-422F-4933-8792-1F4DC6579ECC}" srcOrd="5" destOrd="0" presId="urn:microsoft.com/office/officeart/2005/8/layout/cycle1"/>
    <dgm:cxn modelId="{5A976CE9-162E-434A-8108-94007405B5B9}" type="presParOf" srcId="{3298183E-3F9D-4E53-95D8-FA337FD98302}" destId="{53943231-A569-4958-AAB8-F6BFC4DDA493}" srcOrd="6" destOrd="0" presId="urn:microsoft.com/office/officeart/2005/8/layout/cycle1"/>
    <dgm:cxn modelId="{83D04CDD-2A33-47C6-ABD5-53E59BEE536C}" type="presParOf" srcId="{3298183E-3F9D-4E53-95D8-FA337FD98302}" destId="{6DDB2C74-981B-48E3-9417-4CF894A9689F}" srcOrd="7" destOrd="0" presId="urn:microsoft.com/office/officeart/2005/8/layout/cycle1"/>
    <dgm:cxn modelId="{72308632-E25D-4720-9488-5A54A612CD2B}" type="presParOf" srcId="{3298183E-3F9D-4E53-95D8-FA337FD98302}" destId="{5C766872-2AF2-418C-8833-4954AA1D807C}" srcOrd="8" destOrd="0" presId="urn:microsoft.com/office/officeart/2005/8/layout/cycle1"/>
    <dgm:cxn modelId="{2E024DBE-794C-4602-BA38-065DD7312F40}" type="presParOf" srcId="{3298183E-3F9D-4E53-95D8-FA337FD98302}" destId="{A9C20AF4-994C-4D0C-840E-3FD58AA796CA}" srcOrd="9" destOrd="0" presId="urn:microsoft.com/office/officeart/2005/8/layout/cycle1"/>
    <dgm:cxn modelId="{FF655905-CE31-4D1B-BD2B-1930D7A2681F}" type="presParOf" srcId="{3298183E-3F9D-4E53-95D8-FA337FD98302}" destId="{C1147313-DECA-4647-BC29-FD732C0D81B2}" srcOrd="10" destOrd="0" presId="urn:microsoft.com/office/officeart/2005/8/layout/cycle1"/>
    <dgm:cxn modelId="{1607ADFA-2A66-426D-81AD-4CF775614B51}" type="presParOf" srcId="{3298183E-3F9D-4E53-95D8-FA337FD98302}" destId="{8BBFE4E9-471A-48BD-956D-A25CB7A7A679}" srcOrd="11" destOrd="0" presId="urn:microsoft.com/office/officeart/2005/8/layout/cycle1"/>
    <dgm:cxn modelId="{61A5618F-2D0A-457B-8C1A-FF6EFED291F2}" type="presParOf" srcId="{3298183E-3F9D-4E53-95D8-FA337FD98302}" destId="{BA03C275-3C1B-463A-AFE9-CAD27D5DE52C}" srcOrd="12" destOrd="0" presId="urn:microsoft.com/office/officeart/2005/8/layout/cycle1"/>
    <dgm:cxn modelId="{4588C8D3-1235-48E2-92EB-42588D29F03E}" type="presParOf" srcId="{3298183E-3F9D-4E53-95D8-FA337FD98302}" destId="{937E2B35-0155-4564-94CE-E26550CE1BD9}" srcOrd="13" destOrd="0" presId="urn:microsoft.com/office/officeart/2005/8/layout/cycle1"/>
    <dgm:cxn modelId="{C8E5682E-1183-4604-977E-5A58461F754D}" type="presParOf" srcId="{3298183E-3F9D-4E53-95D8-FA337FD98302}" destId="{6C3615EE-3BD4-4091-B004-3F40BB28228C}" srcOrd="14" destOrd="0" presId="urn:microsoft.com/office/officeart/2005/8/layout/cycle1"/>
    <dgm:cxn modelId="{291E0164-04C1-440F-8023-7E21489C8739}" type="presParOf" srcId="{3298183E-3F9D-4E53-95D8-FA337FD98302}" destId="{ED44395C-F2E9-4C99-A676-FF694B0E8A08}" srcOrd="15" destOrd="0" presId="urn:microsoft.com/office/officeart/2005/8/layout/cycle1"/>
    <dgm:cxn modelId="{450FA12E-E0E8-42D5-B97F-C5212A277F65}" type="presParOf" srcId="{3298183E-3F9D-4E53-95D8-FA337FD98302}" destId="{B1DB3316-855D-4574-AC6C-1BE31DB83250}" srcOrd="16" destOrd="0" presId="urn:microsoft.com/office/officeart/2005/8/layout/cycle1"/>
    <dgm:cxn modelId="{2F4410F3-C10D-4551-81D7-2E89E188119D}" type="presParOf" srcId="{3298183E-3F9D-4E53-95D8-FA337FD98302}" destId="{6F48778C-D4CE-4C49-BE4D-5C6FE148585D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76FF1-DD96-4F33-BDEC-CC855520624D}">
      <dsp:nvSpPr>
        <dsp:cNvPr id="0" name=""/>
        <dsp:cNvSpPr/>
      </dsp:nvSpPr>
      <dsp:spPr>
        <a:xfrm>
          <a:off x="4468327" y="13889"/>
          <a:ext cx="1735696" cy="110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GERM </a:t>
          </a:r>
          <a:r>
            <a:rPr lang="en-US" sz="1600" kern="1200" dirty="0"/>
            <a:t>(infectious agent)</a:t>
          </a:r>
          <a:endParaRPr lang="en-US" sz="2600" kern="1200" dirty="0"/>
        </a:p>
      </dsp:txBody>
      <dsp:txXfrm>
        <a:off x="4468327" y="13889"/>
        <a:ext cx="1735696" cy="1107281"/>
      </dsp:txXfrm>
    </dsp:sp>
    <dsp:sp modelId="{BA60DC5E-CED9-46B9-B5F6-B2F05B5B2F75}">
      <dsp:nvSpPr>
        <dsp:cNvPr id="0" name=""/>
        <dsp:cNvSpPr/>
      </dsp:nvSpPr>
      <dsp:spPr>
        <a:xfrm>
          <a:off x="1392549" y="2278"/>
          <a:ext cx="5414110" cy="5414110"/>
        </a:xfrm>
        <a:prstGeom prst="circularArrow">
          <a:avLst>
            <a:gd name="adj1" fmla="val 3988"/>
            <a:gd name="adj2" fmla="val 250168"/>
            <a:gd name="adj3" fmla="val 20573676"/>
            <a:gd name="adj4" fmla="val 19202797"/>
            <a:gd name="adj5" fmla="val 465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11E224-A711-4159-AC3C-345CE3638CAF}">
      <dsp:nvSpPr>
        <dsp:cNvPr id="0" name=""/>
        <dsp:cNvSpPr/>
      </dsp:nvSpPr>
      <dsp:spPr>
        <a:xfrm>
          <a:off x="5591961" y="2155692"/>
          <a:ext cx="1961570" cy="110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WHERE GERMS LIVE </a:t>
          </a:r>
          <a:r>
            <a:rPr lang="en-US" sz="1600" kern="1200" dirty="0"/>
            <a:t>(reservoir)</a:t>
          </a:r>
          <a:endParaRPr lang="en-US" sz="1400" kern="1200" dirty="0"/>
        </a:p>
      </dsp:txBody>
      <dsp:txXfrm>
        <a:off x="5591961" y="2155692"/>
        <a:ext cx="1961570" cy="1107281"/>
      </dsp:txXfrm>
    </dsp:sp>
    <dsp:sp modelId="{7ECD020F-422F-4933-8792-1F4DC6579ECC}">
      <dsp:nvSpPr>
        <dsp:cNvPr id="0" name=""/>
        <dsp:cNvSpPr/>
      </dsp:nvSpPr>
      <dsp:spPr>
        <a:xfrm>
          <a:off x="1334037" y="410923"/>
          <a:ext cx="5414110" cy="5414110"/>
        </a:xfrm>
        <a:prstGeom prst="circularArrow">
          <a:avLst>
            <a:gd name="adj1" fmla="val 3988"/>
            <a:gd name="adj2" fmla="val 250168"/>
            <a:gd name="adj3" fmla="val 1105551"/>
            <a:gd name="adj4" fmla="val 201664"/>
            <a:gd name="adj5" fmla="val 465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DB2C74-981B-48E3-9417-4CF894A9689F}">
      <dsp:nvSpPr>
        <dsp:cNvPr id="0" name=""/>
        <dsp:cNvSpPr/>
      </dsp:nvSpPr>
      <dsp:spPr>
        <a:xfrm>
          <a:off x="4925185" y="4068209"/>
          <a:ext cx="1892022" cy="110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GERMS GET OUT </a:t>
          </a:r>
          <a:r>
            <a:rPr lang="en-US" sz="1600" kern="1200" dirty="0"/>
            <a:t>(portal of exit)</a:t>
          </a:r>
          <a:endParaRPr lang="en-US" sz="1400" kern="1200" dirty="0"/>
        </a:p>
      </dsp:txBody>
      <dsp:txXfrm>
        <a:off x="4925185" y="4068209"/>
        <a:ext cx="1892022" cy="1107281"/>
      </dsp:txXfrm>
    </dsp:sp>
    <dsp:sp modelId="{5C766872-2AF2-418C-8833-4954AA1D807C}">
      <dsp:nvSpPr>
        <dsp:cNvPr id="0" name=""/>
        <dsp:cNvSpPr/>
      </dsp:nvSpPr>
      <dsp:spPr>
        <a:xfrm>
          <a:off x="1777885" y="38420"/>
          <a:ext cx="5414110" cy="5414110"/>
        </a:xfrm>
        <a:prstGeom prst="circularArrow">
          <a:avLst>
            <a:gd name="adj1" fmla="val 3988"/>
            <a:gd name="adj2" fmla="val 250168"/>
            <a:gd name="adj3" fmla="val 5740593"/>
            <a:gd name="adj4" fmla="val 4757060"/>
            <a:gd name="adj5" fmla="val 465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147313-DECA-4647-BC29-FD732C0D81B2}">
      <dsp:nvSpPr>
        <dsp:cNvPr id="0" name=""/>
        <dsp:cNvSpPr/>
      </dsp:nvSpPr>
      <dsp:spPr>
        <a:xfrm>
          <a:off x="1664036" y="4297496"/>
          <a:ext cx="2397994" cy="110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GERMS GET AROUND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(means of transmission)</a:t>
          </a:r>
        </a:p>
      </dsp:txBody>
      <dsp:txXfrm>
        <a:off x="1664036" y="4297496"/>
        <a:ext cx="2397994" cy="1107281"/>
      </dsp:txXfrm>
    </dsp:sp>
    <dsp:sp modelId="{8BBFE4E9-471A-48BD-956D-A25CB7A7A679}">
      <dsp:nvSpPr>
        <dsp:cNvPr id="0" name=""/>
        <dsp:cNvSpPr/>
      </dsp:nvSpPr>
      <dsp:spPr>
        <a:xfrm>
          <a:off x="1392549" y="2278"/>
          <a:ext cx="5414110" cy="5414110"/>
        </a:xfrm>
        <a:prstGeom prst="circularArrow">
          <a:avLst>
            <a:gd name="adj1" fmla="val 3988"/>
            <a:gd name="adj2" fmla="val 250168"/>
            <a:gd name="adj3" fmla="val 9773676"/>
            <a:gd name="adj4" fmla="val 8402797"/>
            <a:gd name="adj5" fmla="val 465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7E2B35-0155-4564-94CE-E26550CE1BD9}">
      <dsp:nvSpPr>
        <dsp:cNvPr id="0" name=""/>
        <dsp:cNvSpPr/>
      </dsp:nvSpPr>
      <dsp:spPr>
        <a:xfrm>
          <a:off x="574467" y="2155692"/>
          <a:ext cx="2103989" cy="110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HOW GERMS GET IN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(portals of entry)</a:t>
          </a:r>
        </a:p>
      </dsp:txBody>
      <dsp:txXfrm>
        <a:off x="574467" y="2155692"/>
        <a:ext cx="2103989" cy="1107281"/>
      </dsp:txXfrm>
    </dsp:sp>
    <dsp:sp modelId="{6C3615EE-3BD4-4091-B004-3F40BB28228C}">
      <dsp:nvSpPr>
        <dsp:cNvPr id="0" name=""/>
        <dsp:cNvSpPr/>
      </dsp:nvSpPr>
      <dsp:spPr>
        <a:xfrm>
          <a:off x="1391703" y="5948"/>
          <a:ext cx="5414110" cy="5414110"/>
        </a:xfrm>
        <a:prstGeom prst="circularArrow">
          <a:avLst>
            <a:gd name="adj1" fmla="val 3988"/>
            <a:gd name="adj2" fmla="val 250168"/>
            <a:gd name="adj3" fmla="val 12821985"/>
            <a:gd name="adj4" fmla="val 11581391"/>
            <a:gd name="adj5" fmla="val 465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DB3316-855D-4574-AC6C-1BE31DB83250}">
      <dsp:nvSpPr>
        <dsp:cNvPr id="0" name=""/>
        <dsp:cNvSpPr/>
      </dsp:nvSpPr>
      <dsp:spPr>
        <a:xfrm>
          <a:off x="1838141" y="87556"/>
          <a:ext cx="1816328" cy="110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NEXT SICK PERSON </a:t>
          </a:r>
          <a:r>
            <a:rPr lang="en-US" sz="1500" kern="1200" dirty="0"/>
            <a:t>(susceptible host)</a:t>
          </a:r>
        </a:p>
      </dsp:txBody>
      <dsp:txXfrm>
        <a:off x="1838141" y="87556"/>
        <a:ext cx="1816328" cy="1107281"/>
      </dsp:txXfrm>
    </dsp:sp>
    <dsp:sp modelId="{6F48778C-D4CE-4C49-BE4D-5C6FE148585D}">
      <dsp:nvSpPr>
        <dsp:cNvPr id="0" name=""/>
        <dsp:cNvSpPr/>
      </dsp:nvSpPr>
      <dsp:spPr>
        <a:xfrm>
          <a:off x="1397370" y="3000"/>
          <a:ext cx="5414110" cy="5414110"/>
        </a:xfrm>
        <a:prstGeom prst="circularArrow">
          <a:avLst>
            <a:gd name="adj1" fmla="val 3988"/>
            <a:gd name="adj2" fmla="val 250168"/>
            <a:gd name="adj3" fmla="val 16457510"/>
            <a:gd name="adj4" fmla="val 15571045"/>
            <a:gd name="adj5" fmla="val 4653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AAC61-9A7F-4018-9B48-D18D1ED0911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E4BF8-1075-414B-87C9-9B3892B19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40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CONSIDER: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Type of task/procedure to be performed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Risk of splashes or sprays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Presence of diarrhea or incontinence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patient perform hand hygiene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Is patient in a shared room/treatment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1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3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evidence supporting the effectiveness of hand hygiene is overwhelming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25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0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Wash hands with soap and water when hands are visibly soiled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59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54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Step 1 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entering patient care environments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entering the patient treatment or exam room or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touching patient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touching any objects or furniture in the patient environment, </a:t>
            </a:r>
            <a:r>
              <a:rPr lang="en-US" dirty="0" err="1"/>
              <a:t>e.g</a:t>
            </a:r>
            <a:r>
              <a:rPr lang="en-US" dirty="0"/>
              <a:t> bed, wheelchair, adjusting 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Step 2 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Immediately before any aseptic/clean procedure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Performing invasive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Handling dressings or touching open wounds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Preparing and administering medications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Preparing, handling, serving or eating foods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Feeding a patient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Shifts and breaks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18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Step 3 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Contact with blood and body fluids, non-intact skin and/or mucous membranes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Contact with contaminated item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Procedures on the same patient where soiling of hands is likely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Oral care, wound care, patient toileting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Removal of gloves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Personal use of toilet or wiping of nose/face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Feeding patient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and after shifts and breaks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Step 4 examples: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leaving the patient or their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touching a patient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After touching any object or furniture in patient’s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47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29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Ensure patients with signs of infections are seen quickly and that all infections </a:t>
            </a:r>
            <a:r>
              <a:rPr lang="en-US"/>
              <a:t>are considered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Routine Practices recognize germs are always present and can be transmitted from one person to another either directly or indirectly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78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How to practice respiratory hygiene: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Cover mouth and nose against a sleeve/shoulder during coughing or sneezing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Use tissue to cover mouth and nose during coughing and sneezing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Discard used tissues into the wastebasket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Turn head away from others when coughing and sneezing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Wear a procedure or surgical mask to protect others when coughing or sneezing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Perform hand hygiene after coughing and/or sneezing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8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Post signs to direct individuals with signs of infection to specific areas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Physical barriers between individuals with signs of infection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Place individuals who may soil the environment into a single room right away, e.g. vomiting, diarrhea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3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Post signs in entrances reminding individuals with signs of infection to perform hand hygiene and respiratory hygiene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For individuals that cannot defer their appointment, remind them to follow hand hygiene and/or respiratory hygiene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Direct individuals who cannot defer their clinic visits into a private room or schedule them at a time when other individuals are not present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28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Spatial separation and spacing is necessary to decrease exposure to germs from individuals in clinical and waiting areas and between a coughing/sneezing individual and a susceptible individual to prevent transmission of respiratory germs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If 2 meters/6 feet cannot be achieved: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The infectious individual must be at least 1 meter/3 feet apart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The individual must wear a mask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Single rooms with private toilet, designated patient handwashing sink and designated staff handwashing sink reduces chances for cross transmission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Priorities for placement in single rooms is determined by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Requirement of additional precautions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Identified as high risk for transmission of germs e.g. incontinent of stool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Identified as being high risk for infections e.g. immuno-suppressed, open wounds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45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12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Determine if transport/activity is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Determine accommodation is acceptable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If they are on Additional Precautions, determine if they can leave the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Communication is important between areas, e.g. transporting, receiving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Source Control measures are important e.g. Patient perform hand hygiene, skin lesions are covered, wears a mask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91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13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19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Syringe or needle is contaminated after it has entered or connected to a patient’s IV infusion bag or administration set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9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HAIs are not the fourth leading cause of death in Canadians after cancer, heart disease and stroke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4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89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Appropriate use of PPE includes: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Performing a PCRA to determine the need for PPE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Correct technique for putting on and taking off PPE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Correct technique when wearing PPE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u="none" dirty="0"/>
              <a:t>Discard into designated receptacles immediately after use, followed by hand hygiene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240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703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415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Use safety engineered devices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Do not recap used needles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Handle used needles and other sharps with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Dispose of used needles and sharps into designated </a:t>
            </a:r>
            <a:r>
              <a:rPr lang="en-US" u="none"/>
              <a:t>puncture-resistant containers</a:t>
            </a:r>
            <a:endParaRPr lang="en-US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344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36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Ensure surfaces can be cleaned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Increase frequency of cleaning of surfaces that are touched or used more often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In hospital and LTC facilities, ensure rooms/spaces are terminally cleaned following discharge or discontinuation of Additional Precautions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5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83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815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4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Infectious agents</a:t>
            </a:r>
            <a:r>
              <a:rPr lang="en-US" b="0" dirty="0"/>
              <a:t> spread from a </a:t>
            </a:r>
            <a:r>
              <a:rPr lang="en-US" b="1" dirty="0"/>
              <a:t>reservoir</a:t>
            </a:r>
            <a:r>
              <a:rPr lang="en-US" b="0" dirty="0"/>
              <a:t> out of a </a:t>
            </a:r>
            <a:r>
              <a:rPr lang="en-US" b="1" dirty="0"/>
              <a:t>portal of exit</a:t>
            </a:r>
            <a:r>
              <a:rPr lang="en-US" b="0" dirty="0"/>
              <a:t> through various </a:t>
            </a:r>
            <a:r>
              <a:rPr lang="en-US" b="1" dirty="0"/>
              <a:t>means of transmission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They gain access through a </a:t>
            </a:r>
            <a:r>
              <a:rPr lang="en-US" b="1" dirty="0"/>
              <a:t>portal of entry</a:t>
            </a:r>
            <a:r>
              <a:rPr lang="en-US" b="0" dirty="0"/>
              <a:t> to a </a:t>
            </a:r>
            <a:r>
              <a:rPr lang="en-US" b="1" dirty="0"/>
              <a:t>susceptible host</a:t>
            </a:r>
            <a:r>
              <a:rPr lang="en-US" b="0" dirty="0"/>
              <a:t> where colonization or infections can occur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120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Roll or fold heavily soiled linen to contain the heaviest soil in the centre of the bundle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Do not remove large amounts of soil, feces or blood clots from linen by spraying with 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Use a gloved hand and toilet tissue then place contents in bedpan/toilet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If used, laundry chutes should be properly designed, maintained and used in a manner to prevent contamination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587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957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970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39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If they must visit, they should be taught and supervised regarding the precautions to be taken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399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Contact your manager who will consult with the Community ICP and/or OESH (Occupational and Environment Safety and Health) professional/designate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53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11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704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14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65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Droplets do not remain suspended in the air, however, environmental surfaces or object may become contaminated by droplets. Coughing and sneezing produce droplets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Airborne transmission: these germs can remain in the air and moved by air currents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01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178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5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57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Perform a PCRA before each patient interaction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PCRA assesses the potential for exposure to germs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8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PCRA includes but is not limited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Exposure to blood and body fluids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 for Additional Precautions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Need for a single/shared accommodation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Strategies to reduce aerosol generation during medical procedures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E4BF8-1075-414B-87C9-9B3892B194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0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073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612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98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4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0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5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7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048FA-EFA2-4851-8108-00DB16ED1C2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5EFAFA-C825-44FC-8007-A4A75C16A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www.google.ca/imgres?imgurl=http://www.peptideman.com/images/1028452_syringes_and_vial.jpg&amp;imgrefurl=http://www.peptideman.com/Acetic-Acid-3ML-3-vials-acetic-acid-3-3ml.htm&amp;usg=__MMxXnz3rXJe_iVYndygh7ztc8xM=&amp;h=224&amp;w=300&amp;sz=14&amp;hl=en&amp;start=2&amp;zoom=1&amp;tbnid=zZABIVa8UWLKbM:&amp;tbnh=87&amp;tbnw=116&amp;ei=1p5nTqSKPMTt0gHYnvX4Cw&amp;prev=/search?q=multi-use+vial&amp;hl=en&amp;gbv=2&amp;tbm=isch&amp;itbs=1" TargetMode="Externa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hyperlink" Target="http://warriorforge.files.wordpress.com/2012/08/ak-nstp-00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hyperlink" Target="http://warriorforge.files.wordpress.com/2012/08/ak-nstp-001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arriorforge.files.wordpress.com/2012/08/ak-nstp-001.jpg" TargetMode="Externa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7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sionals.wrha.mb.ca/infection-prevention-control/routine-practices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8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sionals.wrha.mb.ca/infection-prevention-control/routine-practices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5340-2159-451D-B1D4-BF20B81D5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the Routine Practices Learning Module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96A3C-6D0A-4525-BEFE-7B8D96931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Infection Prevention &amp; Control</a:t>
            </a: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A70F773E-751A-40A9-9245-7AE769EC97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" y="5969606"/>
            <a:ext cx="1815465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42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DE05-7F95-406B-95F4-A3367376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Means of Transmission</a:t>
            </a:r>
            <a:br>
              <a:rPr lang="en-US" b="1" dirty="0"/>
            </a:br>
            <a:r>
              <a:rPr lang="en-US" sz="2800" dirty="0"/>
              <a:t>(How Infections Travel)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92B5-E21A-4ADB-97B6-D02F9D6AF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CONTACT</a:t>
            </a:r>
          </a:p>
          <a:p>
            <a:pPr lvl="1"/>
            <a:r>
              <a:rPr lang="en-US" dirty="0"/>
              <a:t>The most common means of transmission</a:t>
            </a:r>
          </a:p>
          <a:p>
            <a:pPr lvl="1"/>
            <a:r>
              <a:rPr lang="en-US" dirty="0"/>
              <a:t>Occurs when germs are spread by direct physical contact from an infected or colonized person </a:t>
            </a:r>
          </a:p>
          <a:p>
            <a:pPr lvl="1"/>
            <a:endParaRPr lang="en-US" dirty="0"/>
          </a:p>
          <a:p>
            <a:r>
              <a:rPr lang="en-US" dirty="0"/>
              <a:t>INDIRECT CONTACT</a:t>
            </a:r>
          </a:p>
          <a:p>
            <a:pPr lvl="1"/>
            <a:r>
              <a:rPr lang="en-US" dirty="0"/>
              <a:t>Occurs when germs are spread by an object or intermediate person</a:t>
            </a: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861BAC82-F1D3-4F2D-AB40-E709FF9C8B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881A9-D3B9-4ADF-B24B-BB8D6B16D2F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888" y="1311291"/>
            <a:ext cx="1194447" cy="16883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30BEC-BC60-48AC-BD77-58D2E75607C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877" y="2768600"/>
            <a:ext cx="2070692" cy="132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2808C04-089C-4AD6-8721-071D0E6E2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64" y="4630220"/>
            <a:ext cx="2290913" cy="159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E7F4668-A563-431C-8F5D-355EB3A7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74511"/>
            <a:ext cx="757530" cy="144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3F7B9D3-5DAC-41D1-BA70-EA07B5D1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306" y="4877416"/>
            <a:ext cx="1344219" cy="134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8975104" presetClass="entr" presetSubtype="1044704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18975104" presetClass="entr" presetSubtype="10447035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DE05-7F95-406B-95F4-A3367376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Means of Transmission</a:t>
            </a:r>
            <a:br>
              <a:rPr lang="en-US" b="1" dirty="0"/>
            </a:br>
            <a:r>
              <a:rPr lang="en-US" sz="2800" dirty="0"/>
              <a:t>(How Infections Travel)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92B5-E21A-4ADB-97B6-D02F9D6AF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DROPLERT TRANSMISSION</a:t>
            </a:r>
          </a:p>
          <a:p>
            <a:pPr lvl="1"/>
            <a:r>
              <a:rPr lang="en-US" dirty="0"/>
              <a:t>Occurs when droplets from an infected person travel a short distance (2 metres/6 feet) through the air and enter a susceptible host</a:t>
            </a:r>
          </a:p>
          <a:p>
            <a:pPr lvl="1"/>
            <a:endParaRPr lang="en-US" dirty="0"/>
          </a:p>
          <a:p>
            <a:r>
              <a:rPr lang="en-US" dirty="0"/>
              <a:t>AIRBORNE TRANSMISSION</a:t>
            </a:r>
          </a:p>
          <a:p>
            <a:pPr lvl="1"/>
            <a:r>
              <a:rPr lang="en-US" dirty="0"/>
              <a:t>Occurs when germs are spread by dust or air particles and breathed in by a susceptible host</a:t>
            </a: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861BAC82-F1D3-4F2D-AB40-E709FF9C8B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FFF254F-3A99-4CAB-83C5-657DB658F2B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 b="6816"/>
          <a:stretch>
            <a:fillRect/>
          </a:stretch>
        </p:blipFill>
        <p:spPr bwMode="auto">
          <a:xfrm>
            <a:off x="9108489" y="2020764"/>
            <a:ext cx="2236864" cy="156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ust Particles&quot; Images – Browse 8,284 Stock Photos, Vectors, and Video |  Adobe Stock">
            <a:extLst>
              <a:ext uri="{FF2B5EF4-FFF2-40B4-BE49-F238E27FC236}">
                <a16:creationId xmlns:a16="http://schemas.microsoft.com/office/drawing/2014/main" id="{0C7E108B-40A1-4B74-82D3-12F5C355B81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951" y="4486670"/>
            <a:ext cx="2789934" cy="1203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3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DE05-7F95-406B-95F4-A3367376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Means of Transmission</a:t>
            </a:r>
            <a:br>
              <a:rPr lang="en-US" b="1" dirty="0"/>
            </a:br>
            <a:r>
              <a:rPr lang="en-US" sz="2800" dirty="0"/>
              <a:t>(How Infections Travel)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92B5-E21A-4ADB-97B6-D02F9D6AF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VEHICLE TRANSMISSION</a:t>
            </a:r>
          </a:p>
          <a:p>
            <a:pPr lvl="1"/>
            <a:r>
              <a:rPr lang="en-US" dirty="0"/>
              <a:t>Occurs when a single contaminated source spread germs to multiple susceptible hosts</a:t>
            </a:r>
          </a:p>
          <a:p>
            <a:pPr lvl="1"/>
            <a:r>
              <a:rPr lang="en-US" dirty="0"/>
              <a:t>Examples of common vehicles include contaminated food, medication, water or equipment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861BAC82-F1D3-4F2D-AB40-E709FF9C8B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http://static.guim.co.uk/sys-images/Guardian/Pix/pictures/2010/4/28/1272450741733/Roast-chicken-006.jpg">
            <a:extLst>
              <a:ext uri="{FF2B5EF4-FFF2-40B4-BE49-F238E27FC236}">
                <a16:creationId xmlns:a16="http://schemas.microsoft.com/office/drawing/2014/main" id="{67FF7B02-9955-44E3-A055-1241C301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17" y="3996524"/>
            <a:ext cx="2010834" cy="120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5">
            <a:hlinkClick r:id="rId5"/>
            <a:extLst>
              <a:ext uri="{FF2B5EF4-FFF2-40B4-BE49-F238E27FC236}">
                <a16:creationId xmlns:a16="http://schemas.microsoft.com/office/drawing/2014/main" id="{4CBB71E5-02C8-4A4B-BA1B-C148016B521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34" y="4459280"/>
            <a:ext cx="190817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5AFAD9C4-A664-4DBA-83D6-19244201B9A6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20" y="3944930"/>
            <a:ext cx="15113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7772E37-E7E9-457B-B465-C8A4B574BF5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03" y="4048118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08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DE05-7F95-406B-95F4-A3367376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Means of Transmission</a:t>
            </a:r>
            <a:br>
              <a:rPr lang="en-US" b="1" dirty="0"/>
            </a:br>
            <a:r>
              <a:rPr lang="en-US" sz="2800" dirty="0"/>
              <a:t>(How Infections Travel)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92B5-E21A-4ADB-97B6-D02F9D6AF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BORNE TRANSMISSION</a:t>
            </a:r>
          </a:p>
          <a:p>
            <a:pPr lvl="1"/>
            <a:r>
              <a:rPr lang="en-US" dirty="0"/>
              <a:t>Occurs when an insect or animal carries the germs to a susceptible host</a:t>
            </a:r>
          </a:p>
          <a:p>
            <a:pPr lvl="1"/>
            <a:r>
              <a:rPr lang="en-US" dirty="0"/>
              <a:t>Common vectors include mosquitoes, which, for example can carry West Nile virus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861BAC82-F1D3-4F2D-AB40-E709FF9C8B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7ACF3F2-BAEB-4329-A281-AC49CE3D773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59" y="4100975"/>
            <a:ext cx="1905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3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9 -0.00254 L -0.11927 0.10255 L -0.17513 -0.00254 L -0.23438 0.10255 L -0.29323 -0.00254 L -0.34844 0.10255 L -0.40743 -0.00254 L -0.46342 0.10255 L -0.5224 -0.00254 L -0.58177 0.10255 L -0.63789 -0.00254 L -0.69675 0.10255 L -0.75222 -0.00254 L -0.81094 0.10255 L -0.86993 -0.00254 L -0.92605 0.10255 L -0.9849 -0.00254 " pathEditMode="relative" rAng="0" ptsTypes="AAAAAAAAAAAA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50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F786FDB7-D7DD-4863-9E02-495FE6C5E9C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400" y="1851778"/>
            <a:ext cx="1332689" cy="174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FDE05-7F95-406B-95F4-A3367376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4887" y="159037"/>
            <a:ext cx="7639815" cy="1092176"/>
          </a:xfrm>
        </p:spPr>
        <p:txBody>
          <a:bodyPr/>
          <a:lstStyle/>
          <a:p>
            <a:pPr algn="ctr"/>
            <a:r>
              <a:rPr lang="en-US" b="1" dirty="0"/>
              <a:t>Point of Care Risk Assessment</a:t>
            </a:r>
            <a:br>
              <a:rPr lang="en-US" b="1" dirty="0"/>
            </a:br>
            <a:r>
              <a:rPr lang="en-US" sz="2800" dirty="0"/>
              <a:t>(PCRA)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92B5-E21A-4ADB-97B6-D02F9D6AF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506" y="1423553"/>
            <a:ext cx="3755847" cy="4347564"/>
          </a:xfrm>
        </p:spPr>
        <p:txBody>
          <a:bodyPr>
            <a:normAutofit/>
          </a:bodyPr>
          <a:lstStyle/>
          <a:p>
            <a:r>
              <a:rPr lang="en-US" dirty="0"/>
              <a:t>The PCRA is an evaluation of risk factors related to the contact between:</a:t>
            </a:r>
          </a:p>
          <a:p>
            <a:pPr lvl="1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Healthcare worker (HCW)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Patient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Their environment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861BAC82-F1D3-4F2D-AB40-E709FF9C8BC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A06C73E-6EDD-4EA1-94C1-068950568FB9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5" r="22737" b="4443"/>
          <a:stretch>
            <a:fillRect/>
          </a:stretch>
        </p:blipFill>
        <p:spPr bwMode="auto">
          <a:xfrm>
            <a:off x="7093754" y="3391032"/>
            <a:ext cx="1344646" cy="147183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49FF3A4-9F88-4306-A492-1127530976F9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44" y="5136589"/>
            <a:ext cx="1095477" cy="147182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F4D96-B8C2-4BE3-9B36-90DA08842180}"/>
              </a:ext>
            </a:extLst>
          </p:cNvPr>
          <p:cNvSpPr txBox="1"/>
          <p:nvPr/>
        </p:nvSpPr>
        <p:spPr>
          <a:xfrm>
            <a:off x="765065" y="3249784"/>
            <a:ext cx="4182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EVERY TASK!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EVERY PATIENT!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EVERY WHERE!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064DA-0A3A-49D7-9826-8402476E5BED}"/>
              </a:ext>
            </a:extLst>
          </p:cNvPr>
          <p:cNvSpPr txBox="1"/>
          <p:nvPr/>
        </p:nvSpPr>
        <p:spPr>
          <a:xfrm>
            <a:off x="842886" y="2570977"/>
            <a:ext cx="353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PCRA must be done with:</a:t>
            </a:r>
          </a:p>
        </p:txBody>
      </p:sp>
    </p:spTree>
    <p:extLst>
      <p:ext uri="{BB962C8B-B14F-4D97-AF65-F5344CB8AC3E}">
        <p14:creationId xmlns:p14="http://schemas.microsoft.com/office/powerpoint/2010/main" val="19108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DE05-7F95-406B-95F4-A3367376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Point of Care Risk Assessment</a:t>
            </a:r>
            <a:br>
              <a:rPr lang="en-US" b="1" dirty="0"/>
            </a:br>
            <a:r>
              <a:rPr lang="en-US" sz="2800" dirty="0"/>
              <a:t>(PCRA)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92B5-E21A-4ADB-97B6-D02F9D6AF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1910"/>
            <a:ext cx="8596668" cy="3880773"/>
          </a:xfrm>
        </p:spPr>
        <p:txBody>
          <a:bodyPr/>
          <a:lstStyle/>
          <a:p>
            <a:r>
              <a:rPr lang="en-US" dirty="0"/>
              <a:t>PCRA is performed when a HCW evaluates a patient and situation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861BAC82-F1D3-4F2D-AB40-E709FF9C8B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hlinkClick r:id="rId4"/>
            <a:extLst>
              <a:ext uri="{FF2B5EF4-FFF2-40B4-BE49-F238E27FC236}">
                <a16:creationId xmlns:a16="http://schemas.microsoft.com/office/drawing/2014/main" id="{FA133755-1EAA-403A-8B81-2C224C41A6C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" y="2341563"/>
            <a:ext cx="1720850" cy="258603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F778545-8C0E-49BA-8D02-62E69911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40" y="2604191"/>
            <a:ext cx="2159000" cy="2159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BF54F4EB-531A-4D29-95E1-CE3C0A44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568" y="2509296"/>
            <a:ext cx="1831975" cy="2286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28394C3E-2BFA-47C8-933A-DF5E6D04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71" y="2901409"/>
            <a:ext cx="2616200" cy="1893887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1477F5-5BAF-49C1-85D8-357FD08615F7}"/>
              </a:ext>
            </a:extLst>
          </p:cNvPr>
          <p:cNvSpPr txBox="1"/>
          <p:nvPr/>
        </p:nvSpPr>
        <p:spPr>
          <a:xfrm>
            <a:off x="4975668" y="5311750"/>
            <a:ext cx="303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EVERY TASK!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EVERY PATIENT!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EVERY WHERE!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864178-606A-4BB9-BC06-983CDE8698F4}"/>
              </a:ext>
            </a:extLst>
          </p:cNvPr>
          <p:cNvSpPr txBox="1"/>
          <p:nvPr/>
        </p:nvSpPr>
        <p:spPr>
          <a:xfrm>
            <a:off x="3276935" y="5426781"/>
            <a:ext cx="181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PCRA</a:t>
            </a:r>
          </a:p>
        </p:txBody>
      </p:sp>
    </p:spTree>
    <p:extLst>
      <p:ext uri="{BB962C8B-B14F-4D97-AF65-F5344CB8AC3E}">
        <p14:creationId xmlns:p14="http://schemas.microsoft.com/office/powerpoint/2010/main" val="178682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DE05-7F95-406B-95F4-A3367376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5584"/>
            <a:ext cx="8596668" cy="1320800"/>
          </a:xfrm>
        </p:spPr>
        <p:txBody>
          <a:bodyPr/>
          <a:lstStyle/>
          <a:p>
            <a:pPr algn="ctr"/>
            <a:r>
              <a:rPr lang="en-US" b="1" dirty="0"/>
              <a:t>Point of Care Risk Assessment</a:t>
            </a:r>
            <a:br>
              <a:rPr lang="en-US" b="1" dirty="0"/>
            </a:br>
            <a:r>
              <a:rPr lang="en-US" sz="2800" dirty="0"/>
              <a:t>(PCRA)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92B5-E21A-4ADB-97B6-D02F9D6AF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7410"/>
            <a:ext cx="8596668" cy="9616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perform a PCRA consider the following:</a:t>
            </a:r>
          </a:p>
          <a:p>
            <a:pPr lvl="1"/>
            <a:r>
              <a:rPr lang="en-US" dirty="0"/>
              <a:t>Type of contact with the patient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861BAC82-F1D3-4F2D-AB40-E709FF9C8BC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7197236A-B1D8-4EC0-AA24-A8634B77C8A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420665"/>
            <a:ext cx="3238500" cy="20574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8F8F9B8D-79D8-4F50-894B-98DA709DF4D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68" y="2427015"/>
            <a:ext cx="1720850" cy="205105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34C0D42B-389F-4181-946D-1EA10CF32E1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52" y="2508250"/>
            <a:ext cx="3270250" cy="18415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0DEDE-9BF7-4D38-89AD-4DD3F5B82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403" y="5151653"/>
            <a:ext cx="3084843" cy="11461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0582DD-5FC4-46D0-8CC3-133C13434C1E}"/>
              </a:ext>
            </a:extLst>
          </p:cNvPr>
          <p:cNvSpPr txBox="1"/>
          <p:nvPr/>
        </p:nvSpPr>
        <p:spPr>
          <a:xfrm>
            <a:off x="2922938" y="5309227"/>
            <a:ext cx="181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PCRA</a:t>
            </a:r>
          </a:p>
        </p:txBody>
      </p:sp>
    </p:spTree>
    <p:extLst>
      <p:ext uri="{BB962C8B-B14F-4D97-AF65-F5344CB8AC3E}">
        <p14:creationId xmlns:p14="http://schemas.microsoft.com/office/powerpoint/2010/main" val="26953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Point of Care Risk Assessment</a:t>
            </a:r>
            <a:br>
              <a:rPr lang="en-US" dirty="0"/>
            </a:br>
            <a:r>
              <a:rPr lang="en-US" dirty="0"/>
              <a:t>(PCRA)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3388-C2D0-45FE-9F97-5BE67A3B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66128"/>
            <a:ext cx="8865500" cy="2486621"/>
          </a:xfrm>
        </p:spPr>
        <p:txBody>
          <a:bodyPr>
            <a:normAutofit/>
          </a:bodyPr>
          <a:lstStyle/>
          <a:p>
            <a:r>
              <a:rPr lang="en-US" dirty="0"/>
              <a:t>After completing the PCRA, the HCW will use the following control measures:</a:t>
            </a:r>
          </a:p>
          <a:p>
            <a:pPr lvl="1"/>
            <a:r>
              <a:rPr lang="en-US" dirty="0"/>
              <a:t>Hand hygiene</a:t>
            </a:r>
          </a:p>
          <a:p>
            <a:pPr lvl="1"/>
            <a:r>
              <a:rPr lang="en-US" dirty="0"/>
              <a:t>PPE</a:t>
            </a:r>
          </a:p>
          <a:p>
            <a:pPr lvl="1"/>
            <a:r>
              <a:rPr lang="en-US" dirty="0"/>
              <a:t>Cleaning of non-critical patient equipment</a:t>
            </a:r>
          </a:p>
          <a:p>
            <a:pPr lvl="1"/>
            <a:r>
              <a:rPr lang="en-US" dirty="0"/>
              <a:t>Strategies to reduce aerosol generation during medical procedure</a:t>
            </a:r>
          </a:p>
          <a:p>
            <a:pPr lvl="1"/>
            <a:r>
              <a:rPr lang="en-US" dirty="0"/>
              <a:t>Appropriate patient placement </a:t>
            </a: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AEC4AF-C587-4E8E-8B25-746A77D5E5A8}"/>
              </a:ext>
            </a:extLst>
          </p:cNvPr>
          <p:cNvSpPr txBox="1"/>
          <p:nvPr/>
        </p:nvSpPr>
        <p:spPr>
          <a:xfrm>
            <a:off x="2889479" y="5270636"/>
            <a:ext cx="1815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50000"/>
                  </a:schemeClr>
                </a:solidFill>
              </a:rPr>
              <a:t>PCRA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54476-18E6-4B97-98A9-2426D626771A}"/>
              </a:ext>
            </a:extLst>
          </p:cNvPr>
          <p:cNvSpPr txBox="1"/>
          <p:nvPr/>
        </p:nvSpPr>
        <p:spPr>
          <a:xfrm>
            <a:off x="4704944" y="5178304"/>
            <a:ext cx="3031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EVERY TASK!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EVERY PATIENT!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EVERY WHERE!</a:t>
            </a:r>
          </a:p>
        </p:txBody>
      </p:sp>
    </p:spTree>
    <p:extLst>
      <p:ext uri="{BB962C8B-B14F-4D97-AF65-F5344CB8AC3E}">
        <p14:creationId xmlns:p14="http://schemas.microsoft.com/office/powerpoint/2010/main" val="1191806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HAND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3388-C2D0-45FE-9F97-5BE67A3B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66128"/>
            <a:ext cx="8596668" cy="2486621"/>
          </a:xfrm>
        </p:spPr>
        <p:txBody>
          <a:bodyPr/>
          <a:lstStyle/>
          <a:p>
            <a:r>
              <a:rPr lang="en-US" dirty="0"/>
              <a:t>The educational module on Hand Hygiene </a:t>
            </a:r>
            <a:r>
              <a:rPr lang="en-US" b="1" dirty="0"/>
              <a:t>must </a:t>
            </a:r>
            <a:r>
              <a:rPr lang="en-US" dirty="0"/>
              <a:t>be completed to meet your educational requirements for this element of Routine Practices</a:t>
            </a:r>
          </a:p>
          <a:p>
            <a:r>
              <a:rPr lang="en-US" dirty="0"/>
              <a:t>Hand hygiene is the most important way to prevent the spread of germs. It reduces the number of microorganisms on the hands.</a:t>
            </a:r>
          </a:p>
          <a:p>
            <a:r>
              <a:rPr lang="en-US" dirty="0"/>
              <a:t>Hand hygiene involves cleaning of hands with either soap and water or alcohol-based hand rub</a:t>
            </a: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6EB731D-6BEA-420B-A0A1-5753F74D33E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0" b="2528"/>
          <a:stretch>
            <a:fillRect/>
          </a:stretch>
        </p:blipFill>
        <p:spPr bwMode="auto">
          <a:xfrm>
            <a:off x="2630103" y="4293880"/>
            <a:ext cx="21875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D80B28A-7937-435F-8B50-2A2C730CAF6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5099" b="28798"/>
          <a:stretch>
            <a:fillRect/>
          </a:stretch>
        </p:blipFill>
        <p:spPr bwMode="auto">
          <a:xfrm>
            <a:off x="5057994" y="4293880"/>
            <a:ext cx="2133600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HAND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3388-C2D0-45FE-9F97-5BE67A3B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66128"/>
            <a:ext cx="8596668" cy="24866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15 seconds: it’s all the time that’s needed to destroy almost all potentially harmful germs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While most healthcare providers believe they are already practicing appropriate hand hygiene, our WRHA hand hygiene rates show, on average, compliance is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– 70%</a:t>
            </a: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597EE71-70F2-4DAB-B011-2D665C95AA6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2725">
            <a:off x="7906351" y="2233061"/>
            <a:ext cx="1828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9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9B1C0-F87C-4621-90DE-08364ED4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619" y="2706803"/>
            <a:ext cx="5857690" cy="197537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Routine Practices WRHA Infection Prevention &amp; Control </a:t>
            </a:r>
          </a:p>
        </p:txBody>
      </p:sp>
      <p:pic>
        <p:nvPicPr>
          <p:cNvPr id="3" name="Picture 2" descr="http://home.wrha.mb.ca/corp/communications/files/WRHA_Logo_2c.jpg">
            <a:extLst>
              <a:ext uri="{FF2B5EF4-FFF2-40B4-BE49-F238E27FC236}">
                <a16:creationId xmlns:a16="http://schemas.microsoft.com/office/drawing/2014/main" id="{7F07A45B-345E-4480-96A2-BA9D5C4B0F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9" y="6132958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id="{A1E190B2-A20B-472C-9038-138A8E4D46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7393" r="13400" b="7860"/>
          <a:stretch>
            <a:fillRect/>
          </a:stretch>
        </p:blipFill>
        <p:spPr bwMode="auto">
          <a:xfrm>
            <a:off x="1061421" y="633413"/>
            <a:ext cx="1731744" cy="1480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B305F4E6-0F11-429A-BF19-A6FF0DB4024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5"/>
          <a:stretch>
            <a:fillRect/>
          </a:stretch>
        </p:blipFill>
        <p:spPr bwMode="auto">
          <a:xfrm>
            <a:off x="2793165" y="633413"/>
            <a:ext cx="1209675" cy="1625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63D443F2-D460-40CB-B3D1-2951E6B3511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40" y="681038"/>
            <a:ext cx="1995487" cy="1530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5094C37A-BF3A-414C-B2DA-62B4805826E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27" y="520700"/>
            <a:ext cx="1635125" cy="185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B5EA3AA5-9421-4856-960A-E5268923FD6F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5" t="10957" r="28146" b="10945"/>
          <a:stretch>
            <a:fillRect/>
          </a:stretch>
        </p:blipFill>
        <p:spPr bwMode="auto">
          <a:xfrm>
            <a:off x="7633452" y="588700"/>
            <a:ext cx="1020762" cy="1852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9D17EF3D-065F-4EA4-BC27-703A61638E8D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7" t="8215" r="35088" b="75578"/>
          <a:stretch>
            <a:fillRect/>
          </a:stretch>
        </p:blipFill>
        <p:spPr bwMode="auto">
          <a:xfrm>
            <a:off x="955588" y="2114026"/>
            <a:ext cx="1166813" cy="1779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0170681-DF7C-419B-8CD3-E0E862C699EF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53" y="3897311"/>
            <a:ext cx="1927225" cy="130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871E228F-4FE3-4349-92D7-E7DDBE5523A6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72" y="4995673"/>
            <a:ext cx="18288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DFEB5F04-8B5E-4E15-8AE2-D843479E7C06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77" y="5082344"/>
            <a:ext cx="1471612" cy="1452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778508-315E-47A1-88F2-E58058F7688B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34" y="5037741"/>
            <a:ext cx="1905000" cy="1377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>
            <a:extLst>
              <a:ext uri="{FF2B5EF4-FFF2-40B4-BE49-F238E27FC236}">
                <a16:creationId xmlns:a16="http://schemas.microsoft.com/office/drawing/2014/main" id="{4E5037B7-3E70-44AC-8079-07F89BE7CFCA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78" y="4396233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>
            <a:hlinkClick r:id="rId14"/>
            <a:extLst>
              <a:ext uri="{FF2B5EF4-FFF2-40B4-BE49-F238E27FC236}">
                <a16:creationId xmlns:a16="http://schemas.microsoft.com/office/drawing/2014/main" id="{E62CAC39-396B-4B15-A335-850B96649A23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130" y="3069241"/>
            <a:ext cx="1331912" cy="1968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>
            <a:extLst>
              <a:ext uri="{FF2B5EF4-FFF2-40B4-BE49-F238E27FC236}">
                <a16:creationId xmlns:a16="http://schemas.microsoft.com/office/drawing/2014/main" id="{925A70BB-CD23-4B86-8663-990F1476D1CA}"/>
              </a:ext>
            </a:extLst>
          </p:cNvPr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8" y="1512980"/>
            <a:ext cx="1762125" cy="1539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9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25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750"/>
                            </p:stCondLst>
                            <p:childTnLst>
                              <p:par>
                                <p:cTn id="68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Hand Rubs vs. Soap &amp;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3388-C2D0-45FE-9F97-5BE67A3B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66128"/>
            <a:ext cx="6483862" cy="2486621"/>
          </a:xfrm>
        </p:spPr>
        <p:txBody>
          <a:bodyPr/>
          <a:lstStyle/>
          <a:p>
            <a:r>
              <a:rPr lang="en-US" dirty="0"/>
              <a:t>Alcohol-based hand rub is the recommended method of hand hygiene in any healthcare setting </a:t>
            </a:r>
            <a:r>
              <a:rPr lang="en-US" b="1" dirty="0"/>
              <a:t>when hands are not visibly soiled</a:t>
            </a:r>
          </a:p>
          <a:p>
            <a:endParaRPr lang="en-US" b="1" dirty="0"/>
          </a:p>
          <a:p>
            <a:r>
              <a:rPr lang="en-US" dirty="0"/>
              <a:t>Alcohol-based hand rub </a:t>
            </a:r>
            <a:r>
              <a:rPr lang="en-US" b="1" dirty="0"/>
              <a:t>SHOULD NOT </a:t>
            </a:r>
            <a:r>
              <a:rPr lang="en-US" dirty="0"/>
              <a:t>be used when </a:t>
            </a:r>
            <a:r>
              <a:rPr lang="en-US" b="1" dirty="0"/>
              <a:t>hands are visibly soiled</a:t>
            </a: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3174631-E8C1-4CE7-9827-36BE3ADFAE9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92" y="2733224"/>
            <a:ext cx="2897188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6960256" presetClass="entr" presetSubtype="1045219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63583"/>
            <a:ext cx="8596668" cy="1075189"/>
          </a:xfrm>
        </p:spPr>
        <p:txBody>
          <a:bodyPr/>
          <a:lstStyle/>
          <a:p>
            <a:pPr algn="ctr"/>
            <a:r>
              <a:rPr lang="en-US" b="1" dirty="0"/>
              <a:t>Alcohol Based Hand Rub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3388-C2D0-45FE-9F97-5BE67A3B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66128"/>
            <a:ext cx="6483862" cy="3901535"/>
          </a:xfrm>
        </p:spPr>
        <p:txBody>
          <a:bodyPr/>
          <a:lstStyle/>
          <a:p>
            <a:r>
              <a:rPr lang="en-US" dirty="0"/>
              <a:t>Alcohol based hand rub (AHHR) is at least 60% ethyl alcohol, or ethanol (equal to 120 proof). To compare, a bottle of vodka is 80 proof</a:t>
            </a:r>
            <a:endParaRPr lang="en-US" b="1" dirty="0"/>
          </a:p>
          <a:p>
            <a:r>
              <a:rPr lang="en-US" dirty="0"/>
              <a:t>Ingesting small of ABHR can produce the same side effects as consuming large amounts of alcohol</a:t>
            </a:r>
          </a:p>
          <a:p>
            <a:pPr lvl="1"/>
            <a:r>
              <a:rPr lang="en-US" dirty="0"/>
              <a:t>Headache, dizziness, drowsiness, incoordination, nausea, slowed reaction time, slurred speech, giddiness, and unconsciousness</a:t>
            </a:r>
          </a:p>
          <a:p>
            <a:r>
              <a:rPr lang="en-US" dirty="0"/>
              <a:t>Consumption of ABHR can also result in:</a:t>
            </a:r>
          </a:p>
          <a:p>
            <a:pPr lvl="1"/>
            <a:r>
              <a:rPr lang="en-US" dirty="0"/>
              <a:t>Brain, liver, and kidney damage (from long-term use)</a:t>
            </a:r>
          </a:p>
          <a:p>
            <a:pPr lvl="1"/>
            <a:r>
              <a:rPr lang="en-US" dirty="0"/>
              <a:t>Toxic ethanol levels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3174631-E8C1-4CE7-9827-36BE3ADFAE9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92" y="2733224"/>
            <a:ext cx="2897188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6960256" presetClass="entr" presetSubtype="1045219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4 Moments of Hand Hygiene</a:t>
            </a: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9E8A96-7FD8-4A2C-8146-03B67DCE601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96791" y="1794213"/>
            <a:ext cx="6105843" cy="299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742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4 Moments of Hand Hygiene</a:t>
            </a: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23D9E-E8B5-4FAC-A519-85C3992699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389787" y="1725378"/>
            <a:ext cx="6080445" cy="2954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974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4 Moments of Hand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549547"/>
          </a:xfrm>
        </p:spPr>
        <p:txBody>
          <a:bodyPr/>
          <a:lstStyle/>
          <a:p>
            <a:r>
              <a:rPr lang="en-US" b="1" dirty="0"/>
              <a:t>Point of Care (POC)</a:t>
            </a:r>
          </a:p>
          <a:p>
            <a:pPr lvl="1"/>
            <a:r>
              <a:rPr lang="en-US" sz="1800" dirty="0"/>
              <a:t>Refers to the place where 3 elements meet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Patient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HCW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Care potentially involving contact is taking place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/>
            <a:r>
              <a:rPr lang="en-US" sz="1800" dirty="0"/>
              <a:t>Hand hygiene product needs to be accessible as close as possible to patient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9EC41F6-7606-4CEE-BE36-2E0F0D9DAF8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67" y="1930400"/>
            <a:ext cx="1695450" cy="139065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218FDF51-23E6-45C1-8140-B836E568C39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b="13553"/>
          <a:stretch>
            <a:fillRect/>
          </a:stretch>
        </p:blipFill>
        <p:spPr bwMode="auto">
          <a:xfrm>
            <a:off x="7993536" y="3060970"/>
            <a:ext cx="1679575" cy="125095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75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Source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9" y="1489380"/>
            <a:ext cx="8596668" cy="3549547"/>
          </a:xfrm>
        </p:spPr>
        <p:txBody>
          <a:bodyPr/>
          <a:lstStyle/>
          <a:p>
            <a:r>
              <a:rPr lang="en-US" dirty="0"/>
              <a:t>Source Controls are measures used to contain germs from an infectious person</a:t>
            </a:r>
          </a:p>
          <a:p>
            <a:pPr lvl="1"/>
            <a:r>
              <a:rPr lang="en-US" dirty="0"/>
              <a:t>Early Diagnosis and Treatment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50E9FDB-C41C-47B4-AA52-F1FD12E5166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78" y="2926961"/>
            <a:ext cx="3515528" cy="2241718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Source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9" y="1489380"/>
            <a:ext cx="8596668" cy="3549547"/>
          </a:xfrm>
        </p:spPr>
        <p:txBody>
          <a:bodyPr/>
          <a:lstStyle/>
          <a:p>
            <a:r>
              <a:rPr lang="en-US" b="1" dirty="0"/>
              <a:t>Respiratory Hygiene</a:t>
            </a:r>
          </a:p>
          <a:p>
            <a:pPr lvl="1"/>
            <a:r>
              <a:rPr lang="en-US" dirty="0"/>
              <a:t>Is the combination of measures used to minimize the spread of respiratory germs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4CE81A9-EFA0-4A27-BA21-1D545B262A9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56"/>
          <a:stretch>
            <a:fillRect/>
          </a:stretch>
        </p:blipFill>
        <p:spPr bwMode="auto">
          <a:xfrm>
            <a:off x="-465023" y="2204865"/>
            <a:ext cx="3098800" cy="2438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FA1DA1B-CEF3-4455-BC3B-552E180E66F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75" y="3505198"/>
            <a:ext cx="2181225" cy="1470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DEEFFB8-AE18-4300-837E-3E65ED1DE53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05" y="2397428"/>
            <a:ext cx="20462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A4970FF9-DB37-4B3B-A1BC-525EC145BADE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45" y="2956666"/>
            <a:ext cx="1828800" cy="1724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67594DD6-CC77-4318-9969-6A8D4C284F6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b="13553"/>
          <a:stretch>
            <a:fillRect/>
          </a:stretch>
        </p:blipFill>
        <p:spPr bwMode="auto">
          <a:xfrm>
            <a:off x="8159057" y="3724273"/>
            <a:ext cx="1681163" cy="125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Source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9" y="1489380"/>
            <a:ext cx="8596668" cy="3549547"/>
          </a:xfrm>
        </p:spPr>
        <p:txBody>
          <a:bodyPr/>
          <a:lstStyle/>
          <a:p>
            <a:r>
              <a:rPr lang="en-US" sz="2400" b="1" dirty="0"/>
              <a:t>Triage</a:t>
            </a:r>
          </a:p>
          <a:p>
            <a:pPr lvl="1"/>
            <a:r>
              <a:rPr lang="en-US" sz="2000" u="sng" dirty="0"/>
              <a:t>Emergency Rooms/Acute Assessment Settings</a:t>
            </a:r>
          </a:p>
          <a:p>
            <a:pPr lvl="2"/>
            <a:r>
              <a:rPr lang="en-US" sz="1800" dirty="0"/>
              <a:t>Post Signs</a:t>
            </a:r>
          </a:p>
          <a:p>
            <a:pPr lvl="2"/>
            <a:r>
              <a:rPr lang="en-US" sz="1800" dirty="0"/>
              <a:t>Use physical barriers</a:t>
            </a:r>
          </a:p>
          <a:p>
            <a:pPr lvl="2"/>
            <a:r>
              <a:rPr lang="en-US" sz="1800" dirty="0"/>
              <a:t>Patient Placement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127D27D3-4386-4AE3-B72D-F8A4153E2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48" y="2818302"/>
            <a:ext cx="3185809" cy="3228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91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Source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9" y="1489380"/>
            <a:ext cx="8596668" cy="3549547"/>
          </a:xfrm>
        </p:spPr>
        <p:txBody>
          <a:bodyPr/>
          <a:lstStyle/>
          <a:p>
            <a:r>
              <a:rPr lang="en-US" sz="2400" b="1" dirty="0"/>
              <a:t>Triage</a:t>
            </a:r>
          </a:p>
          <a:p>
            <a:pPr lvl="1"/>
            <a:r>
              <a:rPr lang="en-US" sz="2000" u="sng" dirty="0"/>
              <a:t>Ambulatory Settings/Clinic Settings</a:t>
            </a:r>
          </a:p>
          <a:p>
            <a:pPr lvl="2"/>
            <a:r>
              <a:rPr lang="en-US" sz="1800" dirty="0"/>
              <a:t>Post signs in entrances</a:t>
            </a:r>
          </a:p>
          <a:p>
            <a:pPr lvl="2"/>
            <a:r>
              <a:rPr lang="en-US" sz="1800" dirty="0"/>
              <a:t>Identify individuals with signs of infection when scheduling appointments</a:t>
            </a:r>
          </a:p>
          <a:p>
            <a:pPr lvl="2"/>
            <a:r>
              <a:rPr lang="en-US" sz="1800" dirty="0"/>
              <a:t>Patients with signs and symptoms of and infection needing  routine clinic visits should be identified when scheduling appointments. Request they reschedule appointment after the infection has gone away.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F8B51AA-AD0A-4E54-9FBC-A98733254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89" y="4564342"/>
            <a:ext cx="3719513" cy="20828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Source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9" y="1489380"/>
            <a:ext cx="8596668" cy="3549547"/>
          </a:xfrm>
        </p:spPr>
        <p:txBody>
          <a:bodyPr/>
          <a:lstStyle/>
          <a:p>
            <a:r>
              <a:rPr lang="en-US" sz="2400" b="1" dirty="0"/>
              <a:t>Spatial Separation</a:t>
            </a:r>
          </a:p>
          <a:p>
            <a:pPr lvl="1"/>
            <a:r>
              <a:rPr lang="en-US" sz="2000" dirty="0"/>
              <a:t>Spatial separation and spacing of 2 meters spatial distance is necessary</a:t>
            </a:r>
          </a:p>
          <a:p>
            <a:pPr lvl="1"/>
            <a:r>
              <a:rPr lang="en-US" sz="2000" dirty="0"/>
              <a:t>In a healthcare facility, a single room with toilet and sink is recommended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2C13ED-98E8-4C67-AF28-18CFF1614648}"/>
              </a:ext>
            </a:extLst>
          </p:cNvPr>
          <p:cNvGrpSpPr/>
          <p:nvPr/>
        </p:nvGrpSpPr>
        <p:grpSpPr>
          <a:xfrm>
            <a:off x="4435813" y="3744678"/>
            <a:ext cx="2594043" cy="2301802"/>
            <a:chOff x="0" y="0"/>
            <a:chExt cx="1816831" cy="157012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5F5CB4B-5DB5-40A7-A237-7B5181F10C20}"/>
                </a:ext>
              </a:extLst>
            </p:cNvPr>
            <p:cNvSpPr/>
            <p:nvPr/>
          </p:nvSpPr>
          <p:spPr>
            <a:xfrm>
              <a:off x="135938" y="0"/>
              <a:ext cx="1544955" cy="1570120"/>
            </a:xfrm>
            <a:prstGeom prst="round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pic>
          <p:nvPicPr>
            <p:cNvPr id="10" name="Graphic 14" descr="Man">
              <a:extLst>
                <a:ext uri="{FF2B5EF4-FFF2-40B4-BE49-F238E27FC236}">
                  <a16:creationId xmlns:a16="http://schemas.microsoft.com/office/drawing/2014/main" id="{69BD9563-11F3-4E17-B759-2AFEF15A6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22980"/>
              <a:ext cx="742725" cy="742725"/>
            </a:xfrm>
            <a:prstGeom prst="rect">
              <a:avLst/>
            </a:prstGeom>
          </p:spPr>
        </p:pic>
        <p:pic>
          <p:nvPicPr>
            <p:cNvPr id="11" name="Graphic 17" descr="Man">
              <a:extLst>
                <a:ext uri="{FF2B5EF4-FFF2-40B4-BE49-F238E27FC236}">
                  <a16:creationId xmlns:a16="http://schemas.microsoft.com/office/drawing/2014/main" id="{00FF3A3A-50F0-45A7-B2E0-8FA601681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4106" y="391363"/>
              <a:ext cx="742725" cy="742725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4AAC0DA-6EAC-4DDD-8916-D82B3B729F0A}"/>
                </a:ext>
              </a:extLst>
            </p:cNvPr>
            <p:cNvCxnSpPr/>
            <p:nvPr/>
          </p:nvCxnSpPr>
          <p:spPr>
            <a:xfrm>
              <a:off x="556266" y="785060"/>
              <a:ext cx="661737" cy="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68A05483-F104-4BCE-AF79-D29D745D62FA}"/>
                </a:ext>
              </a:extLst>
            </p:cNvPr>
            <p:cNvSpPr txBox="1"/>
            <p:nvPr/>
          </p:nvSpPr>
          <p:spPr>
            <a:xfrm>
              <a:off x="637705" y="381571"/>
              <a:ext cx="541421" cy="346218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2m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22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9240-3CAB-4E44-AB46-183386E70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8194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Routine Practices PowerPoint presentation is intended to provide staff working in acute care, long term care and community settings with basic Infection Prevention &amp; Control (IP&amp;C) information.</a:t>
            </a:r>
            <a:b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STAFF need to know</a:t>
            </a:r>
            <a:r>
              <a:rPr lang="en-US" sz="2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Routine Practices regardless of work setting</a:t>
            </a:r>
            <a:b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http://home.wrha.mb.ca/corp/communications/files/WRHA_Logo_2c.jpg">
            <a:extLst>
              <a:ext uri="{FF2B5EF4-FFF2-40B4-BE49-F238E27FC236}">
                <a16:creationId xmlns:a16="http://schemas.microsoft.com/office/drawing/2014/main" id="{DE3C4E89-6651-4778-BBFB-7931A21C64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9" y="6132958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91C9C1F-0DDC-4277-8053-74E6CDAC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6" y="3333401"/>
            <a:ext cx="2278063" cy="152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AFAE621-D870-4C5B-9EE3-152293931AA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59" y="4393938"/>
            <a:ext cx="1935163" cy="1612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71B0B8C-25FA-472F-A44B-2F0F95D87CB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78" y="3161276"/>
            <a:ext cx="2505075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225DDC2-1BA2-41BF-A2DD-EED781EEB83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49" y="4500300"/>
            <a:ext cx="2233612" cy="140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5F0DDBC-3893-4AE5-8CE8-C0459A4B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57" y="3116924"/>
            <a:ext cx="2433638" cy="154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E679C4D-9978-4077-810E-53D24E747870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659" y="3585020"/>
            <a:ext cx="165100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5170BE-60A9-41CD-9CB3-652179BEC401}"/>
              </a:ext>
            </a:extLst>
          </p:cNvPr>
          <p:cNvSpPr txBox="1"/>
          <p:nvPr/>
        </p:nvSpPr>
        <p:spPr>
          <a:xfrm>
            <a:off x="3179299" y="5900475"/>
            <a:ext cx="448763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9688" eaLnBrk="1" hangingPunct="1">
              <a:spcBef>
                <a:spcPts val="700"/>
              </a:spcBef>
              <a:buSzPct val="100000"/>
              <a:defRPr/>
            </a:pPr>
            <a:r>
              <a:rPr lang="en-US" sz="2200" b="1" kern="0" baseline="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* The word “patient” will be used to indicate patient, resident,  or client</a:t>
            </a:r>
            <a:r>
              <a:rPr lang="en-US" sz="2200" kern="0" baseline="0" dirty="0">
                <a:solidFill>
                  <a:srgbClr val="000000"/>
                </a:solidFill>
                <a:latin typeface="Calibri" panose="020F0502020204030204" pitchFamily="34" charset="0"/>
                <a:ea typeface="ヒラギノ角ゴ ProN W3" charset="0"/>
                <a:cs typeface="Calibri" panose="020F0502020204030204" pitchFamily="34" charset="0"/>
                <a:sym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31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Source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9" y="1489380"/>
            <a:ext cx="8596668" cy="3549547"/>
          </a:xfrm>
        </p:spPr>
        <p:txBody>
          <a:bodyPr/>
          <a:lstStyle/>
          <a:p>
            <a:r>
              <a:rPr lang="en-US" sz="2400" b="1" dirty="0"/>
              <a:t>Patient Accommodation, Placement and Flow</a:t>
            </a:r>
          </a:p>
          <a:p>
            <a:pPr lvl="1"/>
            <a:r>
              <a:rPr lang="en-US" sz="2200" dirty="0"/>
              <a:t>Accommodation of patients in single rooms is preferred</a:t>
            </a:r>
          </a:p>
          <a:p>
            <a:pPr lvl="1"/>
            <a:r>
              <a:rPr lang="en-US" sz="2200" dirty="0"/>
              <a:t>Determine patients who get priority placement in single rooms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B2B7F6CE-8108-4A19-BEBE-D7B3CA4E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83" y="3058032"/>
            <a:ext cx="3690938" cy="286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Source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9" y="1489380"/>
            <a:ext cx="8596668" cy="3549547"/>
          </a:xfrm>
        </p:spPr>
        <p:txBody>
          <a:bodyPr/>
          <a:lstStyle/>
          <a:p>
            <a:r>
              <a:rPr lang="en-US" sz="2400" b="1" dirty="0"/>
              <a:t>Patient Accommodation, Placement and Flow</a:t>
            </a:r>
          </a:p>
          <a:p>
            <a:pPr lvl="1"/>
            <a:r>
              <a:rPr lang="en-US" sz="2200" dirty="0"/>
              <a:t>When rooms must be shared, consider:</a:t>
            </a:r>
          </a:p>
          <a:p>
            <a:pPr lvl="2"/>
            <a:r>
              <a:rPr lang="en-US" sz="2000" dirty="0"/>
              <a:t>Roommates/visitors and their activities</a:t>
            </a:r>
          </a:p>
          <a:p>
            <a:pPr lvl="2"/>
            <a:r>
              <a:rPr lang="en-US" sz="2000" dirty="0"/>
              <a:t>Avoid placing infected patient together with a patient at high risk of infection</a:t>
            </a:r>
          </a:p>
          <a:p>
            <a:pPr lvl="2"/>
            <a:r>
              <a:rPr lang="en-US" sz="2000" dirty="0"/>
              <a:t>Create a boundary, e.g. draw curtains</a:t>
            </a:r>
          </a:p>
          <a:p>
            <a:pPr lvl="2"/>
            <a:r>
              <a:rPr lang="en-US" sz="2000" dirty="0"/>
              <a:t>Do not share sinks or toilets 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AE0EDEB-ACD1-474F-9CD9-B8944193F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39" y="3343276"/>
            <a:ext cx="3125788" cy="3168650"/>
          </a:xfrm>
          <a:prstGeom prst="rect">
            <a:avLst/>
          </a:prstGeom>
          <a:ln w="9525">
            <a:solidFill>
              <a:srgbClr val="000000">
                <a:alpha val="34901"/>
              </a:srgbClr>
            </a:solidFill>
            <a:round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Source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9" y="1489380"/>
            <a:ext cx="8596668" cy="3549547"/>
          </a:xfrm>
        </p:spPr>
        <p:txBody>
          <a:bodyPr/>
          <a:lstStyle/>
          <a:p>
            <a:r>
              <a:rPr lang="en-US" sz="2400" b="1" dirty="0"/>
              <a:t>Patient Accommodation, Placement and Flow</a:t>
            </a:r>
          </a:p>
          <a:p>
            <a:pPr lvl="1"/>
            <a:r>
              <a:rPr lang="en-US" sz="2200" dirty="0"/>
              <a:t>Patient Flow:</a:t>
            </a:r>
          </a:p>
          <a:p>
            <a:pPr lvl="2"/>
            <a:r>
              <a:rPr lang="en-US" sz="2000" dirty="0"/>
              <a:t>Patient flow is transfer within and outside of facility/area and their activity </a:t>
            </a:r>
          </a:p>
          <a:p>
            <a:pPr lvl="2"/>
            <a:r>
              <a:rPr lang="en-US" sz="2000" dirty="0"/>
              <a:t>Considers the potential for exposure to and transmission of germs as a result of their activity and transport due to contact with other patients, their items and environmental surfaces 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878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Aseptic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9" y="1489380"/>
            <a:ext cx="8596668" cy="1691565"/>
          </a:xfrm>
        </p:spPr>
        <p:txBody>
          <a:bodyPr/>
          <a:lstStyle/>
          <a:p>
            <a:pPr lvl="1"/>
            <a:r>
              <a:rPr lang="en-US" sz="2200" dirty="0"/>
              <a:t>Practices used to make patients, medical supplies and surfaces free from germs</a:t>
            </a:r>
          </a:p>
          <a:p>
            <a:pPr lvl="1"/>
            <a:r>
              <a:rPr lang="en-US" sz="2200" dirty="0"/>
              <a:t>Required to prevent germs from entering patients sterile areas, e.g. IV site, urinary catheter site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E233C54-886E-41B3-A99F-3ADD4B3C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83" y="3557182"/>
            <a:ext cx="2209800" cy="22098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hlinkClick r:id="rId5"/>
            <a:extLst>
              <a:ext uri="{FF2B5EF4-FFF2-40B4-BE49-F238E27FC236}">
                <a16:creationId xmlns:a16="http://schemas.microsoft.com/office/drawing/2014/main" id="{559FF1F0-1182-4A3C-985A-6E247A112CA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96" y="3180945"/>
            <a:ext cx="1720850" cy="2586037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Aseptic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9" y="1489380"/>
            <a:ext cx="8596668" cy="4557100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Components of aseptic technique</a:t>
            </a:r>
          </a:p>
          <a:p>
            <a:pPr lvl="1"/>
            <a:r>
              <a:rPr lang="en-US" sz="2200" dirty="0"/>
              <a:t>Using an aseptic on patient’s skin</a:t>
            </a:r>
          </a:p>
          <a:p>
            <a:pPr lvl="2"/>
            <a:r>
              <a:rPr lang="en-US" sz="2000" dirty="0"/>
              <a:t>Performing hand hygiene</a:t>
            </a:r>
          </a:p>
          <a:p>
            <a:pPr lvl="2"/>
            <a:r>
              <a:rPr lang="en-US" sz="2000" dirty="0"/>
              <a:t>Sterile gloves</a:t>
            </a:r>
          </a:p>
          <a:p>
            <a:pPr lvl="2"/>
            <a:r>
              <a:rPr lang="en-US" sz="2000" dirty="0"/>
              <a:t>Gowns</a:t>
            </a:r>
          </a:p>
          <a:p>
            <a:pPr lvl="2"/>
            <a:r>
              <a:rPr lang="en-US" sz="2000" dirty="0"/>
              <a:t>Masks when required</a:t>
            </a:r>
          </a:p>
          <a:p>
            <a:pPr lvl="2"/>
            <a:r>
              <a:rPr lang="en-US" sz="2000" dirty="0"/>
              <a:t>Sterile drapes</a:t>
            </a:r>
          </a:p>
          <a:p>
            <a:pPr lvl="2"/>
            <a:r>
              <a:rPr lang="en-US" sz="2000" dirty="0"/>
              <a:t>Maintaining a sterile field</a:t>
            </a:r>
          </a:p>
          <a:p>
            <a:pPr lvl="1"/>
            <a:r>
              <a:rPr lang="en-US" sz="2200" dirty="0"/>
              <a:t>Refer to the WRHA IP&amp;C Manual for more details</a:t>
            </a:r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03EECE1-5710-45C0-8FF6-0232365C5BF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b="13554"/>
          <a:stretch>
            <a:fillRect/>
          </a:stretch>
        </p:blipFill>
        <p:spPr bwMode="auto">
          <a:xfrm>
            <a:off x="7573016" y="1759017"/>
            <a:ext cx="1679575" cy="125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9370BA8-954D-4068-A86B-56FB1307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32" y="2904048"/>
            <a:ext cx="1882775" cy="14097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FD5A4440-EC22-45BF-BE40-5398534E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07" y="3094615"/>
            <a:ext cx="1778000" cy="17780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Aseptic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8" y="1489380"/>
            <a:ext cx="8923867" cy="4298577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Injection Safety:</a:t>
            </a:r>
          </a:p>
          <a:p>
            <a:pPr lvl="2"/>
            <a:r>
              <a:rPr lang="en-US" sz="2000" dirty="0"/>
              <a:t>Never administer medications from the same syringe to more than one patient even if the needle is changed</a:t>
            </a:r>
          </a:p>
          <a:p>
            <a:pPr lvl="2"/>
            <a:r>
              <a:rPr lang="en-US" sz="2000" dirty="0"/>
              <a:t>Do not enter a vial with a previously used syringe or needle</a:t>
            </a:r>
          </a:p>
          <a:p>
            <a:pPr lvl="2"/>
            <a:r>
              <a:rPr lang="en-US" sz="2000" dirty="0"/>
              <a:t>Assign multi-use vials to a single patient whenever possible</a:t>
            </a:r>
          </a:p>
          <a:p>
            <a:pPr lvl="2"/>
            <a:r>
              <a:rPr lang="en-US" sz="2000" dirty="0"/>
              <a:t>Never use medications packaged as single use vials for more than one patient</a:t>
            </a:r>
          </a:p>
          <a:p>
            <a:pPr lvl="2"/>
            <a:r>
              <a:rPr lang="en-US" sz="2000" dirty="0"/>
              <a:t>Do not use Iv bags or bottles as a source for more than one patient </a:t>
            </a:r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82AC10-AB8E-450B-93A4-79E6389BDA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87" y="4927601"/>
            <a:ext cx="2910091" cy="1584821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154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Personal Protective Equipment (PPE)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8" y="1489380"/>
            <a:ext cx="8450754" cy="4016475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The educational module on PPE </a:t>
            </a:r>
            <a:r>
              <a:rPr lang="en-US" sz="2200" b="1" dirty="0"/>
              <a:t>must</a:t>
            </a:r>
            <a:r>
              <a:rPr lang="en-US" sz="2200" dirty="0"/>
              <a:t> be completed to meet your educational requirements for this element of Routine Practices</a:t>
            </a:r>
          </a:p>
          <a:p>
            <a:pPr lvl="1"/>
            <a:r>
              <a:rPr lang="en-US" sz="2200" dirty="0"/>
              <a:t>PPE provides a physical barrier between the sources of infection and protects to user from exposure to germs</a:t>
            </a:r>
          </a:p>
          <a:p>
            <a:pPr lvl="1"/>
            <a:r>
              <a:rPr lang="en-US" sz="2200" dirty="0"/>
              <a:t>PPE should be used appropriately </a:t>
            </a:r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446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en-US" b="1" dirty="0"/>
              <a:t>Personal Protective Equipment (PPE)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8" y="1489380"/>
            <a:ext cx="8450754" cy="4016475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Personal Protective Equipment (PPE) includes:</a:t>
            </a:r>
          </a:p>
          <a:p>
            <a:pPr lvl="2"/>
            <a:r>
              <a:rPr lang="en-US" sz="2000" dirty="0"/>
              <a:t>Gowns</a:t>
            </a:r>
          </a:p>
          <a:p>
            <a:pPr lvl="2"/>
            <a:r>
              <a:rPr lang="en-US" sz="2000" dirty="0"/>
              <a:t>Gloves</a:t>
            </a:r>
          </a:p>
          <a:p>
            <a:pPr lvl="2"/>
            <a:r>
              <a:rPr lang="en-US" sz="2000" dirty="0"/>
              <a:t>Facial protection</a:t>
            </a:r>
          </a:p>
          <a:p>
            <a:pPr lvl="3"/>
            <a:r>
              <a:rPr lang="en-US" sz="1800" dirty="0"/>
              <a:t>Masks (N95 respirators or as indicated for Additional Precautions)</a:t>
            </a:r>
          </a:p>
          <a:p>
            <a:pPr lvl="3"/>
            <a:r>
              <a:rPr lang="en-US" sz="1800" dirty="0"/>
              <a:t>Eye protection</a:t>
            </a:r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7AB63-76D7-4986-B51B-35B237D4FBE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7" r="14773" b="1548"/>
          <a:stretch/>
        </p:blipFill>
        <p:spPr bwMode="auto">
          <a:xfrm>
            <a:off x="4520119" y="3875362"/>
            <a:ext cx="2318426" cy="217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1744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en-US" b="1" dirty="0"/>
              <a:t>Specimen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8" y="1518563"/>
            <a:ext cx="8450754" cy="4016475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ALL clinical specimens are considered potentially infectious and should be handled carefully</a:t>
            </a:r>
          </a:p>
          <a:p>
            <a:pPr lvl="1"/>
            <a:r>
              <a:rPr lang="en-US" sz="2200" dirty="0"/>
              <a:t>They must be packaged to prevent spillage, breakage or damage</a:t>
            </a:r>
            <a:endParaRPr lang="en-US" sz="18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UTM® Universal Transport Medium™ | COPAN">
            <a:extLst>
              <a:ext uri="{FF2B5EF4-FFF2-40B4-BE49-F238E27FC236}">
                <a16:creationId xmlns:a16="http://schemas.microsoft.com/office/drawing/2014/main" id="{B0771F2E-028C-43EB-B576-5615E7AE0F2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46" y="3393808"/>
            <a:ext cx="2009352" cy="238236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Picture 7" descr="DOT Urine Specimen Collection Guidelines &amp; Procedure | Importance &amp; More">
            <a:extLst>
              <a:ext uri="{FF2B5EF4-FFF2-40B4-BE49-F238E27FC236}">
                <a16:creationId xmlns:a16="http://schemas.microsoft.com/office/drawing/2014/main" id="{DAEE9724-5681-42E0-AEB2-CF96A9DE0A6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19" y="3429000"/>
            <a:ext cx="2810317" cy="2174132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27946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en-US" b="1" dirty="0"/>
              <a:t>Specimen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48" y="1489380"/>
            <a:ext cx="6316854" cy="4016475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Collection process:</a:t>
            </a:r>
          </a:p>
          <a:p>
            <a:pPr lvl="2"/>
            <a:r>
              <a:rPr lang="en-US" sz="1600" dirty="0"/>
              <a:t>Assemble supplies</a:t>
            </a:r>
          </a:p>
          <a:p>
            <a:pPr lvl="2"/>
            <a:r>
              <a:rPr lang="en-US" sz="1600" dirty="0"/>
              <a:t>Perform Hand Hygiene</a:t>
            </a:r>
          </a:p>
          <a:p>
            <a:pPr lvl="2"/>
            <a:r>
              <a:rPr lang="en-US" sz="1600" dirty="0"/>
              <a:t>Apply PPE if required or if splashing is anticipated</a:t>
            </a:r>
          </a:p>
          <a:p>
            <a:pPr lvl="2"/>
            <a:r>
              <a:rPr lang="en-US" sz="1600" dirty="0"/>
              <a:t>The specimen must:</a:t>
            </a:r>
          </a:p>
          <a:p>
            <a:pPr lvl="3"/>
            <a:r>
              <a:rPr lang="en-US" sz="1400" dirty="0"/>
              <a:t>Be labelled</a:t>
            </a:r>
          </a:p>
          <a:p>
            <a:pPr lvl="3"/>
            <a:r>
              <a:rPr lang="en-US" sz="1400" dirty="0"/>
              <a:t>Transported correctly</a:t>
            </a:r>
          </a:p>
          <a:p>
            <a:pPr lvl="3"/>
            <a:r>
              <a:rPr lang="en-US" sz="1400" dirty="0"/>
              <a:t>Have their requisitions filled out according to laboratory policies and procedures</a:t>
            </a:r>
          </a:p>
          <a:p>
            <a:pPr lvl="2"/>
            <a:r>
              <a:rPr lang="en-US" sz="1600" dirty="0"/>
              <a:t>After collection remove PPE and perform Hand Hygiene </a:t>
            </a:r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5307C-3B1E-4EB5-A557-02B965E70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96" y="1930400"/>
            <a:ext cx="1641724" cy="2495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61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06A4-C2D7-4977-8EA1-C65D8B78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Routine 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F1DC-E181-4C9B-96D0-20BCA40C5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92" y="1488613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following Educational Modules must be completed to meet your educational requirements for these elements of Routine Practices: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Hand Hygiene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Personal Protective Equipment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Point of Care Risk Assessment (PCRA)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Management of the Health Care Environment</a:t>
            </a:r>
          </a:p>
          <a:p>
            <a:pPr marL="457200" lvl="1" indent="0">
              <a:buNone/>
            </a:pPr>
            <a:r>
              <a:rPr lang="en-US" dirty="0"/>
              <a:t>AND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Source Control</a:t>
            </a:r>
          </a:p>
          <a:p>
            <a:r>
              <a:rPr lang="en-US" dirty="0"/>
              <a:t>Whether you are a presenter or using this PowerPoint for self study the speaker notes </a:t>
            </a:r>
            <a:r>
              <a:rPr lang="en-US" b="1" i="1" dirty="0"/>
              <a:t>must </a:t>
            </a:r>
            <a:r>
              <a:rPr lang="en-US" dirty="0"/>
              <a:t>be reviewed</a:t>
            </a:r>
          </a:p>
          <a:p>
            <a:r>
              <a:rPr lang="en-US" dirty="0"/>
              <a:t>This PowerPoint should take about 20 minutes to review</a:t>
            </a: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F49EDDA0-CCF5-4FC7-A30A-90D27EF76A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9" y="6132958"/>
            <a:ext cx="1815465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698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en-US" b="1" dirty="0"/>
              <a:t>Sharps Safety and Prevention of Bloodborne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977" y="2043857"/>
            <a:ext cx="8729314" cy="1604016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Users of sharps require education and training on how to safely handle sharps and prevent injury to themselves</a:t>
            </a:r>
          </a:p>
          <a:p>
            <a:pPr lvl="1"/>
            <a:r>
              <a:rPr lang="en-US" sz="2200" dirty="0"/>
              <a:t>Follow Routine Practices when splashes with blood and/or body fluids are anticipated </a:t>
            </a:r>
            <a:endParaRPr lang="en-US" sz="16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isposable Sharps Bin Box Container - Gongdong Medical">
            <a:extLst>
              <a:ext uri="{FF2B5EF4-FFF2-40B4-BE49-F238E27FC236}">
                <a16:creationId xmlns:a16="http://schemas.microsoft.com/office/drawing/2014/main" id="{7FA00BFC-0F79-4732-B893-B7FE6D6EBA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77" y="3761330"/>
            <a:ext cx="2896411" cy="208499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7439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Management of the Patient Care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738" y="2030005"/>
            <a:ext cx="8450754" cy="4016475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Includes:</a:t>
            </a:r>
          </a:p>
          <a:p>
            <a:pPr lvl="2"/>
            <a:r>
              <a:rPr lang="en-US" sz="2000" dirty="0"/>
              <a:t>Cleaning of the Environment</a:t>
            </a:r>
          </a:p>
          <a:p>
            <a:pPr lvl="2"/>
            <a:r>
              <a:rPr lang="en-US" sz="2000" dirty="0"/>
              <a:t>Cleaning and Disinfection of Non-Critical Patient Equipment</a:t>
            </a:r>
          </a:p>
          <a:p>
            <a:pPr lvl="2"/>
            <a:r>
              <a:rPr lang="en-US" sz="2000" dirty="0"/>
              <a:t>Handling of Linen</a:t>
            </a:r>
          </a:p>
          <a:p>
            <a:pPr lvl="2"/>
            <a:r>
              <a:rPr lang="en-US" sz="2000" dirty="0"/>
              <a:t>Handling of Waste</a:t>
            </a:r>
          </a:p>
          <a:p>
            <a:pPr lvl="2"/>
            <a:r>
              <a:rPr lang="en-US" sz="2000" dirty="0"/>
              <a:t>Handling of Dishes</a:t>
            </a:r>
          </a:p>
          <a:p>
            <a:pPr lvl="2"/>
            <a:r>
              <a:rPr lang="en-US" sz="2000" dirty="0"/>
              <a:t>Handling of Deceased Bodies</a:t>
            </a:r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AD198-2D43-4DD6-AA6C-5F08F279F4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23754" y="5036286"/>
            <a:ext cx="1389935" cy="1212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C89F8A-B994-401E-A5AC-6049799FBC5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29" y="4177361"/>
            <a:ext cx="1674495" cy="16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45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Cleaning of the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18" y="1514439"/>
            <a:ext cx="8450754" cy="4016475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Do not eat or drink in areas where patient care is provided</a:t>
            </a:r>
          </a:p>
          <a:p>
            <a:pPr lvl="1"/>
            <a:r>
              <a:rPr lang="en-US" sz="2200" dirty="0"/>
              <a:t>Whenever possible, dedicate non-critical equipment to a single patient</a:t>
            </a:r>
          </a:p>
          <a:p>
            <a:pPr lvl="1"/>
            <a:r>
              <a:rPr lang="en-US" sz="2200" dirty="0"/>
              <a:t>Use organizational approved cleaners and disinfectants</a:t>
            </a:r>
          </a:p>
          <a:p>
            <a:pPr lvl="1"/>
            <a:r>
              <a:rPr lang="en-US" sz="2200" dirty="0"/>
              <a:t>Assign responsibility and accountability for routine cleaning of patient equipment</a:t>
            </a:r>
          </a:p>
          <a:p>
            <a:pPr lvl="1"/>
            <a:r>
              <a:rPr lang="en-US" sz="2200" dirty="0"/>
              <a:t>Ensure environmental cleaning follows a set procedure and frequency</a:t>
            </a:r>
          </a:p>
          <a:p>
            <a:pPr lvl="1"/>
            <a:r>
              <a:rPr lang="en-US" sz="2200" dirty="0"/>
              <a:t>Assigned cleaning tasks should be monitored </a:t>
            </a:r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18,512 No Food Drink Sign Images, Stock Photos, and Vectors | Shutterstock">
            <a:extLst>
              <a:ext uri="{FF2B5EF4-FFF2-40B4-BE49-F238E27FC236}">
                <a16:creationId xmlns:a16="http://schemas.microsoft.com/office/drawing/2014/main" id="{36D1ECBB-7D81-4C59-AE92-7023A65E40E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5"/>
          <a:stretch/>
        </p:blipFill>
        <p:spPr bwMode="auto">
          <a:xfrm>
            <a:off x="9585286" y="1538079"/>
            <a:ext cx="1167114" cy="104689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22459-215B-494A-9489-068BD8BC0CE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286" y="3097602"/>
            <a:ext cx="1674495" cy="167449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08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62038" cy="1320800"/>
          </a:xfrm>
        </p:spPr>
        <p:txBody>
          <a:bodyPr/>
          <a:lstStyle/>
          <a:p>
            <a:pPr algn="ctr"/>
            <a:r>
              <a:rPr lang="en-US" b="1" dirty="0"/>
              <a:t>Cleaning and Disinfection of Non-Critical Patient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18" y="1930400"/>
            <a:ext cx="8450754" cy="4016475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Contamination of equipment has been implicated in infection transmission</a:t>
            </a:r>
          </a:p>
          <a:p>
            <a:pPr lvl="1"/>
            <a:r>
              <a:rPr lang="en-US" sz="2200" dirty="0"/>
              <a:t>Clean and disinfect items that have been in direct contact with a patient before used on another patient</a:t>
            </a:r>
          </a:p>
          <a:p>
            <a:pPr lvl="1"/>
            <a:r>
              <a:rPr lang="en-US" sz="2200" dirty="0"/>
              <a:t>Clean and disinfect equipment dedicated to a patient according to a regular schedule </a:t>
            </a:r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DEBBC6-A111-4D13-BFF9-276F0F3693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80" y="4450611"/>
            <a:ext cx="1674495" cy="16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5DDC54-9BA5-46E5-B712-1EE3AA57D97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 t="9847" r="5014" b="8157"/>
          <a:stretch/>
        </p:blipFill>
        <p:spPr bwMode="auto">
          <a:xfrm>
            <a:off x="4769491" y="4579040"/>
            <a:ext cx="1232475" cy="141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2175CF-C60F-4CE4-9CB8-BCD736B006C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91" y="4746700"/>
            <a:ext cx="2046666" cy="8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95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62038" cy="1320800"/>
          </a:xfrm>
        </p:spPr>
        <p:txBody>
          <a:bodyPr/>
          <a:lstStyle/>
          <a:p>
            <a:pPr algn="ctr"/>
            <a:r>
              <a:rPr lang="en-US" b="1" dirty="0"/>
              <a:t>Cleaning and Disinfection of Non-Critical Patient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18" y="1930400"/>
            <a:ext cx="6304454" cy="2602689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Store sterile/clean supplies in a designated and separate clean dry protected by dust</a:t>
            </a:r>
          </a:p>
          <a:p>
            <a:pPr lvl="1"/>
            <a:r>
              <a:rPr lang="en-US" sz="2200" dirty="0"/>
              <a:t>Discard personal care items (e.g. tissues, lotions) and disposable equipment left in the room following transfer, terminal cleaning, or discharge </a:t>
            </a:r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2BD4DAA-C318-4C05-BB64-48E4BA8B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t="4048" r="14767" b="851"/>
          <a:stretch>
            <a:fillRect/>
          </a:stretch>
        </p:blipFill>
        <p:spPr bwMode="auto">
          <a:xfrm>
            <a:off x="7293072" y="1930400"/>
            <a:ext cx="2146300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5C354400-95C5-4C8F-8C8C-72406754959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876" y="4681908"/>
            <a:ext cx="1236384" cy="171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D636188-0D2E-44BB-A8F3-17AC11FF9E6E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9" y="4533089"/>
            <a:ext cx="111109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09737669-D293-4765-8A60-8B5D65ED65F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53" y="5397027"/>
            <a:ext cx="1494345" cy="9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2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33" y="306546"/>
            <a:ext cx="59864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Cleaning and Disinfection of Non-Critical Patient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94" y="2365334"/>
            <a:ext cx="5577552" cy="2943158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200" dirty="0"/>
              <a:t>Computer keyboards and computer device technology become contaminated when used during patient car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200" dirty="0"/>
              <a:t>Ensure computer keyboards in patient rooms are cleaned during discharge or terminal cleaning</a:t>
            </a:r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ll-In-One Refurbished Computers | REFURB.io Canada">
            <a:extLst>
              <a:ext uri="{FF2B5EF4-FFF2-40B4-BE49-F238E27FC236}">
                <a16:creationId xmlns:a16="http://schemas.microsoft.com/office/drawing/2014/main" id="{5E477C1D-A704-48A2-B94E-808EA60B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70" y="1492240"/>
            <a:ext cx="2684834" cy="268483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ts About Cell Phones and Your Health | Radiation and Your Health | CDC">
            <a:extLst>
              <a:ext uri="{FF2B5EF4-FFF2-40B4-BE49-F238E27FC236}">
                <a16:creationId xmlns:a16="http://schemas.microsoft.com/office/drawing/2014/main" id="{8DD42EBB-CC5F-4614-A81A-02EB2C202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t="6592" r="14557" b="6488"/>
          <a:stretch/>
        </p:blipFill>
        <p:spPr bwMode="auto">
          <a:xfrm>
            <a:off x="7023371" y="4460672"/>
            <a:ext cx="2684833" cy="200389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3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62038" cy="752272"/>
          </a:xfrm>
        </p:spPr>
        <p:txBody>
          <a:bodyPr/>
          <a:lstStyle/>
          <a:p>
            <a:pPr algn="ctr"/>
            <a:r>
              <a:rPr lang="en-US" b="1" dirty="0"/>
              <a:t>Handling of Linen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18" y="1575880"/>
            <a:ext cx="8450754" cy="4143983"/>
          </a:xfrm>
        </p:spPr>
        <p:txBody>
          <a:bodyPr>
            <a:normAutofit/>
          </a:bodyPr>
          <a:lstStyle/>
          <a:p>
            <a:pPr lvl="1"/>
            <a:r>
              <a:rPr lang="en-US" sz="2200" i="1" dirty="0"/>
              <a:t>Risk from contaminated linen is negligible </a:t>
            </a:r>
            <a:endParaRPr lang="en-US" sz="2200" dirty="0"/>
          </a:p>
          <a:p>
            <a:pPr lvl="1"/>
            <a:r>
              <a:rPr lang="en-US" sz="2200" dirty="0"/>
              <a:t>Handle soiled linen in the same way for all patients</a:t>
            </a:r>
          </a:p>
          <a:p>
            <a:pPr lvl="1"/>
            <a:r>
              <a:rPr lang="en-US" sz="2200" dirty="0"/>
              <a:t>Change bed linen regularly and when soiled</a:t>
            </a:r>
          </a:p>
          <a:p>
            <a:pPr lvl="1"/>
            <a:r>
              <a:rPr lang="en-US" sz="2200" dirty="0"/>
              <a:t>Handle soiled linen with a minimum of shaking</a:t>
            </a:r>
          </a:p>
          <a:p>
            <a:pPr lvl="1"/>
            <a:r>
              <a:rPr lang="en-US" sz="2200" dirty="0"/>
              <a:t>Bag linen at the site of collection</a:t>
            </a:r>
          </a:p>
          <a:p>
            <a:pPr lvl="1"/>
            <a:r>
              <a:rPr lang="en-US" sz="2200" dirty="0"/>
              <a:t>Store and transport clean and soiled linen </a:t>
            </a:r>
          </a:p>
          <a:p>
            <a:pPr marL="457200" lvl="1" indent="0">
              <a:buNone/>
            </a:pPr>
            <a:r>
              <a:rPr lang="en-US" sz="2200" dirty="0"/>
              <a:t>separately</a:t>
            </a:r>
          </a:p>
          <a:p>
            <a:pPr lvl="1"/>
            <a:r>
              <a:rPr lang="en-US" sz="2200" dirty="0"/>
              <a:t>Perform hand hygiene after handling soiled linen </a:t>
            </a:r>
          </a:p>
          <a:p>
            <a:pPr lvl="1"/>
            <a:endParaRPr lang="en-US" sz="22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EE9917-BF3B-4D8C-941F-7D2EDA3F2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521" y="2191155"/>
            <a:ext cx="3670946" cy="326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93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62038" cy="752272"/>
          </a:xfrm>
        </p:spPr>
        <p:txBody>
          <a:bodyPr/>
          <a:lstStyle/>
          <a:p>
            <a:pPr algn="ctr"/>
            <a:r>
              <a:rPr lang="en-US" b="1" dirty="0"/>
              <a:t>Handling of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18" y="1575881"/>
            <a:ext cx="8450754" cy="3385226"/>
          </a:xfrm>
        </p:spPr>
        <p:txBody>
          <a:bodyPr>
            <a:normAutofit/>
          </a:bodyPr>
          <a:lstStyle/>
          <a:p>
            <a:pPr lvl="1"/>
            <a:r>
              <a:rPr lang="en-US" sz="2200" i="1" dirty="0"/>
              <a:t>Risk from most healthcare waste is negligible</a:t>
            </a:r>
          </a:p>
          <a:p>
            <a:pPr lvl="1"/>
            <a:r>
              <a:rPr lang="en-US" sz="2200" dirty="0"/>
              <a:t>Waste receptacles should be conveniently located and preferably, hands-free</a:t>
            </a:r>
          </a:p>
          <a:p>
            <a:pPr lvl="1"/>
            <a:r>
              <a:rPr lang="en-US" sz="2200" dirty="0"/>
              <a:t>Contain and dispose of biomedical waste according to WRHA policies and procedures </a:t>
            </a:r>
          </a:p>
          <a:p>
            <a:pPr lvl="1"/>
            <a:endParaRPr lang="en-US" sz="22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88629D92-4D90-40B5-A183-40672D1DC25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95" y="2332747"/>
            <a:ext cx="35814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9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62038" cy="752272"/>
          </a:xfrm>
        </p:spPr>
        <p:txBody>
          <a:bodyPr/>
          <a:lstStyle/>
          <a:p>
            <a:pPr algn="ctr"/>
            <a:r>
              <a:rPr lang="en-US" b="1" dirty="0"/>
              <a:t>Handling of Dishes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18" y="1575881"/>
            <a:ext cx="8450754" cy="3385226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Disposable dishes and utensils are not required other than when dishwashing equipment is nonfunctioning</a:t>
            </a:r>
          </a:p>
          <a:p>
            <a:pPr lvl="1"/>
            <a:r>
              <a:rPr lang="en-US" sz="2200" dirty="0"/>
              <a:t>No special precautions</a:t>
            </a:r>
          </a:p>
          <a:p>
            <a:pPr lvl="2"/>
            <a:r>
              <a:rPr lang="en-US" sz="2000" i="1" dirty="0"/>
              <a:t>Follow Routine Practices</a:t>
            </a:r>
          </a:p>
          <a:p>
            <a:pPr lvl="1"/>
            <a:endParaRPr lang="en-US" sz="22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1956D3B-BF6A-488E-878B-B07E43CDC53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59469"/>
            <a:ext cx="29464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62038" cy="752272"/>
          </a:xfrm>
        </p:spPr>
        <p:txBody>
          <a:bodyPr/>
          <a:lstStyle/>
          <a:p>
            <a:pPr algn="ctr"/>
            <a:r>
              <a:rPr lang="en-US" b="1" dirty="0"/>
              <a:t>Handling of Deceased 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18" y="1575881"/>
            <a:ext cx="8450754" cy="3385226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There are no special requirements</a:t>
            </a:r>
          </a:p>
          <a:p>
            <a:pPr lvl="2"/>
            <a:r>
              <a:rPr lang="en-US" sz="1800" i="1" dirty="0"/>
              <a:t>Follow Routine Practices</a:t>
            </a:r>
          </a:p>
          <a:p>
            <a:pPr lvl="1"/>
            <a:endParaRPr lang="en-US" sz="22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69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1095-BEC2-4EB6-AEC8-C43BEB97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328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Routine Practices</a:t>
            </a:r>
            <a:br>
              <a:rPr lang="en-US" dirty="0"/>
            </a:br>
            <a:r>
              <a:rPr lang="en-US" i="1" dirty="0"/>
              <a:t>What are they?</a:t>
            </a:r>
            <a:br>
              <a:rPr lang="en-US" i="1" dirty="0"/>
            </a:br>
            <a:br>
              <a:rPr lang="en-US" i="1" dirty="0"/>
            </a:b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ROUTINE PRACTICES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76B33-486D-48D7-BE42-AF51A21C1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061" y="2642482"/>
            <a:ext cx="4391586" cy="3403998"/>
          </a:xfrm>
        </p:spPr>
        <p:txBody>
          <a:bodyPr/>
          <a:lstStyle/>
          <a:p>
            <a:r>
              <a:rPr lang="en-US" dirty="0"/>
              <a:t>Point of Care Risk Assessment (PCRA)</a:t>
            </a:r>
          </a:p>
          <a:p>
            <a:r>
              <a:rPr lang="en-US" dirty="0"/>
              <a:t>Hand Hygiene</a:t>
            </a:r>
          </a:p>
          <a:p>
            <a:r>
              <a:rPr lang="en-US" dirty="0"/>
              <a:t>Source Control</a:t>
            </a:r>
          </a:p>
          <a:p>
            <a:r>
              <a:rPr lang="en-US" dirty="0"/>
              <a:t>Patient accommodations/ placement/flow</a:t>
            </a:r>
          </a:p>
          <a:p>
            <a:r>
              <a:rPr lang="en-US" dirty="0"/>
              <a:t>Aseptic Technique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6E87A-9699-4408-AFCE-C40843C3B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1579" y="2642482"/>
            <a:ext cx="4391586" cy="2799991"/>
          </a:xfrm>
        </p:spPr>
        <p:txBody>
          <a:bodyPr/>
          <a:lstStyle/>
          <a:p>
            <a:r>
              <a:rPr lang="en-US" dirty="0"/>
              <a:t>Personal Protective Equipment (PPE)</a:t>
            </a:r>
          </a:p>
          <a:p>
            <a:r>
              <a:rPr lang="en-US" dirty="0"/>
              <a:t>Specimen Collection</a:t>
            </a:r>
          </a:p>
          <a:p>
            <a:r>
              <a:rPr lang="en-US" dirty="0"/>
              <a:t>Sharps safety and prevention of bloodborne transmission</a:t>
            </a:r>
          </a:p>
          <a:p>
            <a:r>
              <a:rPr lang="en-US" dirty="0"/>
              <a:t>Management of patient environment</a:t>
            </a:r>
          </a:p>
          <a:p>
            <a:r>
              <a:rPr lang="en-US" dirty="0"/>
              <a:t>Visitor management and education</a:t>
            </a:r>
          </a:p>
        </p:txBody>
      </p:sp>
      <p:pic>
        <p:nvPicPr>
          <p:cNvPr id="5" name="Picture 4" descr="http://home.wrha.mb.ca/corp/communications/files/WRHA_Logo_2c.jpg">
            <a:extLst>
              <a:ext uri="{FF2B5EF4-FFF2-40B4-BE49-F238E27FC236}">
                <a16:creationId xmlns:a16="http://schemas.microsoft.com/office/drawing/2014/main" id="{50F12628-B31A-4C38-B86D-040F28DE29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0527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62038" cy="752272"/>
          </a:xfrm>
        </p:spPr>
        <p:txBody>
          <a:bodyPr/>
          <a:lstStyle/>
          <a:p>
            <a:pPr algn="ctr"/>
            <a:r>
              <a:rPr lang="en-US" b="1" dirty="0"/>
              <a:t>Visitor Management and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18" y="1575881"/>
            <a:ext cx="4984165" cy="3385226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200" dirty="0"/>
              <a:t>Visitors can transmit infections</a:t>
            </a:r>
          </a:p>
          <a:p>
            <a:pPr lvl="1"/>
            <a:r>
              <a:rPr lang="en-US" sz="2200" dirty="0"/>
              <a:t>HCWs are responsible to teach patients and visitors basic principles including Hand Hygiene, Respiratory Hygiene and PPE</a:t>
            </a:r>
          </a:p>
          <a:p>
            <a:pPr lvl="1"/>
            <a:r>
              <a:rPr lang="en-US" sz="2200" dirty="0"/>
              <a:t>Visitors with symptoms of infection (cough, fever, diarrhea) should not visit unless their visit is essential</a:t>
            </a:r>
            <a:endParaRPr lang="en-US" sz="1800" dirty="0"/>
          </a:p>
          <a:p>
            <a:pPr lvl="1"/>
            <a:endParaRPr lang="en-US" sz="22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F23C26E-139A-4BC0-9B64-55EE5E86F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83" y="1350664"/>
            <a:ext cx="3134690" cy="2078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981D2-4D16-4C96-8E5F-B135C3DCCA1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2" t="3026" r="21445" b="14649"/>
          <a:stretch/>
        </p:blipFill>
        <p:spPr>
          <a:xfrm>
            <a:off x="6782087" y="3581735"/>
            <a:ext cx="1652270" cy="211455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49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62038" cy="7522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Awareness of Infection Prevention &amp; Control (IP&amp;C)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18" y="2011563"/>
            <a:ext cx="8450754" cy="3385226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Community, Hospital or Long Term Care</a:t>
            </a:r>
          </a:p>
          <a:p>
            <a:pPr lvl="1"/>
            <a:r>
              <a:rPr lang="en-US" sz="2200" dirty="0"/>
              <a:t>Refer to WRHA IP&amp;C Manual</a:t>
            </a:r>
          </a:p>
          <a:p>
            <a:pPr lvl="1"/>
            <a:r>
              <a:rPr lang="en-US" sz="2200" dirty="0"/>
              <a:t>Other Routine Practices learning tools and resources are available at: </a:t>
            </a:r>
            <a:r>
              <a:rPr lang="en-US" sz="1800" dirty="0">
                <a:hlinkClick r:id="rId3"/>
              </a:rPr>
              <a:t>https://professionals.wrha.mb.ca/infection-prevention-control/routine-practices/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22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501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042530" cy="7522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Communication with IP&amp;C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44" y="1639110"/>
            <a:ext cx="5584491" cy="3385226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When to contact IP&amp;C:</a:t>
            </a:r>
          </a:p>
          <a:p>
            <a:pPr lvl="2"/>
            <a:r>
              <a:rPr lang="en-US" sz="2400" dirty="0"/>
              <a:t>IP&amp;C education is needed</a:t>
            </a:r>
          </a:p>
          <a:p>
            <a:pPr lvl="2"/>
            <a:r>
              <a:rPr lang="en-US" sz="2400" dirty="0"/>
              <a:t>Outbreak or cluster infection is suspected</a:t>
            </a:r>
          </a:p>
          <a:p>
            <a:pPr lvl="2"/>
            <a:r>
              <a:rPr lang="en-US" sz="2400" dirty="0"/>
              <a:t>IP&amp;C safety concerns of patients are to be reported</a:t>
            </a:r>
          </a:p>
          <a:p>
            <a:pPr lvl="2"/>
            <a:r>
              <a:rPr lang="en-US" sz="2400" dirty="0"/>
              <a:t>You have questions about IP&amp;C </a:t>
            </a:r>
          </a:p>
          <a:p>
            <a:pPr lvl="1"/>
            <a:endParaRPr lang="en-US" sz="22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5D5ED-C38C-4675-8268-F9879A36B09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70" y="4537068"/>
            <a:ext cx="2126358" cy="175259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ll-In-One Refurbished Computers | REFURB.io Canada">
            <a:extLst>
              <a:ext uri="{FF2B5EF4-FFF2-40B4-BE49-F238E27FC236}">
                <a16:creationId xmlns:a16="http://schemas.microsoft.com/office/drawing/2014/main" id="{2D6E5210-96FC-483E-A130-E866DB9D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71" y="2268544"/>
            <a:ext cx="2126357" cy="212635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acts About Cell Phones and Your Health | Radiation and Your Health | CDC">
            <a:extLst>
              <a:ext uri="{FF2B5EF4-FFF2-40B4-BE49-F238E27FC236}">
                <a16:creationId xmlns:a16="http://schemas.microsoft.com/office/drawing/2014/main" id="{F1804241-1FFF-4A8A-969A-9F7E6AD44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7" t="6592" r="14557" b="6488"/>
          <a:stretch/>
        </p:blipFill>
        <p:spPr bwMode="auto">
          <a:xfrm>
            <a:off x="6588870" y="568339"/>
            <a:ext cx="2126358" cy="1587066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62038" cy="11608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Communication with Occupational and Environmental Safety &amp; Health (OESH)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597" y="2026719"/>
            <a:ext cx="6788806" cy="3385226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When to contact OESH:</a:t>
            </a:r>
          </a:p>
          <a:p>
            <a:pPr lvl="2"/>
            <a:r>
              <a:rPr lang="en-US" sz="1600" dirty="0"/>
              <a:t>Report exposure to an infectious disease</a:t>
            </a:r>
          </a:p>
          <a:p>
            <a:pPr lvl="3"/>
            <a:r>
              <a:rPr lang="en-US" sz="1400" dirty="0"/>
              <a:t>At work, at home or illness with an infectious disease</a:t>
            </a:r>
          </a:p>
          <a:p>
            <a:pPr lvl="2"/>
            <a:r>
              <a:rPr lang="en-US" sz="1600" dirty="0"/>
              <a:t>Discuss fitness to work</a:t>
            </a:r>
          </a:p>
          <a:p>
            <a:pPr lvl="2"/>
            <a:r>
              <a:rPr lang="en-US" sz="1600" dirty="0"/>
              <a:t>Report of any personal concerns</a:t>
            </a:r>
          </a:p>
          <a:p>
            <a:pPr lvl="3"/>
            <a:r>
              <a:rPr lang="en-US" sz="1400" dirty="0"/>
              <a:t>Skin conditions, allergies, injuries</a:t>
            </a:r>
          </a:p>
          <a:p>
            <a:pPr lvl="2"/>
            <a:r>
              <a:rPr lang="en-US" sz="1600" dirty="0"/>
              <a:t>Discuss use and proper fit of PPE</a:t>
            </a:r>
          </a:p>
          <a:p>
            <a:pPr lvl="2"/>
            <a:r>
              <a:rPr lang="en-US" sz="1600" dirty="0"/>
              <a:t>Reporting of Injury/Near Miss</a:t>
            </a:r>
          </a:p>
          <a:p>
            <a:pPr lvl="1"/>
            <a:endParaRPr lang="en-US" sz="22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603B609-BF99-40C7-9352-55922F744A8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73" y="1801855"/>
            <a:ext cx="1673157" cy="328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986" y="2410624"/>
            <a:ext cx="4273985" cy="1160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QUESTIONS??</a:t>
            </a: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4" descr="3d Rendering Man Shrugging His Shoulders Stock Illustration 718316776 |  Shutterstock">
            <a:extLst>
              <a:ext uri="{FF2B5EF4-FFF2-40B4-BE49-F238E27FC236}">
                <a16:creationId xmlns:a16="http://schemas.microsoft.com/office/drawing/2014/main" id="{3AFCE011-3AB7-446A-99C8-8B071B6B0AA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4"/>
          <a:stretch/>
        </p:blipFill>
        <p:spPr bwMode="auto">
          <a:xfrm>
            <a:off x="6508441" y="1726669"/>
            <a:ext cx="2476500" cy="252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324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36" y="205019"/>
            <a:ext cx="8596668" cy="10685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Routine Practices Quiz</a:t>
            </a:r>
            <a:br>
              <a:rPr lang="en-US" b="1" dirty="0"/>
            </a:br>
            <a:r>
              <a:rPr lang="en-US" sz="2200" b="1" dirty="0">
                <a:solidFill>
                  <a:schemeClr val="tx1"/>
                </a:solidFill>
              </a:rPr>
              <a:t>Pick an answer, the correct answer will be unlined after the click </a:t>
            </a: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6D4FC-8B96-44BD-93E4-8774056B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59" y="1206229"/>
            <a:ext cx="8596668" cy="4445541"/>
          </a:xfrm>
        </p:spPr>
        <p:txBody>
          <a:bodyPr>
            <a:normAutofit/>
          </a:bodyPr>
          <a:lstStyle/>
          <a:p>
            <a:pPr marL="103188" indent="-63500" algn="ctr">
              <a:lnSpc>
                <a:spcPct val="90000"/>
              </a:lnSpc>
              <a:buNone/>
              <a:defRPr/>
            </a:pPr>
            <a:endParaRPr lang="en-US" sz="2000" b="1" dirty="0"/>
          </a:p>
          <a:p>
            <a:pPr marL="496888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600" dirty="0"/>
              <a:t>Infectious agents, reservoirs and means of transmission are links in the Chain of Infection.</a:t>
            </a:r>
          </a:p>
          <a:p>
            <a:pPr marL="439738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896938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u="sng" dirty="0"/>
              <a:t>True</a:t>
            </a:r>
          </a:p>
          <a:p>
            <a:pPr marL="896938" lvl="1" indent="-457200">
              <a:lnSpc>
                <a:spcPct val="90000"/>
              </a:lnSpc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dirty="0"/>
              <a:t>False</a:t>
            </a:r>
          </a:p>
          <a:p>
            <a:pPr marL="439738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496888" indent="-457200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600" dirty="0"/>
              <a:t>Which one of the following is an example of direct contact?</a:t>
            </a:r>
          </a:p>
          <a:p>
            <a:pPr marL="954088" lvl="1" indent="-514350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dirty="0"/>
              <a:t>Drinking contaminated water</a:t>
            </a:r>
          </a:p>
          <a:p>
            <a:pPr marL="954088" lvl="1" indent="-514350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dirty="0"/>
              <a:t>Coughing or sneezing</a:t>
            </a:r>
          </a:p>
          <a:p>
            <a:pPr marL="954088" lvl="1" indent="-514350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dirty="0"/>
              <a:t>A bite from a disease carrying insect?</a:t>
            </a:r>
          </a:p>
          <a:p>
            <a:pPr marL="954088" lvl="1" indent="-514350"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u="sng" dirty="0"/>
              <a:t>Shaking hands with an infected or colonized person</a:t>
            </a:r>
          </a:p>
          <a:p>
            <a:pPr marL="439738" lvl="1" indent="0">
              <a:spcBef>
                <a:spcPts val="0"/>
              </a:spcBef>
              <a:buNone/>
              <a:defRPr/>
            </a:pPr>
            <a:endParaRPr lang="en-US" dirty="0"/>
          </a:p>
          <a:p>
            <a:pPr marL="554038" indent="-514350">
              <a:spcBef>
                <a:spcPts val="0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1600" dirty="0"/>
              <a:t>Respiratory hygiene, hand hygiene and Personal Protective (PPE) equipment are all included in Routine Practices.</a:t>
            </a:r>
          </a:p>
          <a:p>
            <a:pPr marL="39688" indent="0">
              <a:spcBef>
                <a:spcPts val="0"/>
              </a:spcBef>
              <a:buNone/>
              <a:defRPr/>
            </a:pPr>
            <a:endParaRPr lang="en-US" sz="1600" dirty="0"/>
          </a:p>
          <a:p>
            <a:pPr marL="954088" lvl="1" indent="-51435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u="sng" dirty="0"/>
              <a:t>True</a:t>
            </a:r>
          </a:p>
          <a:p>
            <a:pPr marL="954088" lvl="1" indent="-514350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dirty="0"/>
              <a:t>False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67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4591"/>
            <a:ext cx="8596668" cy="106856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Routine Practices Quiz</a:t>
            </a:r>
            <a:br>
              <a:rPr lang="en-US" b="1" dirty="0"/>
            </a:b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6D4FC-8B96-44BD-93E4-8774056B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73157"/>
            <a:ext cx="8596668" cy="4445541"/>
          </a:xfrm>
        </p:spPr>
        <p:txBody>
          <a:bodyPr>
            <a:normAutofit/>
          </a:bodyPr>
          <a:lstStyle/>
          <a:p>
            <a:pPr marL="496888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AutoNum type="arabicPeriod" startAt="4"/>
              <a:defRPr/>
            </a:pPr>
            <a:r>
              <a:rPr lang="en-US" dirty="0"/>
              <a:t>Personal care supplies, for example: lotions, creams and razors, may be safely shared between patients.</a:t>
            </a:r>
          </a:p>
          <a:p>
            <a:pPr marL="39688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39688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dirty="0"/>
              <a:t>         a)  True</a:t>
            </a:r>
          </a:p>
          <a:p>
            <a:pPr marL="39688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dirty="0"/>
              <a:t>         b)  </a:t>
            </a:r>
            <a:r>
              <a:rPr lang="en-US" u="sng" dirty="0"/>
              <a:t>False</a:t>
            </a:r>
          </a:p>
          <a:p>
            <a:pPr marL="39688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39688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496888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AutoNum type="arabicPeriod" startAt="5"/>
              <a:defRPr/>
            </a:pPr>
            <a:r>
              <a:rPr lang="en-US" dirty="0"/>
              <a:t>Persons responsible for cleaning soiled equipment should wear PPE suited to the task.</a:t>
            </a:r>
          </a:p>
          <a:p>
            <a:pPr marL="39688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lvl="1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sz="1800" u="sng" dirty="0"/>
              <a:t>True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en-US" sz="1800" dirty="0"/>
              <a:t>False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041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150" y="1172108"/>
            <a:ext cx="8762038" cy="75227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443D-F4A5-43C2-A138-A865A1F9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150" y="2284968"/>
            <a:ext cx="8450754" cy="2288063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Routine Practices document are available at: </a:t>
            </a:r>
            <a:r>
              <a:rPr lang="en-US" sz="1800" dirty="0">
                <a:hlinkClick r:id="rId3"/>
              </a:rPr>
              <a:t>https://professionals.wrha.mb.ca/infection-prevention-control/routine-practices/</a:t>
            </a:r>
            <a:endParaRPr lang="en-US" sz="1800" dirty="0"/>
          </a:p>
          <a:p>
            <a:pPr lvl="1"/>
            <a:r>
              <a:rPr lang="en-US" sz="2200" dirty="0"/>
              <a:t>The Routine Practices document contains all the references used to create this PowerPoint</a:t>
            </a:r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38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BBFA-8DD2-4D63-B670-62960625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1940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Routine Practices</a:t>
            </a:r>
            <a:br>
              <a:rPr lang="en-US" b="1" dirty="0"/>
            </a:br>
            <a:r>
              <a:rPr lang="en-US" sz="3200" i="1" dirty="0">
                <a:solidFill>
                  <a:schemeClr val="tx1"/>
                </a:solidFill>
              </a:rPr>
              <a:t>What Are They?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70711-2AB7-49FD-9FF2-8121E8F47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096316"/>
            <a:ext cx="8596668" cy="20226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Routine Practices </a:t>
            </a:r>
            <a:r>
              <a:rPr lang="en-US" dirty="0"/>
              <a:t>are basic infection prevention and control measures expected for the care of </a:t>
            </a:r>
            <a:r>
              <a:rPr lang="en-US" b="1" dirty="0"/>
              <a:t>all</a:t>
            </a:r>
            <a:r>
              <a:rPr lang="en-US" dirty="0"/>
              <a:t> patients at </a:t>
            </a:r>
            <a:r>
              <a:rPr lang="en-US" b="1" dirty="0"/>
              <a:t>all</a:t>
            </a:r>
            <a:r>
              <a:rPr lang="en-US" dirty="0"/>
              <a:t> times in </a:t>
            </a:r>
            <a:r>
              <a:rPr lang="en-US" b="1" dirty="0"/>
              <a:t>any</a:t>
            </a:r>
            <a:r>
              <a:rPr lang="en-US" dirty="0"/>
              <a:t> healthcare setting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Consistently following </a:t>
            </a:r>
            <a:r>
              <a:rPr lang="en-US" b="1" dirty="0"/>
              <a:t>Routine Practices</a:t>
            </a:r>
            <a:r>
              <a:rPr lang="en-US" dirty="0"/>
              <a:t> reduces the risk of transmission of germs</a:t>
            </a: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F965045B-1C2D-44FA-8AE0-7CB3EFC650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29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5BBFA-8DD2-4D63-B670-62960625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19403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Routine Practices</a:t>
            </a:r>
            <a:br>
              <a:rPr lang="en-US" b="1" dirty="0"/>
            </a:br>
            <a:r>
              <a:rPr lang="en-US" sz="3200" i="1" dirty="0">
                <a:solidFill>
                  <a:schemeClr val="tx1"/>
                </a:solidFill>
              </a:rPr>
              <a:t>Why use them?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70711-2AB7-49FD-9FF2-8121E8F47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096316"/>
            <a:ext cx="8596668" cy="20226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220,000 Canadians (or one patient in nine) admitted to hospital every year get a healthcare associated infection (HAI) as a consequence of their hospital stay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8,000 patients die annually from these infections (about the same number of annual deaths as those from breast cancer and motor vehicle accidents)</a:t>
            </a:r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F965045B-1C2D-44FA-8AE0-7CB3EFC650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05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9944-62E9-4391-938E-13321FD3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5433" y="1397125"/>
            <a:ext cx="4196224" cy="175463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The Chain of Infection</a:t>
            </a:r>
          </a:p>
        </p:txBody>
      </p:sp>
      <p:pic>
        <p:nvPicPr>
          <p:cNvPr id="8" name="Picture 7" descr="http://home.wrha.mb.ca/corp/communications/files/WRHA_Logo_2c.jpg">
            <a:extLst>
              <a:ext uri="{FF2B5EF4-FFF2-40B4-BE49-F238E27FC236}">
                <a16:creationId xmlns:a16="http://schemas.microsoft.com/office/drawing/2014/main" id="{B7BA3842-934D-4507-9D53-E76C09A012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1BC4CC-80F7-4D0B-9F11-BC8DFE9AF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879788"/>
              </p:ext>
            </p:extLst>
          </p:nvPr>
        </p:nvGraphicFramePr>
        <p:xfrm>
          <a:off x="2121020" y="6278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135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198E-CB52-4A49-B3BD-64E10232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3388-C2D0-45FE-9F97-5BE67A3B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388404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Infectious agent: </a:t>
            </a:r>
            <a:r>
              <a:rPr lang="en-US" dirty="0"/>
              <a:t>A germ able to cause infection e.g., bacteria, fungi, virus, parasite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Reservoir: </a:t>
            </a:r>
            <a:r>
              <a:rPr lang="en-US" dirty="0"/>
              <a:t>The place where infectious agents live or grow e.g., a person, </a:t>
            </a:r>
            <a:r>
              <a:rPr lang="en-US" dirty="0">
                <a:solidFill>
                  <a:schemeClr val="tx1"/>
                </a:solidFill>
              </a:rPr>
              <a:t>animal and/or object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Portal of Exit: </a:t>
            </a:r>
            <a:r>
              <a:rPr lang="en-US" dirty="0"/>
              <a:t>The way the infectious agent leaves the reservoir e.g., sneezing, wound discharge, bowel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Means of Transmission</a:t>
            </a:r>
            <a:r>
              <a:rPr lang="en-US" b="1" dirty="0"/>
              <a:t>: </a:t>
            </a:r>
            <a:r>
              <a:rPr lang="en-US" dirty="0"/>
              <a:t>The way the infectious agent is spread from one place to another e.g., direct contact, indirect contact, droplet, airborne, common vehicle and vector borne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Portal of Entry: </a:t>
            </a:r>
            <a:r>
              <a:rPr lang="en-US" dirty="0"/>
              <a:t>The way the infectious agent gets into a person or animal e.g., the nose, mouth, breaks in the skin, breathing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Susceptible Host: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Anyone who is not immune to the infectious agent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4" name="Picture 3" descr="http://home.wrha.mb.ca/corp/communications/files/WRHA_Logo_2c.jpg">
            <a:extLst>
              <a:ext uri="{FF2B5EF4-FFF2-40B4-BE49-F238E27FC236}">
                <a16:creationId xmlns:a16="http://schemas.microsoft.com/office/drawing/2014/main" id="{EEEDA40B-E1D3-48E9-ACA1-709E0B2D67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2" y="6046480"/>
            <a:ext cx="1815465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5278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668</TotalTime>
  <Words>3487</Words>
  <Application>Microsoft Office PowerPoint</Application>
  <PresentationFormat>Widescreen</PresentationFormat>
  <Paragraphs>517</Paragraphs>
  <Slides>57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Times New Roman</vt:lpstr>
      <vt:lpstr>Trebuchet MS</vt:lpstr>
      <vt:lpstr>Wingdings</vt:lpstr>
      <vt:lpstr>Wingdings 3</vt:lpstr>
      <vt:lpstr>ヒラギノ角ゴ ProN W3</vt:lpstr>
      <vt:lpstr>Facet</vt:lpstr>
      <vt:lpstr>Welcome to the Routine Practices Learning Module</vt:lpstr>
      <vt:lpstr>Routine Practices WRHA Infection Prevention &amp; Control </vt:lpstr>
      <vt:lpstr>This Routine Practices PowerPoint presentation is intended to provide staff working in acute care, long term care and community settings with basic Infection Prevention &amp; Control (IP&amp;C) information.  ALL STAFF need to know Routine Practices regardless of work setting  </vt:lpstr>
      <vt:lpstr>Routine Practices </vt:lpstr>
      <vt:lpstr>Routine Practices What are they?  ROUTINE PRACTICES include:</vt:lpstr>
      <vt:lpstr>Routine Practices What Are They?</vt:lpstr>
      <vt:lpstr>Routine Practices Why use them?</vt:lpstr>
      <vt:lpstr>The Chain of Infection</vt:lpstr>
      <vt:lpstr>Definitions</vt:lpstr>
      <vt:lpstr>Means of Transmission (How Infections Travel)</vt:lpstr>
      <vt:lpstr>Means of Transmission (How Infections Travel)</vt:lpstr>
      <vt:lpstr>Means of Transmission (How Infections Travel)</vt:lpstr>
      <vt:lpstr>Means of Transmission (How Infections Travel)</vt:lpstr>
      <vt:lpstr>Point of Care Risk Assessment (PCRA)</vt:lpstr>
      <vt:lpstr>Point of Care Risk Assessment (PCRA)</vt:lpstr>
      <vt:lpstr>Point of Care Risk Assessment (PCRA)</vt:lpstr>
      <vt:lpstr>Point of Care Risk Assessment (PCRA)</vt:lpstr>
      <vt:lpstr>HAND HYGIENE</vt:lpstr>
      <vt:lpstr>HAND HYGIENE</vt:lpstr>
      <vt:lpstr>Hand Rubs vs. Soap &amp; Water</vt:lpstr>
      <vt:lpstr>Alcohol Based Hand Rub Safety</vt:lpstr>
      <vt:lpstr>4 Moments of Hand Hygiene</vt:lpstr>
      <vt:lpstr>4 Moments of Hand Hygiene</vt:lpstr>
      <vt:lpstr>4 Moments of Hand Hygiene</vt:lpstr>
      <vt:lpstr>Source Control</vt:lpstr>
      <vt:lpstr>Source Control</vt:lpstr>
      <vt:lpstr>Source Control</vt:lpstr>
      <vt:lpstr>Source Control</vt:lpstr>
      <vt:lpstr>Source Control</vt:lpstr>
      <vt:lpstr>Source Control</vt:lpstr>
      <vt:lpstr>Source Control</vt:lpstr>
      <vt:lpstr>Source Control</vt:lpstr>
      <vt:lpstr>Aseptic Technique</vt:lpstr>
      <vt:lpstr>Aseptic Technique</vt:lpstr>
      <vt:lpstr>Aseptic Technique</vt:lpstr>
      <vt:lpstr>Personal Protective Equipment (PPE)</vt:lpstr>
      <vt:lpstr>Personal Protective Equipment (PPE)</vt:lpstr>
      <vt:lpstr>Specimen Collection</vt:lpstr>
      <vt:lpstr>Specimen Collection</vt:lpstr>
      <vt:lpstr>Sharps Safety and Prevention of Bloodborne Transmission</vt:lpstr>
      <vt:lpstr>Management of the Patient Care Environment</vt:lpstr>
      <vt:lpstr>Cleaning of the Environment</vt:lpstr>
      <vt:lpstr>Cleaning and Disinfection of Non-Critical Patient Environment</vt:lpstr>
      <vt:lpstr>Cleaning and Disinfection of Non-Critical Patient Environment</vt:lpstr>
      <vt:lpstr>Cleaning and Disinfection of Non-Critical Patient Environment</vt:lpstr>
      <vt:lpstr>Handling of Linen</vt:lpstr>
      <vt:lpstr>Handling of Waste</vt:lpstr>
      <vt:lpstr>Handling of Dishes</vt:lpstr>
      <vt:lpstr>Handling of Deceased Bodies</vt:lpstr>
      <vt:lpstr>Visitor Management and Education</vt:lpstr>
      <vt:lpstr>Awareness of Infection Prevention &amp; Control (IP&amp;C) Issues</vt:lpstr>
      <vt:lpstr>Communication with IP&amp;C program</vt:lpstr>
      <vt:lpstr>Communication with Occupational and Environmental Safety &amp; Health (OESH) </vt:lpstr>
      <vt:lpstr>QUESTIONS??</vt:lpstr>
      <vt:lpstr>Routine Practices Quiz Pick an answer, the correct answer will be unlined after the click </vt:lpstr>
      <vt:lpstr>Routine Practices Quiz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Routine Practices Learning Module</dc:title>
  <dc:creator>Sam Bendell</dc:creator>
  <cp:lastModifiedBy>Dolores Sylvestre</cp:lastModifiedBy>
  <cp:revision>99</cp:revision>
  <dcterms:created xsi:type="dcterms:W3CDTF">2024-11-08T16:57:38Z</dcterms:created>
  <dcterms:modified xsi:type="dcterms:W3CDTF">2025-02-10T16:47:35Z</dcterms:modified>
</cp:coreProperties>
</file>