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92" r:id="rId2"/>
    <p:sldId id="293" r:id="rId3"/>
    <p:sldId id="294" r:id="rId4"/>
    <p:sldId id="296" r:id="rId5"/>
    <p:sldId id="290" r:id="rId6"/>
    <p:sldId id="295" r:id="rId7"/>
    <p:sldId id="335" r:id="rId8"/>
    <p:sldId id="336" r:id="rId9"/>
    <p:sldId id="263" r:id="rId10"/>
    <p:sldId id="297" r:id="rId11"/>
    <p:sldId id="298" r:id="rId12"/>
    <p:sldId id="299" r:id="rId13"/>
    <p:sldId id="281" r:id="rId14"/>
    <p:sldId id="300" r:id="rId15"/>
    <p:sldId id="278" r:id="rId16"/>
    <p:sldId id="301" r:id="rId17"/>
    <p:sldId id="302" r:id="rId18"/>
    <p:sldId id="303" r:id="rId19"/>
    <p:sldId id="304" r:id="rId20"/>
    <p:sldId id="305" r:id="rId21"/>
    <p:sldId id="306" r:id="rId22"/>
    <p:sldId id="307" r:id="rId23"/>
    <p:sldId id="308" r:id="rId24"/>
    <p:sldId id="284" r:id="rId25"/>
    <p:sldId id="309" r:id="rId26"/>
    <p:sldId id="311" r:id="rId27"/>
    <p:sldId id="310" r:id="rId28"/>
    <p:sldId id="314" r:id="rId29"/>
    <p:sldId id="312" r:id="rId30"/>
    <p:sldId id="313" r:id="rId31"/>
    <p:sldId id="317" r:id="rId32"/>
    <p:sldId id="318" r:id="rId33"/>
    <p:sldId id="315" r:id="rId34"/>
    <p:sldId id="319" r:id="rId35"/>
    <p:sldId id="320" r:id="rId36"/>
    <p:sldId id="321" r:id="rId37"/>
    <p:sldId id="316" r:id="rId38"/>
    <p:sldId id="322" r:id="rId39"/>
    <p:sldId id="325" r:id="rId40"/>
    <p:sldId id="333" r:id="rId41"/>
    <p:sldId id="334" r:id="rId42"/>
    <p:sldId id="323" r:id="rId43"/>
    <p:sldId id="324" r:id="rId44"/>
    <p:sldId id="328" r:id="rId45"/>
    <p:sldId id="327" r:id="rId46"/>
    <p:sldId id="329" r:id="rId47"/>
    <p:sldId id="330" r:id="rId48"/>
    <p:sldId id="332" r:id="rId49"/>
    <p:sldId id="279" r:id="rId50"/>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579" autoAdjust="0"/>
  </p:normalViewPr>
  <p:slideViewPr>
    <p:cSldViewPr snapToGrid="0">
      <p:cViewPr varScale="1">
        <p:scale>
          <a:sx n="108" d="100"/>
          <a:sy n="108" d="100"/>
        </p:scale>
        <p:origin x="1686" y="102"/>
      </p:cViewPr>
      <p:guideLst/>
    </p:cSldViewPr>
  </p:slideViewPr>
  <p:notesTextViewPr>
    <p:cViewPr>
      <p:scale>
        <a:sx n="1" d="1"/>
        <a:sy n="1" d="1"/>
      </p:scale>
      <p:origin x="0" y="0"/>
    </p:cViewPr>
  </p:notesTextViewPr>
  <p:sorterViewPr>
    <p:cViewPr>
      <p:scale>
        <a:sx n="100" d="100"/>
        <a:sy n="100" d="100"/>
      </p:scale>
      <p:origin x="0" y="-3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41B7D-A31E-47EB-9621-8D0047177A1A}" type="doc">
      <dgm:prSet loTypeId="urn:microsoft.com/office/officeart/2005/8/layout/venn1" loCatId="relationship" qsTypeId="urn:microsoft.com/office/officeart/2005/8/quickstyle/simple1" qsCatId="simple" csTypeId="urn:microsoft.com/office/officeart/2005/8/colors/accent2_1" csCatId="accent2" phldr="1"/>
      <dgm:spPr/>
      <dgm:t>
        <a:bodyPr/>
        <a:lstStyle/>
        <a:p>
          <a:endParaRPr lang="en-US"/>
        </a:p>
      </dgm:t>
    </dgm:pt>
    <dgm:pt modelId="{1A2E72B2-3376-4C41-A40B-51A94C0D8666}">
      <dgm:prSet/>
      <dgm:spPr/>
      <dgm:t>
        <a:bodyPr/>
        <a:lstStyle/>
        <a:p>
          <a:r>
            <a:rPr lang="en-US" b="1" dirty="0">
              <a:latin typeface="Arial" panose="020B0604020202020204" pitchFamily="34" charset="0"/>
              <a:cs typeface="Arial" panose="020B0604020202020204" pitchFamily="34" charset="0"/>
            </a:rPr>
            <a:t>Residents &amp; Families</a:t>
          </a:r>
        </a:p>
      </dgm:t>
    </dgm:pt>
    <dgm:pt modelId="{FD882FA7-07D7-4AFB-801F-D80B4F9B50D8}" type="parTrans" cxnId="{89296214-DEFB-4432-8C2D-14B93C513D8E}">
      <dgm:prSet/>
      <dgm:spPr/>
      <dgm:t>
        <a:bodyPr/>
        <a:lstStyle/>
        <a:p>
          <a:endParaRPr lang="en-US"/>
        </a:p>
      </dgm:t>
    </dgm:pt>
    <dgm:pt modelId="{EAC9D752-B2B6-490F-A869-B6F8CEE1EABD}" type="sibTrans" cxnId="{89296214-DEFB-4432-8C2D-14B93C513D8E}">
      <dgm:prSet/>
      <dgm:spPr/>
      <dgm:t>
        <a:bodyPr/>
        <a:lstStyle/>
        <a:p>
          <a:endParaRPr lang="en-US"/>
        </a:p>
      </dgm:t>
    </dgm:pt>
    <dgm:pt modelId="{7AE48F0B-C28C-44F2-BF98-18F539ACDD17}">
      <dgm:prSet/>
      <dgm:spPr/>
      <dgm:t>
        <a:bodyPr/>
        <a:lstStyle/>
        <a:p>
          <a:r>
            <a:rPr lang="en-US" dirty="0">
              <a:latin typeface="Arial" panose="020B0604020202020204" pitchFamily="34" charset="0"/>
              <a:cs typeface="Arial" panose="020B0604020202020204" pitchFamily="34" charset="0"/>
            </a:rPr>
            <a:t>Person-</a:t>
          </a:r>
          <a:r>
            <a:rPr lang="en-US" dirty="0" err="1">
              <a:latin typeface="Arial" panose="020B0604020202020204" pitchFamily="34" charset="0"/>
              <a:cs typeface="Arial" panose="020B0604020202020204" pitchFamily="34" charset="0"/>
            </a:rPr>
            <a:t>centred</a:t>
          </a:r>
          <a:r>
            <a:rPr lang="en-US" dirty="0">
              <a:latin typeface="Arial" panose="020B0604020202020204" pitchFamily="34" charset="0"/>
              <a:cs typeface="Arial" panose="020B0604020202020204" pitchFamily="34" charset="0"/>
            </a:rPr>
            <a:t> care and quality of life</a:t>
          </a:r>
        </a:p>
      </dgm:t>
    </dgm:pt>
    <dgm:pt modelId="{4E1580C8-FCDB-4012-A1C7-D503C07E2BC7}" type="parTrans" cxnId="{7592EA67-046D-4190-9F8C-54F65496BA7C}">
      <dgm:prSet/>
      <dgm:spPr/>
      <dgm:t>
        <a:bodyPr/>
        <a:lstStyle/>
        <a:p>
          <a:endParaRPr lang="en-US"/>
        </a:p>
      </dgm:t>
    </dgm:pt>
    <dgm:pt modelId="{09956E36-1AEE-4205-8F84-FA6DCAA6214D}" type="sibTrans" cxnId="{7592EA67-046D-4190-9F8C-54F65496BA7C}">
      <dgm:prSet/>
      <dgm:spPr/>
      <dgm:t>
        <a:bodyPr/>
        <a:lstStyle/>
        <a:p>
          <a:endParaRPr lang="en-US"/>
        </a:p>
      </dgm:t>
    </dgm:pt>
    <dgm:pt modelId="{20579AE5-6DF6-4153-AD92-857D052392AC}">
      <dgm:prSet/>
      <dgm:spPr/>
      <dgm:t>
        <a:bodyPr/>
        <a:lstStyle/>
        <a:p>
          <a:r>
            <a:rPr lang="en-US" b="1" baseline="0" dirty="0">
              <a:latin typeface="Arial" panose="020B0604020202020204" pitchFamily="34" charset="0"/>
              <a:cs typeface="Arial" panose="020B0604020202020204" pitchFamily="34" charset="0"/>
            </a:rPr>
            <a:t>Resources</a:t>
          </a:r>
        </a:p>
      </dgm:t>
    </dgm:pt>
    <dgm:pt modelId="{0D1424ED-5C56-4D1D-9011-D21FF3BCDB35}" type="parTrans" cxnId="{67BCB80E-493B-4E90-86E2-14F1F7962F1B}">
      <dgm:prSet/>
      <dgm:spPr/>
      <dgm:t>
        <a:bodyPr/>
        <a:lstStyle/>
        <a:p>
          <a:endParaRPr lang="en-US"/>
        </a:p>
      </dgm:t>
    </dgm:pt>
    <dgm:pt modelId="{ECCC9E76-E8D3-45CD-A7B5-C0BFD1340B50}" type="sibTrans" cxnId="{67BCB80E-493B-4E90-86E2-14F1F7962F1B}">
      <dgm:prSet/>
      <dgm:spPr/>
      <dgm:t>
        <a:bodyPr/>
        <a:lstStyle/>
        <a:p>
          <a:endParaRPr lang="en-US"/>
        </a:p>
      </dgm:t>
    </dgm:pt>
    <dgm:pt modelId="{37A503E8-1A19-460C-9E8B-35FDD17FD4D1}">
      <dgm:prSet/>
      <dgm:spPr/>
      <dgm:t>
        <a:bodyPr/>
        <a:lstStyle/>
        <a:p>
          <a:r>
            <a:rPr lang="en-US" baseline="0" dirty="0">
              <a:latin typeface="Arial" panose="020B0604020202020204" pitchFamily="34" charset="0"/>
              <a:cs typeface="Arial" panose="020B0604020202020204" pitchFamily="34" charset="0"/>
            </a:rPr>
            <a:t>Build confidence, competence, and resiliency </a:t>
          </a:r>
        </a:p>
      </dgm:t>
    </dgm:pt>
    <dgm:pt modelId="{B43E0790-5569-4EF2-A49F-26E7A0190690}" type="parTrans" cxnId="{FEBFD65A-73E5-41BB-9D92-16C3BB0F58BE}">
      <dgm:prSet/>
      <dgm:spPr/>
      <dgm:t>
        <a:bodyPr/>
        <a:lstStyle/>
        <a:p>
          <a:endParaRPr lang="en-US"/>
        </a:p>
      </dgm:t>
    </dgm:pt>
    <dgm:pt modelId="{B7155878-9314-4B40-9668-83A64AA78A40}" type="sibTrans" cxnId="{FEBFD65A-73E5-41BB-9D92-16C3BB0F58BE}">
      <dgm:prSet/>
      <dgm:spPr/>
      <dgm:t>
        <a:bodyPr/>
        <a:lstStyle/>
        <a:p>
          <a:endParaRPr lang="en-US"/>
        </a:p>
      </dgm:t>
    </dgm:pt>
    <dgm:pt modelId="{350B33D5-17E8-4762-B1EC-4C91F6D15FE8}">
      <dgm:prSet/>
      <dgm:spPr/>
      <dgm:t>
        <a:bodyPr/>
        <a:lstStyle/>
        <a:p>
          <a:r>
            <a:rPr lang="en-US" baseline="0" dirty="0">
              <a:latin typeface="Arial" panose="020B0604020202020204" pitchFamily="34" charset="0"/>
              <a:cs typeface="Arial" panose="020B0604020202020204" pitchFamily="34" charset="0"/>
            </a:rPr>
            <a:t>Increased job satisfaction and staff retention</a:t>
          </a:r>
        </a:p>
      </dgm:t>
    </dgm:pt>
    <dgm:pt modelId="{25CFF27D-3FFE-4022-9B96-105FF16CDD01}" type="parTrans" cxnId="{29666D88-AC0D-492C-A438-51563A8BCBFB}">
      <dgm:prSet/>
      <dgm:spPr/>
      <dgm:t>
        <a:bodyPr/>
        <a:lstStyle/>
        <a:p>
          <a:endParaRPr lang="en-US"/>
        </a:p>
      </dgm:t>
    </dgm:pt>
    <dgm:pt modelId="{86C8CE8E-B044-456E-94A9-719EC0B9670C}" type="sibTrans" cxnId="{29666D88-AC0D-492C-A438-51563A8BCBFB}">
      <dgm:prSet/>
      <dgm:spPr/>
      <dgm:t>
        <a:bodyPr/>
        <a:lstStyle/>
        <a:p>
          <a:endParaRPr lang="en-US"/>
        </a:p>
      </dgm:t>
    </dgm:pt>
    <dgm:pt modelId="{D443FAC6-C536-4C98-95E4-9C42E7B58D99}">
      <dgm:prSet/>
      <dgm:spPr/>
      <dgm:t>
        <a:bodyPr/>
        <a:lstStyle/>
        <a:p>
          <a:r>
            <a:rPr lang="en-US" baseline="0" dirty="0">
              <a:latin typeface="Arial" panose="020B0604020202020204" pitchFamily="34" charset="0"/>
              <a:cs typeface="Arial" panose="020B0604020202020204" pitchFamily="34" charset="0"/>
            </a:rPr>
            <a:t>Reduce workplace injury to staff</a:t>
          </a:r>
        </a:p>
      </dgm:t>
    </dgm:pt>
    <dgm:pt modelId="{CC25F2DC-F438-4DB9-B7DA-D07EE77F6220}" type="parTrans" cxnId="{58C55C18-1644-4F32-902B-889CE4F5698D}">
      <dgm:prSet/>
      <dgm:spPr/>
      <dgm:t>
        <a:bodyPr/>
        <a:lstStyle/>
        <a:p>
          <a:endParaRPr lang="en-US"/>
        </a:p>
      </dgm:t>
    </dgm:pt>
    <dgm:pt modelId="{A1D17EF8-8870-47F3-9F15-BE3D1B3AE916}" type="sibTrans" cxnId="{58C55C18-1644-4F32-902B-889CE4F5698D}">
      <dgm:prSet/>
      <dgm:spPr/>
      <dgm:t>
        <a:bodyPr/>
        <a:lstStyle/>
        <a:p>
          <a:endParaRPr lang="en-US"/>
        </a:p>
      </dgm:t>
    </dgm:pt>
    <dgm:pt modelId="{9AD44D8D-BFA2-495F-93C7-3795534744A5}">
      <dgm:prSet/>
      <dgm:spPr/>
      <dgm:t>
        <a:bodyPr/>
        <a:lstStyle/>
        <a:p>
          <a:r>
            <a:rPr lang="en-US" dirty="0">
              <a:latin typeface="Arial" panose="020B0604020202020204" pitchFamily="34" charset="0"/>
              <a:cs typeface="Arial" panose="020B0604020202020204" pitchFamily="34" charset="0"/>
            </a:rPr>
            <a:t>Reduce risk related to resident-to-resident safety events</a:t>
          </a:r>
        </a:p>
      </dgm:t>
    </dgm:pt>
    <dgm:pt modelId="{560C27E7-FF5D-4355-A620-F0A55C4A6A1F}" type="parTrans" cxnId="{937EF14C-99BB-4A37-96ED-8E252C5C3255}">
      <dgm:prSet/>
      <dgm:spPr/>
      <dgm:t>
        <a:bodyPr/>
        <a:lstStyle/>
        <a:p>
          <a:endParaRPr lang="en-US"/>
        </a:p>
      </dgm:t>
    </dgm:pt>
    <dgm:pt modelId="{D6FF5C99-AE36-4539-B367-2222DC4D76D6}" type="sibTrans" cxnId="{937EF14C-99BB-4A37-96ED-8E252C5C3255}">
      <dgm:prSet/>
      <dgm:spPr/>
      <dgm:t>
        <a:bodyPr/>
        <a:lstStyle/>
        <a:p>
          <a:endParaRPr lang="en-US"/>
        </a:p>
      </dgm:t>
    </dgm:pt>
    <dgm:pt modelId="{70A63E14-2642-45EF-9D44-A542B8074CDD}">
      <dgm:prSet/>
      <dgm:spPr/>
      <dgm:t>
        <a:bodyPr/>
        <a:lstStyle/>
        <a:p>
          <a:r>
            <a:rPr lang="en-US">
              <a:latin typeface="Arial" panose="020B0604020202020204" pitchFamily="34" charset="0"/>
              <a:cs typeface="Arial" panose="020B0604020202020204" pitchFamily="34" charset="0"/>
            </a:rPr>
            <a:t>Reduce risks related to responsive behaviours</a:t>
          </a:r>
          <a:endParaRPr lang="en-US" dirty="0">
            <a:latin typeface="Arial" panose="020B0604020202020204" pitchFamily="34" charset="0"/>
            <a:cs typeface="Arial" panose="020B0604020202020204" pitchFamily="34" charset="0"/>
          </a:endParaRPr>
        </a:p>
      </dgm:t>
    </dgm:pt>
    <dgm:pt modelId="{7ADC6C06-E7B7-4439-9190-60EAEA802C9C}" type="parTrans" cxnId="{4F529373-3F79-439E-B84B-169B475C0BDF}">
      <dgm:prSet/>
      <dgm:spPr/>
      <dgm:t>
        <a:bodyPr/>
        <a:lstStyle/>
        <a:p>
          <a:endParaRPr lang="en-US"/>
        </a:p>
      </dgm:t>
    </dgm:pt>
    <dgm:pt modelId="{67837BCE-EF4B-4906-BC91-E117A62C4E4D}" type="sibTrans" cxnId="{4F529373-3F79-439E-B84B-169B475C0BDF}">
      <dgm:prSet/>
      <dgm:spPr/>
      <dgm:t>
        <a:bodyPr/>
        <a:lstStyle/>
        <a:p>
          <a:endParaRPr lang="en-US"/>
        </a:p>
      </dgm:t>
    </dgm:pt>
    <dgm:pt modelId="{7D47975E-146C-4C40-8F73-0C8AD2B4D7FF}">
      <dgm:prSet/>
      <dgm:spPr/>
      <dgm:t>
        <a:bodyPr/>
        <a:lstStyle/>
        <a:p>
          <a:r>
            <a:rPr lang="en-US" baseline="0" dirty="0">
              <a:latin typeface="Arial" panose="020B0604020202020204" pitchFamily="34" charset="0"/>
              <a:cs typeface="Arial" panose="020B0604020202020204" pitchFamily="34" charset="0"/>
            </a:rPr>
            <a:t>Limited availability of specialized supports (e.g. SNU or SNBU beds, constant care)</a:t>
          </a:r>
        </a:p>
      </dgm:t>
    </dgm:pt>
    <dgm:pt modelId="{F08A1358-C17A-4856-B765-7805E31AB558}" type="parTrans" cxnId="{15561E1A-8BD7-4B7D-8E1D-F0EAA857C114}">
      <dgm:prSet/>
      <dgm:spPr/>
      <dgm:t>
        <a:bodyPr/>
        <a:lstStyle/>
        <a:p>
          <a:endParaRPr lang="en-US"/>
        </a:p>
      </dgm:t>
    </dgm:pt>
    <dgm:pt modelId="{E7E67E22-34C7-44A1-9438-9C0C85349C6D}" type="sibTrans" cxnId="{15561E1A-8BD7-4B7D-8E1D-F0EAA857C114}">
      <dgm:prSet/>
      <dgm:spPr/>
      <dgm:t>
        <a:bodyPr/>
        <a:lstStyle/>
        <a:p>
          <a:endParaRPr lang="en-US"/>
        </a:p>
      </dgm:t>
    </dgm:pt>
    <dgm:pt modelId="{E22A06E2-F7E4-4D92-8722-D4966735FB16}">
      <dgm:prSet/>
      <dgm:spPr/>
      <dgm:t>
        <a:bodyPr/>
        <a:lstStyle/>
        <a:p>
          <a:r>
            <a:rPr lang="en-US" b="1" baseline="0" dirty="0">
              <a:latin typeface="Arial" panose="020B0604020202020204" pitchFamily="34" charset="0"/>
              <a:cs typeface="Arial" panose="020B0604020202020204" pitchFamily="34" charset="0"/>
            </a:rPr>
            <a:t>Staff</a:t>
          </a:r>
        </a:p>
      </dgm:t>
    </dgm:pt>
    <dgm:pt modelId="{9D62946E-E80B-46E8-BB0D-CC1FC92E714B}" type="parTrans" cxnId="{AF9E2356-87F8-4A8B-BFF9-E79B0E0D9BC0}">
      <dgm:prSet/>
      <dgm:spPr/>
      <dgm:t>
        <a:bodyPr/>
        <a:lstStyle/>
        <a:p>
          <a:endParaRPr lang="en-US"/>
        </a:p>
      </dgm:t>
    </dgm:pt>
    <dgm:pt modelId="{C992F90B-ABF5-40D6-B007-26846C6808CD}" type="sibTrans" cxnId="{AF9E2356-87F8-4A8B-BFF9-E79B0E0D9BC0}">
      <dgm:prSet/>
      <dgm:spPr/>
      <dgm:t>
        <a:bodyPr/>
        <a:lstStyle/>
        <a:p>
          <a:endParaRPr lang="en-US"/>
        </a:p>
      </dgm:t>
    </dgm:pt>
    <dgm:pt modelId="{42968E8C-E1FB-47E6-A62B-5B4ADEF943F8}" type="pres">
      <dgm:prSet presAssocID="{1C941B7D-A31E-47EB-9621-8D0047177A1A}" presName="compositeShape" presStyleCnt="0">
        <dgm:presLayoutVars>
          <dgm:chMax val="7"/>
          <dgm:dir/>
          <dgm:resizeHandles val="exact"/>
        </dgm:presLayoutVars>
      </dgm:prSet>
      <dgm:spPr/>
    </dgm:pt>
    <dgm:pt modelId="{C38C4C4B-118F-44A1-B6C6-1647786F404A}" type="pres">
      <dgm:prSet presAssocID="{1A2E72B2-3376-4C41-A40B-51A94C0D8666}" presName="circ1" presStyleLbl="vennNode1" presStyleIdx="0" presStyleCnt="3"/>
      <dgm:spPr/>
    </dgm:pt>
    <dgm:pt modelId="{728EBB74-E2E7-4EC8-90A5-32CFBDCB4F3C}" type="pres">
      <dgm:prSet presAssocID="{1A2E72B2-3376-4C41-A40B-51A94C0D8666}" presName="circ1Tx" presStyleLbl="revTx" presStyleIdx="0" presStyleCnt="0">
        <dgm:presLayoutVars>
          <dgm:chMax val="0"/>
          <dgm:chPref val="0"/>
          <dgm:bulletEnabled val="1"/>
        </dgm:presLayoutVars>
      </dgm:prSet>
      <dgm:spPr/>
    </dgm:pt>
    <dgm:pt modelId="{C520F458-BA3A-41AD-986C-D32F5422024C}" type="pres">
      <dgm:prSet presAssocID="{20579AE5-6DF6-4153-AD92-857D052392AC}" presName="circ2" presStyleLbl="vennNode1" presStyleIdx="1" presStyleCnt="3"/>
      <dgm:spPr/>
    </dgm:pt>
    <dgm:pt modelId="{310ED20A-CF8A-4504-9A88-BFE045B1D938}" type="pres">
      <dgm:prSet presAssocID="{20579AE5-6DF6-4153-AD92-857D052392AC}" presName="circ2Tx" presStyleLbl="revTx" presStyleIdx="0" presStyleCnt="0">
        <dgm:presLayoutVars>
          <dgm:chMax val="0"/>
          <dgm:chPref val="0"/>
          <dgm:bulletEnabled val="1"/>
        </dgm:presLayoutVars>
      </dgm:prSet>
      <dgm:spPr/>
    </dgm:pt>
    <dgm:pt modelId="{1477FB3D-1C87-45C9-BCB7-B9754D7A6FFC}" type="pres">
      <dgm:prSet presAssocID="{E22A06E2-F7E4-4D92-8722-D4966735FB16}" presName="circ3" presStyleLbl="vennNode1" presStyleIdx="2" presStyleCnt="3"/>
      <dgm:spPr/>
    </dgm:pt>
    <dgm:pt modelId="{8FD5C80E-278A-4ABE-A37E-91269CAE1AC8}" type="pres">
      <dgm:prSet presAssocID="{E22A06E2-F7E4-4D92-8722-D4966735FB16}" presName="circ3Tx" presStyleLbl="revTx" presStyleIdx="0" presStyleCnt="0">
        <dgm:presLayoutVars>
          <dgm:chMax val="0"/>
          <dgm:chPref val="0"/>
          <dgm:bulletEnabled val="1"/>
        </dgm:presLayoutVars>
      </dgm:prSet>
      <dgm:spPr/>
    </dgm:pt>
  </dgm:ptLst>
  <dgm:cxnLst>
    <dgm:cxn modelId="{67BCB80E-493B-4E90-86E2-14F1F7962F1B}" srcId="{1C941B7D-A31E-47EB-9621-8D0047177A1A}" destId="{20579AE5-6DF6-4153-AD92-857D052392AC}" srcOrd="1" destOrd="0" parTransId="{0D1424ED-5C56-4D1D-9011-D21FF3BCDB35}" sibTransId="{ECCC9E76-E8D3-45CD-A7B5-C0BFD1340B50}"/>
    <dgm:cxn modelId="{89296214-DEFB-4432-8C2D-14B93C513D8E}" srcId="{1C941B7D-A31E-47EB-9621-8D0047177A1A}" destId="{1A2E72B2-3376-4C41-A40B-51A94C0D8666}" srcOrd="0" destOrd="0" parTransId="{FD882FA7-07D7-4AFB-801F-D80B4F9B50D8}" sibTransId="{EAC9D752-B2B6-490F-A869-B6F8CEE1EABD}"/>
    <dgm:cxn modelId="{58C55C18-1644-4F32-902B-889CE4F5698D}" srcId="{E22A06E2-F7E4-4D92-8722-D4966735FB16}" destId="{D443FAC6-C536-4C98-95E4-9C42E7B58D99}" srcOrd="2" destOrd="0" parTransId="{CC25F2DC-F438-4DB9-B7DA-D07EE77F6220}" sibTransId="{A1D17EF8-8870-47F3-9F15-BE3D1B3AE916}"/>
    <dgm:cxn modelId="{15561E1A-8BD7-4B7D-8E1D-F0EAA857C114}" srcId="{20579AE5-6DF6-4153-AD92-857D052392AC}" destId="{7D47975E-146C-4C40-8F73-0C8AD2B4D7FF}" srcOrd="0" destOrd="0" parTransId="{F08A1358-C17A-4856-B765-7805E31AB558}" sibTransId="{E7E67E22-34C7-44A1-9438-9C0C85349C6D}"/>
    <dgm:cxn modelId="{5300381B-0D79-4C55-819A-2B291C2D6FF3}" type="presOf" srcId="{7AE48F0B-C28C-44F2-BF98-18F539ACDD17}" destId="{C38C4C4B-118F-44A1-B6C6-1647786F404A}" srcOrd="0" destOrd="1" presId="urn:microsoft.com/office/officeart/2005/8/layout/venn1"/>
    <dgm:cxn modelId="{5C34961D-2183-443C-93CF-EABF669A7B7F}" type="presOf" srcId="{D443FAC6-C536-4C98-95E4-9C42E7B58D99}" destId="{1477FB3D-1C87-45C9-BCB7-B9754D7A6FFC}" srcOrd="0" destOrd="3" presId="urn:microsoft.com/office/officeart/2005/8/layout/venn1"/>
    <dgm:cxn modelId="{5C5E871E-8C0D-4208-A97C-A8155C37F843}" type="presOf" srcId="{9AD44D8D-BFA2-495F-93C7-3795534744A5}" destId="{728EBB74-E2E7-4EC8-90A5-32CFBDCB4F3C}" srcOrd="1" destOrd="3" presId="urn:microsoft.com/office/officeart/2005/8/layout/venn1"/>
    <dgm:cxn modelId="{6D154E41-E028-46ED-95A6-9A683A3AE149}" type="presOf" srcId="{70A63E14-2642-45EF-9D44-A542B8074CDD}" destId="{C38C4C4B-118F-44A1-B6C6-1647786F404A}" srcOrd="0" destOrd="2" presId="urn:microsoft.com/office/officeart/2005/8/layout/venn1"/>
    <dgm:cxn modelId="{3A66D147-772D-49BB-B731-B6F44F76FAF4}" type="presOf" srcId="{7D47975E-146C-4C40-8F73-0C8AD2B4D7FF}" destId="{C520F458-BA3A-41AD-986C-D32F5422024C}" srcOrd="0" destOrd="1" presId="urn:microsoft.com/office/officeart/2005/8/layout/venn1"/>
    <dgm:cxn modelId="{7592EA67-046D-4190-9F8C-54F65496BA7C}" srcId="{1A2E72B2-3376-4C41-A40B-51A94C0D8666}" destId="{7AE48F0B-C28C-44F2-BF98-18F539ACDD17}" srcOrd="0" destOrd="0" parTransId="{4E1580C8-FCDB-4012-A1C7-D503C07E2BC7}" sibTransId="{09956E36-1AEE-4205-8F84-FA6DCAA6214D}"/>
    <dgm:cxn modelId="{B32FC04C-BB5D-4CE1-BA16-68B94CCEA07C}" type="presOf" srcId="{37A503E8-1A19-460C-9E8B-35FDD17FD4D1}" destId="{8FD5C80E-278A-4ABE-A37E-91269CAE1AC8}" srcOrd="1" destOrd="1" presId="urn:microsoft.com/office/officeart/2005/8/layout/venn1"/>
    <dgm:cxn modelId="{937EF14C-99BB-4A37-96ED-8E252C5C3255}" srcId="{1A2E72B2-3376-4C41-A40B-51A94C0D8666}" destId="{9AD44D8D-BFA2-495F-93C7-3795534744A5}" srcOrd="2" destOrd="0" parTransId="{560C27E7-FF5D-4355-A620-F0A55C4A6A1F}" sibTransId="{D6FF5C99-AE36-4539-B367-2222DC4D76D6}"/>
    <dgm:cxn modelId="{69EC716D-0D1A-48B3-B2CB-B9135FB0F793}" type="presOf" srcId="{350B33D5-17E8-4762-B1EC-4C91F6D15FE8}" destId="{1477FB3D-1C87-45C9-BCB7-B9754D7A6FFC}" srcOrd="0" destOrd="2" presId="urn:microsoft.com/office/officeart/2005/8/layout/venn1"/>
    <dgm:cxn modelId="{DE60D550-729A-4E91-8671-C8898B60069B}" type="presOf" srcId="{1A2E72B2-3376-4C41-A40B-51A94C0D8666}" destId="{728EBB74-E2E7-4EC8-90A5-32CFBDCB4F3C}" srcOrd="1" destOrd="0" presId="urn:microsoft.com/office/officeart/2005/8/layout/venn1"/>
    <dgm:cxn modelId="{A4985573-672B-4BD9-AAC5-5E0732DA3908}" type="presOf" srcId="{E22A06E2-F7E4-4D92-8722-D4966735FB16}" destId="{1477FB3D-1C87-45C9-BCB7-B9754D7A6FFC}" srcOrd="0" destOrd="0" presId="urn:microsoft.com/office/officeart/2005/8/layout/venn1"/>
    <dgm:cxn modelId="{4F529373-3F79-439E-B84B-169B475C0BDF}" srcId="{1A2E72B2-3376-4C41-A40B-51A94C0D8666}" destId="{70A63E14-2642-45EF-9D44-A542B8074CDD}" srcOrd="1" destOrd="0" parTransId="{7ADC6C06-E7B7-4439-9190-60EAEA802C9C}" sibTransId="{67837BCE-EF4B-4906-BC91-E117A62C4E4D}"/>
    <dgm:cxn modelId="{D17E3C55-2310-427C-9262-383CF52F12A4}" type="presOf" srcId="{D443FAC6-C536-4C98-95E4-9C42E7B58D99}" destId="{8FD5C80E-278A-4ABE-A37E-91269CAE1AC8}" srcOrd="1" destOrd="3" presId="urn:microsoft.com/office/officeart/2005/8/layout/venn1"/>
    <dgm:cxn modelId="{AF9E2356-87F8-4A8B-BFF9-E79B0E0D9BC0}" srcId="{1C941B7D-A31E-47EB-9621-8D0047177A1A}" destId="{E22A06E2-F7E4-4D92-8722-D4966735FB16}" srcOrd="2" destOrd="0" parTransId="{9D62946E-E80B-46E8-BB0D-CC1FC92E714B}" sibTransId="{C992F90B-ABF5-40D6-B007-26846C6808CD}"/>
    <dgm:cxn modelId="{FEBFD65A-73E5-41BB-9D92-16C3BB0F58BE}" srcId="{E22A06E2-F7E4-4D92-8722-D4966735FB16}" destId="{37A503E8-1A19-460C-9E8B-35FDD17FD4D1}" srcOrd="0" destOrd="0" parTransId="{B43E0790-5569-4EF2-A49F-26E7A0190690}" sibTransId="{B7155878-9314-4B40-9668-83A64AA78A40}"/>
    <dgm:cxn modelId="{FC8EAD7E-B8DC-4FF2-8F0D-F5639268F85C}" type="presOf" srcId="{7D47975E-146C-4C40-8F73-0C8AD2B4D7FF}" destId="{310ED20A-CF8A-4504-9A88-BFE045B1D938}" srcOrd="1" destOrd="1" presId="urn:microsoft.com/office/officeart/2005/8/layout/venn1"/>
    <dgm:cxn modelId="{8FDC6385-C4F4-4B04-9B60-2803C9BF7997}" type="presOf" srcId="{350B33D5-17E8-4762-B1EC-4C91F6D15FE8}" destId="{8FD5C80E-278A-4ABE-A37E-91269CAE1AC8}" srcOrd="1" destOrd="2" presId="urn:microsoft.com/office/officeart/2005/8/layout/venn1"/>
    <dgm:cxn modelId="{29666D88-AC0D-492C-A438-51563A8BCBFB}" srcId="{E22A06E2-F7E4-4D92-8722-D4966735FB16}" destId="{350B33D5-17E8-4762-B1EC-4C91F6D15FE8}" srcOrd="1" destOrd="0" parTransId="{25CFF27D-3FFE-4022-9B96-105FF16CDD01}" sibTransId="{86C8CE8E-B044-456E-94A9-719EC0B9670C}"/>
    <dgm:cxn modelId="{96A01DA8-10BD-4EF8-8684-40D006F959DD}" type="presOf" srcId="{E22A06E2-F7E4-4D92-8722-D4966735FB16}" destId="{8FD5C80E-278A-4ABE-A37E-91269CAE1AC8}" srcOrd="1" destOrd="0" presId="urn:microsoft.com/office/officeart/2005/8/layout/venn1"/>
    <dgm:cxn modelId="{1AF9B3A9-4DBB-4438-B8C5-EACC99E05EBD}" type="presOf" srcId="{1A2E72B2-3376-4C41-A40B-51A94C0D8666}" destId="{C38C4C4B-118F-44A1-B6C6-1647786F404A}" srcOrd="0" destOrd="0" presId="urn:microsoft.com/office/officeart/2005/8/layout/venn1"/>
    <dgm:cxn modelId="{CF92D2B2-B4F9-439B-A73C-13662D1CF1DF}" type="presOf" srcId="{37A503E8-1A19-460C-9E8B-35FDD17FD4D1}" destId="{1477FB3D-1C87-45C9-BCB7-B9754D7A6FFC}" srcOrd="0" destOrd="1" presId="urn:microsoft.com/office/officeart/2005/8/layout/venn1"/>
    <dgm:cxn modelId="{48BC64C9-0DC3-4D02-AF84-E8AFDA428C40}" type="presOf" srcId="{1C941B7D-A31E-47EB-9621-8D0047177A1A}" destId="{42968E8C-E1FB-47E6-A62B-5B4ADEF943F8}" srcOrd="0" destOrd="0" presId="urn:microsoft.com/office/officeart/2005/8/layout/venn1"/>
    <dgm:cxn modelId="{82B218D8-B0FD-4FEF-A240-077B3FF43FA1}" type="presOf" srcId="{7AE48F0B-C28C-44F2-BF98-18F539ACDD17}" destId="{728EBB74-E2E7-4EC8-90A5-32CFBDCB4F3C}" srcOrd="1" destOrd="1" presId="urn:microsoft.com/office/officeart/2005/8/layout/venn1"/>
    <dgm:cxn modelId="{A82AF0E0-F4D2-40B6-8D33-FE8536DBC53E}" type="presOf" srcId="{20579AE5-6DF6-4153-AD92-857D052392AC}" destId="{310ED20A-CF8A-4504-9A88-BFE045B1D938}" srcOrd="1" destOrd="0" presId="urn:microsoft.com/office/officeart/2005/8/layout/venn1"/>
    <dgm:cxn modelId="{964736E1-B5F8-4B83-BC48-2F6A3B4B5F2A}" type="presOf" srcId="{70A63E14-2642-45EF-9D44-A542B8074CDD}" destId="{728EBB74-E2E7-4EC8-90A5-32CFBDCB4F3C}" srcOrd="1" destOrd="2" presId="urn:microsoft.com/office/officeart/2005/8/layout/venn1"/>
    <dgm:cxn modelId="{BCEAB2F2-6553-4540-909B-4D81DEA5D6A3}" type="presOf" srcId="{9AD44D8D-BFA2-495F-93C7-3795534744A5}" destId="{C38C4C4B-118F-44A1-B6C6-1647786F404A}" srcOrd="0" destOrd="3" presId="urn:microsoft.com/office/officeart/2005/8/layout/venn1"/>
    <dgm:cxn modelId="{087ECEFE-485F-4FCE-B474-149D6DB310DE}" type="presOf" srcId="{20579AE5-6DF6-4153-AD92-857D052392AC}" destId="{C520F458-BA3A-41AD-986C-D32F5422024C}" srcOrd="0" destOrd="0" presId="urn:microsoft.com/office/officeart/2005/8/layout/venn1"/>
    <dgm:cxn modelId="{98305C86-F66C-46A4-A82E-EE1C76C14C42}" type="presParOf" srcId="{42968E8C-E1FB-47E6-A62B-5B4ADEF943F8}" destId="{C38C4C4B-118F-44A1-B6C6-1647786F404A}" srcOrd="0" destOrd="0" presId="urn:microsoft.com/office/officeart/2005/8/layout/venn1"/>
    <dgm:cxn modelId="{5ABA7959-7F54-439A-8117-727485B163B9}" type="presParOf" srcId="{42968E8C-E1FB-47E6-A62B-5B4ADEF943F8}" destId="{728EBB74-E2E7-4EC8-90A5-32CFBDCB4F3C}" srcOrd="1" destOrd="0" presId="urn:microsoft.com/office/officeart/2005/8/layout/venn1"/>
    <dgm:cxn modelId="{A0393D21-6DBC-4C93-8C68-63704EA7D725}" type="presParOf" srcId="{42968E8C-E1FB-47E6-A62B-5B4ADEF943F8}" destId="{C520F458-BA3A-41AD-986C-D32F5422024C}" srcOrd="2" destOrd="0" presId="urn:microsoft.com/office/officeart/2005/8/layout/venn1"/>
    <dgm:cxn modelId="{6F7615F7-3F7F-43C9-9F3C-6CA1D4A3AE7F}" type="presParOf" srcId="{42968E8C-E1FB-47E6-A62B-5B4ADEF943F8}" destId="{310ED20A-CF8A-4504-9A88-BFE045B1D938}" srcOrd="3" destOrd="0" presId="urn:microsoft.com/office/officeart/2005/8/layout/venn1"/>
    <dgm:cxn modelId="{52CEC91D-1F0D-4718-8BC2-AC2FFA3205AF}" type="presParOf" srcId="{42968E8C-E1FB-47E6-A62B-5B4ADEF943F8}" destId="{1477FB3D-1C87-45C9-BCB7-B9754D7A6FFC}" srcOrd="4" destOrd="0" presId="urn:microsoft.com/office/officeart/2005/8/layout/venn1"/>
    <dgm:cxn modelId="{31BF53D5-E561-4517-8587-61C3A0E8088E}" type="presParOf" srcId="{42968E8C-E1FB-47E6-A62B-5B4ADEF943F8}" destId="{8FD5C80E-278A-4ABE-A37E-91269CAE1A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6CF65E0-C06D-4F52-84E7-CB86DD5935F6}" type="doc">
      <dgm:prSet loTypeId="urn:microsoft.com/office/officeart/2005/8/layout/arrow2" loCatId="process" qsTypeId="urn:microsoft.com/office/officeart/2005/8/quickstyle/simple1" qsCatId="simple" csTypeId="urn:microsoft.com/office/officeart/2005/8/colors/accent1_2" csCatId="accent1" phldr="1"/>
      <dgm:spPr/>
    </dgm:pt>
    <dgm:pt modelId="{50AEB754-1B39-430C-8726-8282C7DC0CCC}">
      <dgm:prSet phldrT="[Text]"/>
      <dgm:spPr/>
      <dgm:t>
        <a:bodyPr/>
        <a:lstStyle/>
        <a:p>
          <a:r>
            <a:rPr lang="en-US" b="1" dirty="0"/>
            <a:t>2008</a:t>
          </a:r>
          <a:r>
            <a:rPr lang="en-US" dirty="0"/>
            <a:t> Introduced 5-day P.I.E.C.E.S.</a:t>
          </a:r>
          <a:r>
            <a:rPr lang="en-US" dirty="0">
              <a:latin typeface="Calibri" panose="020F0502020204030204" pitchFamily="34" charset="0"/>
              <a:cs typeface="Calibri" panose="020F0502020204030204" pitchFamily="34" charset="0"/>
            </a:rPr>
            <a:t>™</a:t>
          </a:r>
          <a:r>
            <a:rPr lang="en-US" dirty="0"/>
            <a:t> for professional staff</a:t>
          </a:r>
        </a:p>
      </dgm:t>
    </dgm:pt>
    <dgm:pt modelId="{1C7FAD13-B3DD-4B9D-987B-2BA2E19E4ACC}" type="parTrans" cxnId="{120C1196-FD90-41E1-9ECF-0C75CA43D807}">
      <dgm:prSet/>
      <dgm:spPr/>
      <dgm:t>
        <a:bodyPr/>
        <a:lstStyle/>
        <a:p>
          <a:endParaRPr lang="en-US"/>
        </a:p>
      </dgm:t>
    </dgm:pt>
    <dgm:pt modelId="{766B90F5-5352-450D-860E-E840524168B1}" type="sibTrans" cxnId="{120C1196-FD90-41E1-9ECF-0C75CA43D807}">
      <dgm:prSet/>
      <dgm:spPr/>
      <dgm:t>
        <a:bodyPr/>
        <a:lstStyle/>
        <a:p>
          <a:endParaRPr lang="en-US"/>
        </a:p>
      </dgm:t>
    </dgm:pt>
    <dgm:pt modelId="{6BEF9527-C7D6-4F13-8D9E-F9EE1265022C}">
      <dgm:prSet phldrT="[Text]"/>
      <dgm:spPr/>
      <dgm:t>
        <a:bodyPr/>
        <a:lstStyle/>
        <a:p>
          <a:r>
            <a:rPr lang="en-US" b="1" dirty="0"/>
            <a:t>2019</a:t>
          </a:r>
          <a:r>
            <a:rPr lang="en-US" dirty="0"/>
            <a:t> </a:t>
          </a:r>
        </a:p>
        <a:p>
          <a:r>
            <a:rPr lang="en-US" dirty="0"/>
            <a:t>Revamp of professional staff education moving from 4 days to 2 days.  </a:t>
          </a:r>
        </a:p>
        <a:p>
          <a:endParaRPr lang="en-US" dirty="0"/>
        </a:p>
        <a:p>
          <a:r>
            <a:rPr lang="en-US" dirty="0"/>
            <a:t>Introduction of Sponsor Role and evaluation.</a:t>
          </a:r>
        </a:p>
      </dgm:t>
    </dgm:pt>
    <dgm:pt modelId="{EEC72488-5C63-4830-9B0F-5203C0BC36CD}" type="parTrans" cxnId="{5EB32E31-573D-441F-89E4-EF5B2A6CC75A}">
      <dgm:prSet/>
      <dgm:spPr/>
      <dgm:t>
        <a:bodyPr/>
        <a:lstStyle/>
        <a:p>
          <a:endParaRPr lang="en-US"/>
        </a:p>
      </dgm:t>
    </dgm:pt>
    <dgm:pt modelId="{237A84DA-1854-4B31-BFF0-4982B6964E42}" type="sibTrans" cxnId="{5EB32E31-573D-441F-89E4-EF5B2A6CC75A}">
      <dgm:prSet/>
      <dgm:spPr/>
      <dgm:t>
        <a:bodyPr/>
        <a:lstStyle/>
        <a:p>
          <a:endParaRPr lang="en-US"/>
        </a:p>
      </dgm:t>
    </dgm:pt>
    <dgm:pt modelId="{AFE867F9-7938-41B0-BA55-7E286E43586B}">
      <dgm:prSet phldrT="[Text]"/>
      <dgm:spPr/>
      <dgm:t>
        <a:bodyPr/>
        <a:lstStyle/>
        <a:p>
          <a:r>
            <a:rPr lang="en-US" b="1" dirty="0"/>
            <a:t>2015</a:t>
          </a:r>
        </a:p>
        <a:p>
          <a:r>
            <a:rPr lang="en-US" dirty="0"/>
            <a:t>Manitoba Health provided opportunity for changes to be made</a:t>
          </a:r>
        </a:p>
      </dgm:t>
    </dgm:pt>
    <dgm:pt modelId="{BDA0526A-77A8-4937-81C3-946D0AFACF0D}" type="parTrans" cxnId="{F8D94400-0420-4BAF-B4B5-F9BEAF96F59F}">
      <dgm:prSet/>
      <dgm:spPr/>
      <dgm:t>
        <a:bodyPr/>
        <a:lstStyle/>
        <a:p>
          <a:endParaRPr lang="en-US"/>
        </a:p>
      </dgm:t>
    </dgm:pt>
    <dgm:pt modelId="{D65F0D8A-B4E7-4A54-BDBC-7F23AFEEC105}" type="sibTrans" cxnId="{F8D94400-0420-4BAF-B4B5-F9BEAF96F59F}">
      <dgm:prSet/>
      <dgm:spPr/>
      <dgm:t>
        <a:bodyPr/>
        <a:lstStyle/>
        <a:p>
          <a:endParaRPr lang="en-US"/>
        </a:p>
      </dgm:t>
    </dgm:pt>
    <dgm:pt modelId="{AB7EA6DF-F1E7-400A-8715-BEA6C0C8946C}">
      <dgm:prSet/>
      <dgm:spPr/>
      <dgm:t>
        <a:bodyPr/>
        <a:lstStyle/>
        <a:p>
          <a:pPr>
            <a:buFont typeface="Times New Roman" panose="02020603050405020304" pitchFamily="18" charset="0"/>
            <a:buChar char="-"/>
          </a:pPr>
          <a:r>
            <a:rPr lang="en-CA" b="1" dirty="0"/>
            <a:t>2015-2018 </a:t>
          </a:r>
        </a:p>
        <a:p>
          <a:pPr>
            <a:buFont typeface="Times New Roman" panose="02020603050405020304" pitchFamily="18" charset="0"/>
            <a:buChar char="-"/>
          </a:pPr>
          <a:r>
            <a:rPr lang="en-CA" dirty="0"/>
            <a:t>In effort to build capacity, used a phased approach to  provide education for PCHs.  </a:t>
          </a:r>
        </a:p>
      </dgm:t>
    </dgm:pt>
    <dgm:pt modelId="{7406BE55-6554-433B-AA8F-B8125E2A2A35}" type="parTrans" cxnId="{44BB5BE7-8D14-449E-B2BE-DAF58420C372}">
      <dgm:prSet/>
      <dgm:spPr/>
      <dgm:t>
        <a:bodyPr/>
        <a:lstStyle/>
        <a:p>
          <a:endParaRPr lang="en-US"/>
        </a:p>
      </dgm:t>
    </dgm:pt>
    <dgm:pt modelId="{F12D20D2-CDF6-4191-B48C-45184F37D5C8}" type="sibTrans" cxnId="{44BB5BE7-8D14-449E-B2BE-DAF58420C372}">
      <dgm:prSet/>
      <dgm:spPr/>
      <dgm:t>
        <a:bodyPr/>
        <a:lstStyle/>
        <a:p>
          <a:endParaRPr lang="en-US"/>
        </a:p>
      </dgm:t>
    </dgm:pt>
    <dgm:pt modelId="{FBAABBDD-6248-48AE-A8BB-0B9136A3FA6E}" type="pres">
      <dgm:prSet presAssocID="{B6CF65E0-C06D-4F52-84E7-CB86DD5935F6}" presName="arrowDiagram" presStyleCnt="0">
        <dgm:presLayoutVars>
          <dgm:chMax val="5"/>
          <dgm:dir/>
          <dgm:resizeHandles val="exact"/>
        </dgm:presLayoutVars>
      </dgm:prSet>
      <dgm:spPr/>
    </dgm:pt>
    <dgm:pt modelId="{EEDD9A01-D745-4D78-B078-3A8F6E3789A3}" type="pres">
      <dgm:prSet presAssocID="{B6CF65E0-C06D-4F52-84E7-CB86DD5935F6}" presName="arrow" presStyleLbl="bgShp" presStyleIdx="0" presStyleCnt="1"/>
      <dgm:spPr/>
    </dgm:pt>
    <dgm:pt modelId="{D82B1FBD-F8B9-4591-A6E1-7344913A4840}" type="pres">
      <dgm:prSet presAssocID="{B6CF65E0-C06D-4F52-84E7-CB86DD5935F6}" presName="arrowDiagram4" presStyleCnt="0"/>
      <dgm:spPr/>
    </dgm:pt>
    <dgm:pt modelId="{BBB33FDF-E995-4AA0-A8E2-CD612E049DB1}" type="pres">
      <dgm:prSet presAssocID="{50AEB754-1B39-430C-8726-8282C7DC0CCC}" presName="bullet4a" presStyleLbl="node1" presStyleIdx="0" presStyleCnt="4"/>
      <dgm:spPr/>
    </dgm:pt>
    <dgm:pt modelId="{16D251F7-18DB-445E-B787-C4C06474ED2C}" type="pres">
      <dgm:prSet presAssocID="{50AEB754-1B39-430C-8726-8282C7DC0CCC}" presName="textBox4a" presStyleLbl="revTx" presStyleIdx="0" presStyleCnt="4">
        <dgm:presLayoutVars>
          <dgm:bulletEnabled val="1"/>
        </dgm:presLayoutVars>
      </dgm:prSet>
      <dgm:spPr/>
    </dgm:pt>
    <dgm:pt modelId="{7D1224E1-D2E5-4740-AB2F-708C31AE5311}" type="pres">
      <dgm:prSet presAssocID="{AFE867F9-7938-41B0-BA55-7E286E43586B}" presName="bullet4b" presStyleLbl="node1" presStyleIdx="1" presStyleCnt="4"/>
      <dgm:spPr/>
    </dgm:pt>
    <dgm:pt modelId="{4CBE2612-278C-49DF-8314-4654E03221D1}" type="pres">
      <dgm:prSet presAssocID="{AFE867F9-7938-41B0-BA55-7E286E43586B}" presName="textBox4b" presStyleLbl="revTx" presStyleIdx="1" presStyleCnt="4">
        <dgm:presLayoutVars>
          <dgm:bulletEnabled val="1"/>
        </dgm:presLayoutVars>
      </dgm:prSet>
      <dgm:spPr/>
    </dgm:pt>
    <dgm:pt modelId="{9C79B990-AA35-4055-BAA9-49B6482A6188}" type="pres">
      <dgm:prSet presAssocID="{AB7EA6DF-F1E7-400A-8715-BEA6C0C8946C}" presName="bullet4c" presStyleLbl="node1" presStyleIdx="2" presStyleCnt="4"/>
      <dgm:spPr/>
    </dgm:pt>
    <dgm:pt modelId="{C4C27D9F-05C2-44DD-85D3-2D47C63CDEE9}" type="pres">
      <dgm:prSet presAssocID="{AB7EA6DF-F1E7-400A-8715-BEA6C0C8946C}" presName="textBox4c" presStyleLbl="revTx" presStyleIdx="2" presStyleCnt="4">
        <dgm:presLayoutVars>
          <dgm:bulletEnabled val="1"/>
        </dgm:presLayoutVars>
      </dgm:prSet>
      <dgm:spPr/>
    </dgm:pt>
    <dgm:pt modelId="{95B0A377-7836-47CD-A635-A1972B3E5C1E}" type="pres">
      <dgm:prSet presAssocID="{6BEF9527-C7D6-4F13-8D9E-F9EE1265022C}" presName="bullet4d" presStyleLbl="node1" presStyleIdx="3" presStyleCnt="4"/>
      <dgm:spPr/>
    </dgm:pt>
    <dgm:pt modelId="{0BF34C15-E44B-4FE8-A99D-C91ABF59C2EA}" type="pres">
      <dgm:prSet presAssocID="{6BEF9527-C7D6-4F13-8D9E-F9EE1265022C}" presName="textBox4d" presStyleLbl="revTx" presStyleIdx="3" presStyleCnt="4">
        <dgm:presLayoutVars>
          <dgm:bulletEnabled val="1"/>
        </dgm:presLayoutVars>
      </dgm:prSet>
      <dgm:spPr/>
    </dgm:pt>
  </dgm:ptLst>
  <dgm:cxnLst>
    <dgm:cxn modelId="{F8D94400-0420-4BAF-B4B5-F9BEAF96F59F}" srcId="{B6CF65E0-C06D-4F52-84E7-CB86DD5935F6}" destId="{AFE867F9-7938-41B0-BA55-7E286E43586B}" srcOrd="1" destOrd="0" parTransId="{BDA0526A-77A8-4937-81C3-946D0AFACF0D}" sibTransId="{D65F0D8A-B4E7-4A54-BDBC-7F23AFEEC105}"/>
    <dgm:cxn modelId="{5EB32E31-573D-441F-89E4-EF5B2A6CC75A}" srcId="{B6CF65E0-C06D-4F52-84E7-CB86DD5935F6}" destId="{6BEF9527-C7D6-4F13-8D9E-F9EE1265022C}" srcOrd="3" destOrd="0" parTransId="{EEC72488-5C63-4830-9B0F-5203C0BC36CD}" sibTransId="{237A84DA-1854-4B31-BFF0-4982B6964E42}"/>
    <dgm:cxn modelId="{E73E058B-F65C-4789-8FB3-6CD06D013CDA}" type="presOf" srcId="{B6CF65E0-C06D-4F52-84E7-CB86DD5935F6}" destId="{FBAABBDD-6248-48AE-A8BB-0B9136A3FA6E}" srcOrd="0" destOrd="0" presId="urn:microsoft.com/office/officeart/2005/8/layout/arrow2"/>
    <dgm:cxn modelId="{120C1196-FD90-41E1-9ECF-0C75CA43D807}" srcId="{B6CF65E0-C06D-4F52-84E7-CB86DD5935F6}" destId="{50AEB754-1B39-430C-8726-8282C7DC0CCC}" srcOrd="0" destOrd="0" parTransId="{1C7FAD13-B3DD-4B9D-987B-2BA2E19E4ACC}" sibTransId="{766B90F5-5352-450D-860E-E840524168B1}"/>
    <dgm:cxn modelId="{4E9D28C5-3A27-4048-B503-D6D96DE05D50}" type="presOf" srcId="{AB7EA6DF-F1E7-400A-8715-BEA6C0C8946C}" destId="{C4C27D9F-05C2-44DD-85D3-2D47C63CDEE9}" srcOrd="0" destOrd="0" presId="urn:microsoft.com/office/officeart/2005/8/layout/arrow2"/>
    <dgm:cxn modelId="{FFA8C4D7-CAF6-4270-B360-5C2F7022CE8D}" type="presOf" srcId="{AFE867F9-7938-41B0-BA55-7E286E43586B}" destId="{4CBE2612-278C-49DF-8314-4654E03221D1}" srcOrd="0" destOrd="0" presId="urn:microsoft.com/office/officeart/2005/8/layout/arrow2"/>
    <dgm:cxn modelId="{2B3C3CE6-4C42-4377-B887-66A88894292A}" type="presOf" srcId="{50AEB754-1B39-430C-8726-8282C7DC0CCC}" destId="{16D251F7-18DB-445E-B787-C4C06474ED2C}" srcOrd="0" destOrd="0" presId="urn:microsoft.com/office/officeart/2005/8/layout/arrow2"/>
    <dgm:cxn modelId="{44BB5BE7-8D14-449E-B2BE-DAF58420C372}" srcId="{B6CF65E0-C06D-4F52-84E7-CB86DD5935F6}" destId="{AB7EA6DF-F1E7-400A-8715-BEA6C0C8946C}" srcOrd="2" destOrd="0" parTransId="{7406BE55-6554-433B-AA8F-B8125E2A2A35}" sibTransId="{F12D20D2-CDF6-4191-B48C-45184F37D5C8}"/>
    <dgm:cxn modelId="{C0A03DED-B279-4792-BC9D-EA8766B63575}" type="presOf" srcId="{6BEF9527-C7D6-4F13-8D9E-F9EE1265022C}" destId="{0BF34C15-E44B-4FE8-A99D-C91ABF59C2EA}" srcOrd="0" destOrd="0" presId="urn:microsoft.com/office/officeart/2005/8/layout/arrow2"/>
    <dgm:cxn modelId="{7090D965-533A-425C-8697-C4293E05264C}" type="presParOf" srcId="{FBAABBDD-6248-48AE-A8BB-0B9136A3FA6E}" destId="{EEDD9A01-D745-4D78-B078-3A8F6E3789A3}" srcOrd="0" destOrd="0" presId="urn:microsoft.com/office/officeart/2005/8/layout/arrow2"/>
    <dgm:cxn modelId="{DA27ED21-7486-4B44-AA41-68FED0C4DB16}" type="presParOf" srcId="{FBAABBDD-6248-48AE-A8BB-0B9136A3FA6E}" destId="{D82B1FBD-F8B9-4591-A6E1-7344913A4840}" srcOrd="1" destOrd="0" presId="urn:microsoft.com/office/officeart/2005/8/layout/arrow2"/>
    <dgm:cxn modelId="{9BBEB874-6AEA-48F9-A188-75A4801FA167}" type="presParOf" srcId="{D82B1FBD-F8B9-4591-A6E1-7344913A4840}" destId="{BBB33FDF-E995-4AA0-A8E2-CD612E049DB1}" srcOrd="0" destOrd="0" presId="urn:microsoft.com/office/officeart/2005/8/layout/arrow2"/>
    <dgm:cxn modelId="{DDAE59F7-48F8-4C8A-AF5A-4F8A70E259D6}" type="presParOf" srcId="{D82B1FBD-F8B9-4591-A6E1-7344913A4840}" destId="{16D251F7-18DB-445E-B787-C4C06474ED2C}" srcOrd="1" destOrd="0" presId="urn:microsoft.com/office/officeart/2005/8/layout/arrow2"/>
    <dgm:cxn modelId="{03E868BE-ABB5-4D14-9032-ADD639914141}" type="presParOf" srcId="{D82B1FBD-F8B9-4591-A6E1-7344913A4840}" destId="{7D1224E1-D2E5-4740-AB2F-708C31AE5311}" srcOrd="2" destOrd="0" presId="urn:microsoft.com/office/officeart/2005/8/layout/arrow2"/>
    <dgm:cxn modelId="{DD42B7FD-6F8E-48D1-9ADD-863B14735A0E}" type="presParOf" srcId="{D82B1FBD-F8B9-4591-A6E1-7344913A4840}" destId="{4CBE2612-278C-49DF-8314-4654E03221D1}" srcOrd="3" destOrd="0" presId="urn:microsoft.com/office/officeart/2005/8/layout/arrow2"/>
    <dgm:cxn modelId="{25428543-B539-4614-AC41-4FF180B5C28B}" type="presParOf" srcId="{D82B1FBD-F8B9-4591-A6E1-7344913A4840}" destId="{9C79B990-AA35-4055-BAA9-49B6482A6188}" srcOrd="4" destOrd="0" presId="urn:microsoft.com/office/officeart/2005/8/layout/arrow2"/>
    <dgm:cxn modelId="{819FF1C8-45C7-4A8B-AAE0-69DBF03DBC34}" type="presParOf" srcId="{D82B1FBD-F8B9-4591-A6E1-7344913A4840}" destId="{C4C27D9F-05C2-44DD-85D3-2D47C63CDEE9}" srcOrd="5" destOrd="0" presId="urn:microsoft.com/office/officeart/2005/8/layout/arrow2"/>
    <dgm:cxn modelId="{0FDD60A4-1DE6-42C0-A000-F8EE2716DE89}" type="presParOf" srcId="{D82B1FBD-F8B9-4591-A6E1-7344913A4840}" destId="{95B0A377-7836-47CD-A635-A1972B3E5C1E}" srcOrd="6" destOrd="0" presId="urn:microsoft.com/office/officeart/2005/8/layout/arrow2"/>
    <dgm:cxn modelId="{7931ED76-B6A4-43C3-A979-38E41A9801D0}" type="presParOf" srcId="{D82B1FBD-F8B9-4591-A6E1-7344913A4840}" destId="{0BF34C15-E44B-4FE8-A99D-C91ABF59C2EA}"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C4C4B-118F-44A1-B6C6-1647786F404A}">
      <dsp:nvSpPr>
        <dsp:cNvPr id="0" name=""/>
        <dsp:cNvSpPr/>
      </dsp:nvSpPr>
      <dsp:spPr>
        <a:xfrm>
          <a:off x="3349066" y="43526"/>
          <a:ext cx="2089251" cy="208925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Residents &amp; Families</a:t>
          </a:r>
        </a:p>
        <a:p>
          <a:pPr marL="57150" lvl="1" indent="-57150" algn="l" defTabSz="355600">
            <a:lnSpc>
              <a:spcPct val="90000"/>
            </a:lnSpc>
            <a:spcBef>
              <a:spcPct val="0"/>
            </a:spcBef>
            <a:spcAft>
              <a:spcPct val="15000"/>
            </a:spcAft>
            <a:buChar char="•"/>
          </a:pPr>
          <a:r>
            <a:rPr lang="en-US" sz="800" kern="1200" dirty="0">
              <a:latin typeface="Arial" panose="020B0604020202020204" pitchFamily="34" charset="0"/>
              <a:cs typeface="Arial" panose="020B0604020202020204" pitchFamily="34" charset="0"/>
            </a:rPr>
            <a:t>Person-</a:t>
          </a:r>
          <a:r>
            <a:rPr lang="en-US" sz="800" kern="1200" dirty="0" err="1">
              <a:latin typeface="Arial" panose="020B0604020202020204" pitchFamily="34" charset="0"/>
              <a:cs typeface="Arial" panose="020B0604020202020204" pitchFamily="34" charset="0"/>
            </a:rPr>
            <a:t>centred</a:t>
          </a:r>
          <a:r>
            <a:rPr lang="en-US" sz="800" kern="1200" dirty="0">
              <a:latin typeface="Arial" panose="020B0604020202020204" pitchFamily="34" charset="0"/>
              <a:cs typeface="Arial" panose="020B0604020202020204" pitchFamily="34" charset="0"/>
            </a:rPr>
            <a:t> care and quality of life</a:t>
          </a:r>
        </a:p>
        <a:p>
          <a:pPr marL="57150" lvl="1" indent="-57150" algn="l" defTabSz="355600">
            <a:lnSpc>
              <a:spcPct val="90000"/>
            </a:lnSpc>
            <a:spcBef>
              <a:spcPct val="0"/>
            </a:spcBef>
            <a:spcAft>
              <a:spcPct val="15000"/>
            </a:spcAft>
            <a:buChar char="•"/>
          </a:pPr>
          <a:r>
            <a:rPr lang="en-US" sz="800" kern="1200">
              <a:latin typeface="Arial" panose="020B0604020202020204" pitchFamily="34" charset="0"/>
              <a:cs typeface="Arial" panose="020B0604020202020204" pitchFamily="34" charset="0"/>
            </a:rPr>
            <a:t>Reduce risks related to responsive behaviours</a:t>
          </a:r>
          <a:endParaRPr lang="en-US" sz="800"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Arial" panose="020B0604020202020204" pitchFamily="34" charset="0"/>
              <a:cs typeface="Arial" panose="020B0604020202020204" pitchFamily="34" charset="0"/>
            </a:rPr>
            <a:t>Reduce risk related to resident-to-resident safety events</a:t>
          </a:r>
        </a:p>
      </dsp:txBody>
      <dsp:txXfrm>
        <a:off x="3627633" y="409145"/>
        <a:ext cx="1532117" cy="940163"/>
      </dsp:txXfrm>
    </dsp:sp>
    <dsp:sp modelId="{C520F458-BA3A-41AD-986C-D32F5422024C}">
      <dsp:nvSpPr>
        <dsp:cNvPr id="0" name=""/>
        <dsp:cNvSpPr/>
      </dsp:nvSpPr>
      <dsp:spPr>
        <a:xfrm>
          <a:off x="4102938" y="1349308"/>
          <a:ext cx="2089251" cy="208925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b="1" kern="1200" baseline="0" dirty="0">
              <a:latin typeface="Arial" panose="020B0604020202020204" pitchFamily="34" charset="0"/>
              <a:cs typeface="Arial" panose="020B0604020202020204" pitchFamily="34" charset="0"/>
            </a:rPr>
            <a:t>Resources</a:t>
          </a:r>
        </a:p>
        <a:p>
          <a:pPr marL="57150" lvl="1" indent="-57150" algn="l" defTabSz="355600">
            <a:lnSpc>
              <a:spcPct val="90000"/>
            </a:lnSpc>
            <a:spcBef>
              <a:spcPct val="0"/>
            </a:spcBef>
            <a:spcAft>
              <a:spcPct val="15000"/>
            </a:spcAft>
            <a:buChar char="•"/>
          </a:pPr>
          <a:r>
            <a:rPr lang="en-US" sz="800" kern="1200" baseline="0" dirty="0">
              <a:latin typeface="Arial" panose="020B0604020202020204" pitchFamily="34" charset="0"/>
              <a:cs typeface="Arial" panose="020B0604020202020204" pitchFamily="34" charset="0"/>
            </a:rPr>
            <a:t>Limited availability of specialized supports (e.g. SNU or SNBU beds, constant care)</a:t>
          </a:r>
        </a:p>
      </dsp:txBody>
      <dsp:txXfrm>
        <a:off x="4741901" y="1889031"/>
        <a:ext cx="1253550" cy="1149088"/>
      </dsp:txXfrm>
    </dsp:sp>
    <dsp:sp modelId="{1477FB3D-1C87-45C9-BCB7-B9754D7A6FFC}">
      <dsp:nvSpPr>
        <dsp:cNvPr id="0" name=""/>
        <dsp:cNvSpPr/>
      </dsp:nvSpPr>
      <dsp:spPr>
        <a:xfrm>
          <a:off x="2595195" y="1349308"/>
          <a:ext cx="2089251" cy="208925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b="1" kern="1200" baseline="0" dirty="0">
              <a:latin typeface="Arial" panose="020B0604020202020204" pitchFamily="34" charset="0"/>
              <a:cs typeface="Arial" panose="020B0604020202020204" pitchFamily="34" charset="0"/>
            </a:rPr>
            <a:t>Staff</a:t>
          </a:r>
        </a:p>
        <a:p>
          <a:pPr marL="57150" lvl="1" indent="-57150" algn="l" defTabSz="355600">
            <a:lnSpc>
              <a:spcPct val="90000"/>
            </a:lnSpc>
            <a:spcBef>
              <a:spcPct val="0"/>
            </a:spcBef>
            <a:spcAft>
              <a:spcPct val="15000"/>
            </a:spcAft>
            <a:buChar char="•"/>
          </a:pPr>
          <a:r>
            <a:rPr lang="en-US" sz="800" kern="1200" baseline="0" dirty="0">
              <a:latin typeface="Arial" panose="020B0604020202020204" pitchFamily="34" charset="0"/>
              <a:cs typeface="Arial" panose="020B0604020202020204" pitchFamily="34" charset="0"/>
            </a:rPr>
            <a:t>Build confidence, competence, and resiliency </a:t>
          </a:r>
        </a:p>
        <a:p>
          <a:pPr marL="57150" lvl="1" indent="-57150" algn="l" defTabSz="355600">
            <a:lnSpc>
              <a:spcPct val="90000"/>
            </a:lnSpc>
            <a:spcBef>
              <a:spcPct val="0"/>
            </a:spcBef>
            <a:spcAft>
              <a:spcPct val="15000"/>
            </a:spcAft>
            <a:buChar char="•"/>
          </a:pPr>
          <a:r>
            <a:rPr lang="en-US" sz="800" kern="1200" baseline="0" dirty="0">
              <a:latin typeface="Arial" panose="020B0604020202020204" pitchFamily="34" charset="0"/>
              <a:cs typeface="Arial" panose="020B0604020202020204" pitchFamily="34" charset="0"/>
            </a:rPr>
            <a:t>Increased job satisfaction and staff retention</a:t>
          </a:r>
        </a:p>
        <a:p>
          <a:pPr marL="57150" lvl="1" indent="-57150" algn="l" defTabSz="355600">
            <a:lnSpc>
              <a:spcPct val="90000"/>
            </a:lnSpc>
            <a:spcBef>
              <a:spcPct val="0"/>
            </a:spcBef>
            <a:spcAft>
              <a:spcPct val="15000"/>
            </a:spcAft>
            <a:buChar char="•"/>
          </a:pPr>
          <a:r>
            <a:rPr lang="en-US" sz="800" kern="1200" baseline="0" dirty="0">
              <a:latin typeface="Arial" panose="020B0604020202020204" pitchFamily="34" charset="0"/>
              <a:cs typeface="Arial" panose="020B0604020202020204" pitchFamily="34" charset="0"/>
            </a:rPr>
            <a:t>Reduce workplace injury to staff</a:t>
          </a:r>
        </a:p>
      </dsp:txBody>
      <dsp:txXfrm>
        <a:off x="2791932" y="1889031"/>
        <a:ext cx="1253550" cy="1149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D9A01-D745-4D78-B078-3A8F6E3789A3}">
      <dsp:nvSpPr>
        <dsp:cNvPr id="0" name=""/>
        <dsp:cNvSpPr/>
      </dsp:nvSpPr>
      <dsp:spPr>
        <a:xfrm>
          <a:off x="554196" y="0"/>
          <a:ext cx="7157720" cy="44735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33FDF-E995-4AA0-A8E2-CD612E049DB1}">
      <dsp:nvSpPr>
        <dsp:cNvPr id="0" name=""/>
        <dsp:cNvSpPr/>
      </dsp:nvSpPr>
      <dsp:spPr>
        <a:xfrm>
          <a:off x="1259231" y="3326550"/>
          <a:ext cx="164627" cy="164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251F7-18DB-445E-B787-C4C06474ED2C}">
      <dsp:nvSpPr>
        <dsp:cNvPr id="0" name=""/>
        <dsp:cNvSpPr/>
      </dsp:nvSpPr>
      <dsp:spPr>
        <a:xfrm>
          <a:off x="1341545" y="3408864"/>
          <a:ext cx="1223970" cy="106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33" tIns="0" rIns="0" bIns="0" numCol="1" spcCol="1270" anchor="t" anchorCtr="0">
          <a:noAutofit/>
        </a:bodyPr>
        <a:lstStyle/>
        <a:p>
          <a:pPr marL="0" lvl="0" indent="0" algn="l" defTabSz="577850">
            <a:lnSpc>
              <a:spcPct val="90000"/>
            </a:lnSpc>
            <a:spcBef>
              <a:spcPct val="0"/>
            </a:spcBef>
            <a:spcAft>
              <a:spcPct val="35000"/>
            </a:spcAft>
            <a:buNone/>
          </a:pPr>
          <a:r>
            <a:rPr lang="en-US" sz="1300" b="1" kern="1200" dirty="0"/>
            <a:t>2008</a:t>
          </a:r>
          <a:r>
            <a:rPr lang="en-US" sz="1300" kern="1200" dirty="0"/>
            <a:t> Introduced 5-day P.I.E.C.E.S.</a:t>
          </a:r>
          <a:r>
            <a:rPr lang="en-US" sz="1300" kern="1200" dirty="0">
              <a:latin typeface="Calibri" panose="020F0502020204030204" pitchFamily="34" charset="0"/>
              <a:cs typeface="Calibri" panose="020F0502020204030204" pitchFamily="34" charset="0"/>
            </a:rPr>
            <a:t>™</a:t>
          </a:r>
          <a:r>
            <a:rPr lang="en-US" sz="1300" kern="1200" dirty="0"/>
            <a:t> for professional staff</a:t>
          </a:r>
        </a:p>
      </dsp:txBody>
      <dsp:txXfrm>
        <a:off x="1341545" y="3408864"/>
        <a:ext cx="1223970" cy="1064710"/>
      </dsp:txXfrm>
    </dsp:sp>
    <dsp:sp modelId="{7D1224E1-D2E5-4740-AB2F-708C31AE5311}">
      <dsp:nvSpPr>
        <dsp:cNvPr id="0" name=""/>
        <dsp:cNvSpPr/>
      </dsp:nvSpPr>
      <dsp:spPr>
        <a:xfrm>
          <a:off x="2422360" y="2285996"/>
          <a:ext cx="286308" cy="286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E2612-278C-49DF-8314-4654E03221D1}">
      <dsp:nvSpPr>
        <dsp:cNvPr id="0" name=""/>
        <dsp:cNvSpPr/>
      </dsp:nvSpPr>
      <dsp:spPr>
        <a:xfrm>
          <a:off x="2565515" y="2429151"/>
          <a:ext cx="1503121" cy="204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09" tIns="0" rIns="0" bIns="0" numCol="1" spcCol="1270" anchor="t" anchorCtr="0">
          <a:noAutofit/>
        </a:bodyPr>
        <a:lstStyle/>
        <a:p>
          <a:pPr marL="0" lvl="0" indent="0" algn="l" defTabSz="577850">
            <a:lnSpc>
              <a:spcPct val="90000"/>
            </a:lnSpc>
            <a:spcBef>
              <a:spcPct val="0"/>
            </a:spcBef>
            <a:spcAft>
              <a:spcPct val="35000"/>
            </a:spcAft>
            <a:buNone/>
          </a:pPr>
          <a:r>
            <a:rPr lang="en-US" sz="1300" b="1" kern="1200" dirty="0"/>
            <a:t>2015</a:t>
          </a:r>
        </a:p>
        <a:p>
          <a:pPr marL="0" lvl="0" indent="0" algn="l" defTabSz="577850">
            <a:lnSpc>
              <a:spcPct val="90000"/>
            </a:lnSpc>
            <a:spcBef>
              <a:spcPct val="0"/>
            </a:spcBef>
            <a:spcAft>
              <a:spcPct val="35000"/>
            </a:spcAft>
            <a:buNone/>
          </a:pPr>
          <a:r>
            <a:rPr lang="en-US" sz="1300" kern="1200" dirty="0"/>
            <a:t>Manitoba Health provided opportunity for changes to be made</a:t>
          </a:r>
        </a:p>
      </dsp:txBody>
      <dsp:txXfrm>
        <a:off x="2565515" y="2429151"/>
        <a:ext cx="1503121" cy="2044423"/>
      </dsp:txXfrm>
    </dsp:sp>
    <dsp:sp modelId="{9C79B990-AA35-4055-BAA9-49B6482A6188}">
      <dsp:nvSpPr>
        <dsp:cNvPr id="0" name=""/>
        <dsp:cNvSpPr/>
      </dsp:nvSpPr>
      <dsp:spPr>
        <a:xfrm>
          <a:off x="3907587" y="1519226"/>
          <a:ext cx="379359" cy="3793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27D9F-05C2-44DD-85D3-2D47C63CDEE9}">
      <dsp:nvSpPr>
        <dsp:cNvPr id="0" name=""/>
        <dsp:cNvSpPr/>
      </dsp:nvSpPr>
      <dsp:spPr>
        <a:xfrm>
          <a:off x="4097267" y="1708905"/>
          <a:ext cx="1503121" cy="276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015" tIns="0" rIns="0" bIns="0" numCol="1" spcCol="1270" anchor="t" anchorCtr="0">
          <a:noAutofit/>
        </a:bodyPr>
        <a:lstStyle/>
        <a:p>
          <a:pPr marL="0" lvl="0" indent="0" algn="l" defTabSz="577850">
            <a:lnSpc>
              <a:spcPct val="90000"/>
            </a:lnSpc>
            <a:spcBef>
              <a:spcPct val="0"/>
            </a:spcBef>
            <a:spcAft>
              <a:spcPct val="35000"/>
            </a:spcAft>
            <a:buFont typeface="Times New Roman" panose="02020603050405020304" pitchFamily="18" charset="0"/>
            <a:buNone/>
          </a:pPr>
          <a:r>
            <a:rPr lang="en-CA" sz="1300" b="1" kern="1200" dirty="0"/>
            <a:t>2015-2018 </a:t>
          </a:r>
        </a:p>
        <a:p>
          <a:pPr marL="0" lvl="0" indent="0" algn="l" defTabSz="577850">
            <a:lnSpc>
              <a:spcPct val="90000"/>
            </a:lnSpc>
            <a:spcBef>
              <a:spcPct val="0"/>
            </a:spcBef>
            <a:spcAft>
              <a:spcPct val="35000"/>
            </a:spcAft>
            <a:buFont typeface="Times New Roman" panose="02020603050405020304" pitchFamily="18" charset="0"/>
            <a:buNone/>
          </a:pPr>
          <a:r>
            <a:rPr lang="en-CA" sz="1300" kern="1200" dirty="0"/>
            <a:t>In effort to build capacity, used a phased approach to  provide education for PCHs.  </a:t>
          </a:r>
        </a:p>
      </dsp:txBody>
      <dsp:txXfrm>
        <a:off x="4097267" y="1708905"/>
        <a:ext cx="1503121" cy="2764669"/>
      </dsp:txXfrm>
    </dsp:sp>
    <dsp:sp modelId="{95B0A377-7836-47CD-A635-A1972B3E5C1E}">
      <dsp:nvSpPr>
        <dsp:cNvPr id="0" name=""/>
        <dsp:cNvSpPr/>
      </dsp:nvSpPr>
      <dsp:spPr>
        <a:xfrm>
          <a:off x="5525232" y="1011922"/>
          <a:ext cx="508198" cy="5081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34C15-E44B-4FE8-A99D-C91ABF59C2EA}">
      <dsp:nvSpPr>
        <dsp:cNvPr id="0" name=""/>
        <dsp:cNvSpPr/>
      </dsp:nvSpPr>
      <dsp:spPr>
        <a:xfrm>
          <a:off x="5779331" y="1266021"/>
          <a:ext cx="1503121" cy="3207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84" tIns="0" rIns="0" bIns="0" numCol="1" spcCol="1270" anchor="t" anchorCtr="0">
          <a:noAutofit/>
        </a:bodyPr>
        <a:lstStyle/>
        <a:p>
          <a:pPr marL="0" lvl="0" indent="0" algn="l" defTabSz="577850">
            <a:lnSpc>
              <a:spcPct val="90000"/>
            </a:lnSpc>
            <a:spcBef>
              <a:spcPct val="0"/>
            </a:spcBef>
            <a:spcAft>
              <a:spcPct val="35000"/>
            </a:spcAft>
            <a:buNone/>
          </a:pPr>
          <a:r>
            <a:rPr lang="en-US" sz="1300" b="1" kern="1200" dirty="0"/>
            <a:t>2019</a:t>
          </a:r>
          <a:r>
            <a:rPr lang="en-US" sz="1300" kern="1200" dirty="0"/>
            <a:t> </a:t>
          </a:r>
        </a:p>
        <a:p>
          <a:pPr marL="0" lvl="0" indent="0" algn="l" defTabSz="577850">
            <a:lnSpc>
              <a:spcPct val="90000"/>
            </a:lnSpc>
            <a:spcBef>
              <a:spcPct val="0"/>
            </a:spcBef>
            <a:spcAft>
              <a:spcPct val="35000"/>
            </a:spcAft>
            <a:buNone/>
          </a:pPr>
          <a:r>
            <a:rPr lang="en-US" sz="1300" kern="1200" dirty="0"/>
            <a:t>Revamp of professional staff education moving from 4 days to 2 days.  </a:t>
          </a:r>
        </a:p>
        <a:p>
          <a:pPr marL="0" lvl="0" indent="0" algn="l" defTabSz="577850">
            <a:lnSpc>
              <a:spcPct val="90000"/>
            </a:lnSpc>
            <a:spcBef>
              <a:spcPct val="0"/>
            </a:spcBef>
            <a:spcAft>
              <a:spcPct val="35000"/>
            </a:spcAft>
            <a:buNone/>
          </a:pPr>
          <a:endParaRPr lang="en-US" sz="1300" kern="1200" dirty="0"/>
        </a:p>
        <a:p>
          <a:pPr marL="0" lvl="0" indent="0" algn="l" defTabSz="577850">
            <a:lnSpc>
              <a:spcPct val="90000"/>
            </a:lnSpc>
            <a:spcBef>
              <a:spcPct val="0"/>
            </a:spcBef>
            <a:spcAft>
              <a:spcPct val="35000"/>
            </a:spcAft>
            <a:buNone/>
          </a:pPr>
          <a:r>
            <a:rPr lang="en-US" sz="1300" kern="1200" dirty="0"/>
            <a:t>Introduction of Sponsor Role and evaluation.</a:t>
          </a:r>
        </a:p>
      </dsp:txBody>
      <dsp:txXfrm>
        <a:off x="5779331" y="1266021"/>
        <a:ext cx="1503121" cy="32075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39295C5-7DD6-42FF-9CEA-B5462AC49AF8}" type="datetimeFigureOut">
              <a:rPr lang="en-US" smtClean="0"/>
              <a:t>12/6/2023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5C0002F-DB60-48C7-83C0-9851E377BB2A}" type="slidenum">
              <a:rPr lang="en-US" smtClean="0"/>
              <a:t>‹#›</a:t>
            </a:fld>
            <a:endParaRPr lang="en-US"/>
          </a:p>
        </p:txBody>
      </p:sp>
    </p:spTree>
    <p:extLst>
      <p:ext uri="{BB962C8B-B14F-4D97-AF65-F5344CB8AC3E}">
        <p14:creationId xmlns:p14="http://schemas.microsoft.com/office/powerpoint/2010/main" val="322793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ihi.ca/en/profile-of-residents-in-residential-and-hospital-based-continuing-care-2018-201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brainxchange.ca/BSOpersonhood"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brainxchange.ca/Public/Special-Pages/BSO/Clinical-Tools-and-Resources/My-Personhood-Summary%C2%A9/My-Personhood-Summary%C2%A9-Poster-Templates"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rofessionals.wrha.mb.ca/long-term-car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Good afternoon everyone.  Thank you for taking the time to join us today to talk about some of the upcoming changes with our dementia care education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altLang="en-US"/>
              <a:t>Please </a:t>
            </a:r>
            <a:r>
              <a:rPr lang="en-US" altLang="en-US" dirty="0"/>
              <a:t>note we are recording the presentation portion of the webinar, and the recording will be accessible on the long term care resources webpage. </a:t>
            </a:r>
          </a:p>
          <a:p>
            <a:endParaRPr lang="en-US" altLang="en-US" dirty="0"/>
          </a:p>
          <a:p>
            <a:r>
              <a:rPr lang="en-US" altLang="en-US" dirty="0"/>
              <a:t>The TARGET AUDIENCE for today is any team member who would be a resource who staff who reach out to when needing some assistance related to behavioral situations that arise.  As well it is intended for anyone who will be rolling out or supporting the changes being discussed today.  This primarily may be EDUCATORS, DOCS, MANAGERS, and SWs but certainly not limited to those roles.    </a:t>
            </a:r>
            <a:endParaRPr lang="en-US" b="0" dirty="0"/>
          </a:p>
        </p:txBody>
      </p:sp>
      <p:sp>
        <p:nvSpPr>
          <p:cNvPr id="4" name="Slide Number Placeholder 3"/>
          <p:cNvSpPr>
            <a:spLocks noGrp="1"/>
          </p:cNvSpPr>
          <p:nvPr>
            <p:ph type="sldNum" sz="quarter" idx="5"/>
          </p:nvPr>
        </p:nvSpPr>
        <p:spPr/>
        <p:txBody>
          <a:bodyPr/>
          <a:lstStyle/>
          <a:p>
            <a:fld id="{65C0002F-DB60-48C7-83C0-9851E377BB2A}" type="slidenum">
              <a:rPr lang="en-US" smtClean="0"/>
              <a:t>1</a:t>
            </a:fld>
            <a:endParaRPr lang="en-US"/>
          </a:p>
        </p:txBody>
      </p:sp>
    </p:spTree>
    <p:extLst>
      <p:ext uri="{BB962C8B-B14F-4D97-AF65-F5344CB8AC3E}">
        <p14:creationId xmlns:p14="http://schemas.microsoft.com/office/powerpoint/2010/main" val="102806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participants to have these resources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items of the new resources include on the left – the 3-part Responsive </a:t>
            </a:r>
            <a:r>
              <a:rPr lang="en-US" dirty="0" err="1"/>
              <a:t>Behaviour</a:t>
            </a:r>
            <a:r>
              <a:rPr lang="en-US" dirty="0"/>
              <a:t> Pathway for LTC, the Behavioural Assessment form in the middle, and the double sided colour enhanced Dementia Care Quick Reference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items are meant to be used together to work through a Behavioural Assessment.</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10</a:t>
            </a:fld>
            <a:endParaRPr lang="en-US"/>
          </a:p>
        </p:txBody>
      </p:sp>
    </p:spTree>
    <p:extLst>
      <p:ext uri="{BB962C8B-B14F-4D97-AF65-F5344CB8AC3E}">
        <p14:creationId xmlns:p14="http://schemas.microsoft.com/office/powerpoint/2010/main" val="234213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new process follows along on the same framework as the former PIECES</a:t>
            </a:r>
            <a:r>
              <a:rPr lang="en-US" altLang="en-US" dirty="0">
                <a:cs typeface="Calibri" panose="020F0502020204030204" pitchFamily="34" charset="0"/>
              </a:rPr>
              <a:t>™ 3 Question template as demonstrated on Part 1 – Responsive Behaviour Pathway.  Beginning with asking the questions: What has changed?  What are the risks?  What are the possible causes?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Calibri" panose="020F0502020204030204" pitchFamily="34" charset="0"/>
              </a:rPr>
              <a:t>QR codes link to short videos associated with the I.S.S.U.E. and C.A.U.S.E. acronym created to support better understanding of their use.</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11</a:t>
            </a:fld>
            <a:endParaRPr lang="en-US"/>
          </a:p>
        </p:txBody>
      </p:sp>
    </p:spTree>
    <p:extLst>
      <p:ext uri="{BB962C8B-B14F-4D97-AF65-F5344CB8AC3E}">
        <p14:creationId xmlns:p14="http://schemas.microsoft.com/office/powerpoint/2010/main" val="297748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Calibri" panose="020F0502020204030204" pitchFamily="34" charset="0"/>
              </a:rPr>
              <a:t>This is the part of the pathway where you would initiate the Behavioural Assessment form.  It begins with the question:  </a:t>
            </a:r>
            <a:r>
              <a:rPr lang="en-US" altLang="en-US" i="1" dirty="0">
                <a:cs typeface="Calibri" panose="020F0502020204030204" pitchFamily="34" charset="0"/>
              </a:rPr>
              <a:t>What has changed? </a:t>
            </a:r>
            <a:r>
              <a:rPr lang="en-US" altLang="en-US" i="0" dirty="0">
                <a:cs typeface="Calibri" panose="020F0502020204030204" pitchFamily="34" charset="0"/>
              </a:rPr>
              <a:t>Looking at the behaviour and describing.</a:t>
            </a:r>
          </a:p>
          <a:p>
            <a:endParaRPr lang="en-US" i="0" dirty="0">
              <a:cs typeface="Calibri" panose="020F0502020204030204" pitchFamily="34" charset="0"/>
            </a:endParaRPr>
          </a:p>
          <a:p>
            <a:r>
              <a:rPr lang="en-US" i="0" dirty="0">
                <a:cs typeface="Calibri" panose="020F0502020204030204" pitchFamily="34" charset="0"/>
              </a:rPr>
              <a:t>In the known diagnosis of major neurocognitive disorder – dementia or cognitive decline: this in an area that can identify if a specific diagnosis has already been made which may be helpful in considering the presentation of particular behaviours that may be associated with a specific type of dementia as well as help guide interventions and treatment options for the same reasons.  If a prescriber is doing further investigations to determine a specific diagnosis this can be indicated here to alert all team members.  This is not an area where nursing is determining or necessarily asking for investigations.</a:t>
            </a:r>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12</a:t>
            </a:fld>
            <a:endParaRPr lang="en-US"/>
          </a:p>
        </p:txBody>
      </p:sp>
    </p:spTree>
    <p:extLst>
      <p:ext uri="{BB962C8B-B14F-4D97-AF65-F5344CB8AC3E}">
        <p14:creationId xmlns:p14="http://schemas.microsoft.com/office/powerpoint/2010/main" val="211623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626C1E9-8C71-4ACA-B6C9-071082D46F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74A8383-FE2F-438C-8D27-C6CB27D7EB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panose="020F0502020204030204" pitchFamily="34" charset="0"/>
              </a:rPr>
              <a:t>Then it asks – </a:t>
            </a:r>
            <a:r>
              <a:rPr lang="en-US" altLang="en-US" i="1" dirty="0">
                <a:cs typeface="Calibri" panose="020F0502020204030204" pitchFamily="34" charset="0"/>
              </a:rPr>
              <a:t>What are the risks? </a:t>
            </a:r>
            <a:r>
              <a:rPr lang="en-US" altLang="en-US" dirty="0">
                <a:cs typeface="Calibri" panose="020F0502020204030204" pitchFamily="34" charset="0"/>
              </a:rPr>
              <a:t> using the acronym I.S.S.U.E. </a:t>
            </a:r>
          </a:p>
          <a:p>
            <a:endParaRPr lang="en-US" altLang="en-US" b="1" dirty="0"/>
          </a:p>
          <a:p>
            <a:r>
              <a:rPr lang="en-US" altLang="en-US" dirty="0"/>
              <a:t>When working through an assessment using the Behavioural Assessment Process form, suggested tools and resources are captured on the Quick Reference Guide to offer more detailed information. </a:t>
            </a:r>
            <a:r>
              <a:rPr lang="en-US" altLang="en-US" i="1" dirty="0"/>
              <a:t>Transition</a:t>
            </a:r>
            <a:endParaRPr lang="en-US" altLang="en-US" dirty="0"/>
          </a:p>
          <a:p>
            <a:endParaRPr lang="en-US" altLang="en-US" dirty="0">
              <a:cs typeface="Calibri" panose="020F0502020204030204" pitchFamily="34" charset="0"/>
            </a:endParaRPr>
          </a:p>
        </p:txBody>
      </p:sp>
      <p:sp>
        <p:nvSpPr>
          <p:cNvPr id="33796" name="Slide Number Placeholder 3">
            <a:extLst>
              <a:ext uri="{FF2B5EF4-FFF2-40B4-BE49-F238E27FC236}">
                <a16:creationId xmlns:a16="http://schemas.microsoft.com/office/drawing/2014/main" id="{A39D2C7C-0F34-4FB6-97DD-D1B6778FAA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2B6949-B84C-46A1-8169-3B5923992A07}" type="slidenum">
              <a:rPr lang="en-US" altLang="en-US">
                <a:solidFill>
                  <a:srgbClr val="000000"/>
                </a:solidFill>
                <a:latin typeface="Calibri" panose="020F0502020204030204" pitchFamily="34" charset="0"/>
              </a:rPr>
              <a:pPr/>
              <a:t>13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EB88DA0-7138-4A4F-B1A1-C79CA5C820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2DDB6E1-AF5D-4462-B7D3-479BCC4E22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panose="020F0502020204030204" pitchFamily="34" charset="0"/>
              </a:rPr>
              <a:t>I: Injury/Illness – DELIRIUM IS A MEDICAL EMERGENCY, physical causes, pain</a:t>
            </a:r>
          </a:p>
          <a:p>
            <a:r>
              <a:rPr lang="en-US" altLang="en-US" dirty="0">
                <a:cs typeface="Calibri" panose="020F0502020204030204" pitchFamily="34" charset="0"/>
              </a:rPr>
              <a:t>S: Suicide Ideation</a:t>
            </a:r>
          </a:p>
          <a:p>
            <a:r>
              <a:rPr lang="en-US" altLang="en-US" dirty="0">
                <a:cs typeface="Calibri" panose="020F0502020204030204" pitchFamily="34" charset="0"/>
              </a:rPr>
              <a:t>S: Safety – substance use, self neglect, elopement, conflict</a:t>
            </a:r>
          </a:p>
          <a:p>
            <a:r>
              <a:rPr lang="en-US" altLang="en-US" dirty="0">
                <a:cs typeface="Calibri" panose="020F0502020204030204" pitchFamily="34" charset="0"/>
              </a:rPr>
              <a:t>U: Us/relationships with others, harm by person, harm to person, including neglect and isolation</a:t>
            </a:r>
          </a:p>
          <a:p>
            <a:r>
              <a:rPr lang="en-US" altLang="en-US" dirty="0">
                <a:cs typeface="Calibri" panose="020F0502020204030204" pitchFamily="34" charset="0"/>
              </a:rPr>
              <a:t>E: Environment – disruption, damage to property</a:t>
            </a:r>
          </a:p>
          <a:p>
            <a:endParaRPr lang="en-US" altLang="en-US" dirty="0">
              <a:cs typeface="Calibri" panose="020F0502020204030204" pitchFamily="34" charset="0"/>
            </a:endParaRPr>
          </a:p>
          <a:p>
            <a:r>
              <a:rPr lang="en-US" altLang="en-US" dirty="0">
                <a:cs typeface="Calibri" panose="020F0502020204030204" pitchFamily="34" charset="0"/>
              </a:rPr>
              <a:t>This infographic was created to help PCHs with the transition to the Behavioural Assessment and outlines the ISSUE acronym that replaces the previous RISK one on the old form.</a:t>
            </a:r>
          </a:p>
          <a:p>
            <a:endParaRPr lang="en-US" altLang="en-US"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Calibri" panose="020F0502020204030204" pitchFamily="34" charset="0"/>
              </a:rPr>
              <a:t>Stands for Injury/illness (risks associated with increased pain, delirium), risk for suicide, risks associated with Safety that might include substance use, self-neglect, elopement, or conflict, “Us” looks to risks related to relationships including harm by person or to person, including neglect of isolation, and finally risks to the environment such as disruptions or damage to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Calibri" panose="020F0502020204030204" pitchFamily="34" charset="0"/>
              </a:rPr>
              <a:t>QR codes linking to a short video that assists with a better understanding on this new </a:t>
            </a:r>
            <a:r>
              <a:rPr lang="en-US" altLang="en-US" dirty="0" err="1">
                <a:cs typeface="Calibri" panose="020F0502020204030204" pitchFamily="34" charset="0"/>
              </a:rPr>
              <a:t>aconym</a:t>
            </a:r>
            <a:endParaRPr lang="en-US" altLang="en-US" dirty="0">
              <a:cs typeface="Calibri" panose="020F0502020204030204" pitchFamily="34" charset="0"/>
            </a:endParaRPr>
          </a:p>
          <a:p>
            <a:endParaRPr lang="en-US" altLang="en-US" dirty="0"/>
          </a:p>
          <a:p>
            <a:endParaRPr lang="en-US" altLang="en-US" b="1" dirty="0"/>
          </a:p>
        </p:txBody>
      </p:sp>
      <p:sp>
        <p:nvSpPr>
          <p:cNvPr id="29700" name="Slide Number Placeholder 3">
            <a:extLst>
              <a:ext uri="{FF2B5EF4-FFF2-40B4-BE49-F238E27FC236}">
                <a16:creationId xmlns:a16="http://schemas.microsoft.com/office/drawing/2014/main" id="{42EDB890-2BD3-45BA-8626-CB85F4268E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F5F1C4-9FF7-4E50-9125-FE67A7ADFCC9}" type="slidenum">
              <a:rPr lang="en-US" altLang="en-US">
                <a:solidFill>
                  <a:srgbClr val="000000"/>
                </a:solidFill>
                <a:latin typeface="Calibri" panose="020F0502020204030204" pitchFamily="34" charset="0"/>
              </a:rPr>
              <a:pPr/>
              <a:t>14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7939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EB88DA0-7138-4A4F-B1A1-C79CA5C820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2DDB6E1-AF5D-4462-B7D3-479BCC4E22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PIECES</a:t>
            </a:r>
            <a:r>
              <a:rPr lang="en-US" altLang="en-US" dirty="0">
                <a:cs typeface="Calibri" panose="020F0502020204030204" pitchFamily="34" charset="0"/>
              </a:rPr>
              <a:t>™ acronym has been changed to CAUSE – basically looking for the same potential ‘causes’ for behaviour just using a different pneumonic device.  This infographic along with other support resources will assist PCHs in the transition away from PIECES™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Calibri" panose="020F0502020204030204" pitchFamily="34" charset="0"/>
              </a:rPr>
              <a:t>QR codes linking to a short video that assists with a better understanding on this new acronym</a:t>
            </a:r>
          </a:p>
          <a:p>
            <a:endParaRPr lang="en-US" altLang="en-US" dirty="0"/>
          </a:p>
        </p:txBody>
      </p:sp>
      <p:sp>
        <p:nvSpPr>
          <p:cNvPr id="29700" name="Slide Number Placeholder 3">
            <a:extLst>
              <a:ext uri="{FF2B5EF4-FFF2-40B4-BE49-F238E27FC236}">
                <a16:creationId xmlns:a16="http://schemas.microsoft.com/office/drawing/2014/main" id="{42EDB890-2BD3-45BA-8626-CB85F4268E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F5F1C4-9FF7-4E50-9125-FE67A7ADFCC9}" type="slidenum">
              <a:rPr lang="en-US" altLang="en-US">
                <a:solidFill>
                  <a:srgbClr val="000000"/>
                </a:solidFill>
                <a:latin typeface="Calibri" panose="020F0502020204030204" pitchFamily="34" charset="0"/>
              </a:rPr>
              <a:pPr/>
              <a:t>15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 the 2</a:t>
            </a:r>
            <a:r>
              <a:rPr lang="en-US" altLang="en-US" baseline="30000" dirty="0"/>
              <a:t>nd</a:t>
            </a:r>
            <a:r>
              <a:rPr lang="en-US" altLang="en-US" dirty="0"/>
              <a:t> page of the Behavioural Assessment form it asks the 3</a:t>
            </a:r>
            <a:r>
              <a:rPr lang="en-US" altLang="en-US" baseline="30000" dirty="0"/>
              <a:t>rd</a:t>
            </a:r>
            <a:r>
              <a:rPr lang="en-US" altLang="en-US" dirty="0"/>
              <a:t> question: </a:t>
            </a:r>
            <a:r>
              <a:rPr lang="en-US" altLang="en-US" i="1" dirty="0"/>
              <a:t>What are the possible causes?  </a:t>
            </a:r>
            <a:r>
              <a:rPr lang="en-US" altLang="en-US" dirty="0"/>
              <a:t>Uses the C.A.U.S.E. acronym is the focus for pages 2, 3, 4, and 5:</a:t>
            </a:r>
          </a:p>
          <a:p>
            <a:endParaRPr lang="en-US" altLang="en-US" dirty="0"/>
          </a:p>
          <a:p>
            <a:r>
              <a:rPr lang="en-US" altLang="en-US" dirty="0"/>
              <a:t>C: Cognition</a:t>
            </a:r>
          </a:p>
          <a:p>
            <a:r>
              <a:rPr lang="en-US" altLang="en-US" dirty="0"/>
              <a:t>A: Abilities</a:t>
            </a:r>
          </a:p>
          <a:p>
            <a:r>
              <a:rPr lang="en-US" altLang="en-US" dirty="0"/>
              <a:t>U: Underlying Illness or Injury</a:t>
            </a:r>
          </a:p>
          <a:p>
            <a:r>
              <a:rPr lang="en-US" altLang="en-US" dirty="0"/>
              <a:t>S: Social/Emotional</a:t>
            </a:r>
          </a:p>
          <a:p>
            <a:r>
              <a:rPr lang="en-US" altLang="en-US" dirty="0"/>
              <a:t>E: Environmental</a:t>
            </a:r>
          </a:p>
          <a:p>
            <a:endParaRPr lang="en-US" altLang="en-US" dirty="0"/>
          </a:p>
          <a:p>
            <a:r>
              <a:rPr lang="en-US" altLang="en-US" dirty="0"/>
              <a:t>*Note the right and left columns are not related.  The right side goes through the potential causes related to Cognition such as any noted changes in memory, orientation or recognition of people, etc. and the right side looks at some screening tools, etc. that might be helpful.</a:t>
            </a:r>
          </a:p>
          <a:p>
            <a:endParaRPr lang="en-US" altLang="en-US" dirty="0"/>
          </a:p>
          <a:p>
            <a:r>
              <a:rPr lang="en-US" altLang="en-US" i="1" dirty="0"/>
              <a:t>Transition: Many of the categories looking at potential causes remind staff to consider if any of the 7 A’s of dementia may be contributing to the behaviour.  These are also outlined on the QRG</a:t>
            </a:r>
          </a:p>
          <a:p>
            <a:endParaRPr lang="en-US" altLang="en-US" i="1" dirty="0"/>
          </a:p>
          <a:p>
            <a:r>
              <a:rPr lang="en-US" altLang="en-US" i="1" dirty="0"/>
              <a:t>Transition: Some examples of possible actions or investigations to help determine if that category of cause is contributing can be found on the right side, such as conducting a Mini Cog assessment or a Clock Drawing assessment – also briefly outlined on the QRG</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16</a:t>
            </a:fld>
            <a:endParaRPr lang="en-US"/>
          </a:p>
        </p:txBody>
      </p:sp>
    </p:spTree>
    <p:extLst>
      <p:ext uri="{BB962C8B-B14F-4D97-AF65-F5344CB8AC3E}">
        <p14:creationId xmlns:p14="http://schemas.microsoft.com/office/powerpoint/2010/main" val="1834439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through the acronym we look to see if there is something related to </a:t>
            </a:r>
            <a:r>
              <a:rPr lang="en-US" b="1" dirty="0"/>
              <a:t>Abilities</a:t>
            </a:r>
            <a:r>
              <a:rPr lang="en-US" b="0" dirty="0"/>
              <a:t> that may be causing the behaviour.  Looking to see if any items in the left column apply to our resident and may be contributing to the behaviour. E.g. changes in mobility, ability to perform ADLs, sleep pattern disturbances, ability to communicate, etc.  In the right column are some possible action or investigations that may assist in further determining if something related to abilities may be contributing to the behaviour.</a:t>
            </a:r>
          </a:p>
          <a:p>
            <a:endParaRPr lang="en-US" b="0" dirty="0"/>
          </a:p>
          <a:p>
            <a:r>
              <a:rPr lang="en-US" b="0" i="1" dirty="0"/>
              <a:t>Transition – we are again reminded to consider if any of the 7 A’s of Dementia are contributing to the behaviour.</a:t>
            </a:r>
            <a:endParaRPr lang="en-US" i="1" dirty="0"/>
          </a:p>
        </p:txBody>
      </p:sp>
      <p:sp>
        <p:nvSpPr>
          <p:cNvPr id="4" name="Slide Number Placeholder 3"/>
          <p:cNvSpPr>
            <a:spLocks noGrp="1"/>
          </p:cNvSpPr>
          <p:nvPr>
            <p:ph type="sldNum" sz="quarter" idx="5"/>
          </p:nvPr>
        </p:nvSpPr>
        <p:spPr/>
        <p:txBody>
          <a:bodyPr/>
          <a:lstStyle/>
          <a:p>
            <a:fld id="{65C0002F-DB60-48C7-83C0-9851E377BB2A}" type="slidenum">
              <a:rPr lang="en-US" smtClean="0"/>
              <a:t>17</a:t>
            </a:fld>
            <a:endParaRPr lang="en-US"/>
          </a:p>
        </p:txBody>
      </p:sp>
    </p:spTree>
    <p:extLst>
      <p:ext uri="{BB962C8B-B14F-4D97-AF65-F5344CB8AC3E}">
        <p14:creationId xmlns:p14="http://schemas.microsoft.com/office/powerpoint/2010/main" val="350443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Continuing to move through the acronym we look to </a:t>
            </a:r>
            <a:r>
              <a:rPr lang="en-US" b="1" dirty="0"/>
              <a:t>Underlying Illness or Injury </a:t>
            </a:r>
            <a:r>
              <a:rPr lang="en-US" b="0" dirty="0"/>
              <a:t>as a potential cause.  Assessing if any physical causes such as pain or changes in medication could be contributing to the behaviour.  Possible actions or investigations to assist in determining if there is an underlying illness or injury contributing to the behaviour are found on the right column</a:t>
            </a:r>
          </a:p>
          <a:p>
            <a:endParaRPr lang="en-US" b="0" dirty="0"/>
          </a:p>
          <a:p>
            <a:r>
              <a:rPr lang="en-US" b="0" i="1" dirty="0"/>
              <a:t>Transition – focused attention on Delirium and using the CAM or Confusion Assessment Method as a screening tool – more information referenced on the QRG</a:t>
            </a:r>
          </a:p>
          <a:p>
            <a:endParaRPr lang="en-US" b="0" i="1" dirty="0"/>
          </a:p>
          <a:p>
            <a:r>
              <a:rPr lang="en-US" b="0" i="1" dirty="0"/>
              <a:t>Transition - and the PRISME acronym to assist in identifying the potential cause of the delirium. – again referenced on the QRG</a:t>
            </a:r>
          </a:p>
        </p:txBody>
      </p:sp>
      <p:sp>
        <p:nvSpPr>
          <p:cNvPr id="4" name="Slide Number Placeholder 3"/>
          <p:cNvSpPr>
            <a:spLocks noGrp="1"/>
          </p:cNvSpPr>
          <p:nvPr>
            <p:ph type="sldNum" sz="quarter" idx="5"/>
          </p:nvPr>
        </p:nvSpPr>
        <p:spPr/>
        <p:txBody>
          <a:bodyPr/>
          <a:lstStyle/>
          <a:p>
            <a:fld id="{65C0002F-DB60-48C7-83C0-9851E377BB2A}" type="slidenum">
              <a:rPr lang="en-US" smtClean="0"/>
              <a:t>18</a:t>
            </a:fld>
            <a:endParaRPr lang="en-US"/>
          </a:p>
        </p:txBody>
      </p:sp>
    </p:spTree>
    <p:extLst>
      <p:ext uri="{BB962C8B-B14F-4D97-AF65-F5344CB8AC3E}">
        <p14:creationId xmlns:p14="http://schemas.microsoft.com/office/powerpoint/2010/main" val="62274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Still under looking at Underlying Illness or Injury we move on to look at potential mental health causes for behaviour.  Using the left column to assess if any of these items might apply to the resident and looking at the right column for any further actions/investigations that may help you determine if an underlying mental illness is contributing to the behaviour.</a:t>
            </a:r>
          </a:p>
          <a:p>
            <a:endParaRPr lang="en-US" b="0" dirty="0"/>
          </a:p>
          <a:p>
            <a:r>
              <a:rPr lang="en-US" b="0" i="1" dirty="0"/>
              <a:t>Transition – with more detailed definitions to assist staff found on the QRG</a:t>
            </a:r>
          </a:p>
          <a:p>
            <a:endParaRPr lang="en-US" b="0" i="1" dirty="0"/>
          </a:p>
          <a:p>
            <a:r>
              <a:rPr lang="en-US" b="0" i="1" dirty="0"/>
              <a:t>Transition – as well as other </a:t>
            </a:r>
            <a:r>
              <a:rPr lang="en-US" b="0" i="1" dirty="0" err="1"/>
              <a:t>neumonic</a:t>
            </a:r>
            <a:r>
              <a:rPr lang="en-US" b="0" i="1" dirty="0"/>
              <a:t> devices to guide assessments on the behavioural and psychological symptoms of Dementia such as the 7 D’s also located on the QRG</a:t>
            </a:r>
          </a:p>
          <a:p>
            <a:endParaRPr lang="en-US" b="0" i="1" dirty="0"/>
          </a:p>
          <a:p>
            <a:r>
              <a:rPr lang="en-US" b="0" i="1" dirty="0"/>
              <a:t>Transition – a suggested screening tool to assess for depression is also expanded on the QRG</a:t>
            </a:r>
          </a:p>
          <a:p>
            <a:endParaRPr lang="en-US" b="0" i="1" dirty="0"/>
          </a:p>
        </p:txBody>
      </p:sp>
      <p:sp>
        <p:nvSpPr>
          <p:cNvPr id="4" name="Slide Number Placeholder 3"/>
          <p:cNvSpPr>
            <a:spLocks noGrp="1"/>
          </p:cNvSpPr>
          <p:nvPr>
            <p:ph type="sldNum" sz="quarter" idx="5"/>
          </p:nvPr>
        </p:nvSpPr>
        <p:spPr/>
        <p:txBody>
          <a:bodyPr/>
          <a:lstStyle/>
          <a:p>
            <a:fld id="{65C0002F-DB60-48C7-83C0-9851E377BB2A}" type="slidenum">
              <a:rPr lang="en-US" smtClean="0"/>
              <a:t>19</a:t>
            </a:fld>
            <a:endParaRPr lang="en-US"/>
          </a:p>
        </p:txBody>
      </p:sp>
    </p:spTree>
    <p:extLst>
      <p:ext uri="{BB962C8B-B14F-4D97-AF65-F5344CB8AC3E}">
        <p14:creationId xmlns:p14="http://schemas.microsoft.com/office/powerpoint/2010/main" val="133933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B8A7C931-511C-423E-A7B4-3ADED72BA1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4466716-446C-46D2-B21A-2A7186A1BE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Dementia care education has been offered for staff working within personal care homes for the past 15 years.  We will provide a brief overview of what has been done to date and current status.  The majority of our time will be spent walking through some changes taking place and introduce the new resources.  We will also discuss some suggestions / strategies for implementation and transition. </a:t>
            </a:r>
          </a:p>
          <a:p>
            <a:endParaRPr lang="en-US" altLang="en-US" dirty="0"/>
          </a:p>
        </p:txBody>
      </p:sp>
      <p:sp>
        <p:nvSpPr>
          <p:cNvPr id="13316" name="Slide Number Placeholder 3">
            <a:extLst>
              <a:ext uri="{FF2B5EF4-FFF2-40B4-BE49-F238E27FC236}">
                <a16:creationId xmlns:a16="http://schemas.microsoft.com/office/drawing/2014/main" id="{59539F29-4298-43F6-8284-FD8E870060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E0C9E2-7CD6-4147-BE4E-BC267C1EA2B5}"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Continuing to move through the CAUSE acronym we look at any Social or Emotional causes for the behaviour.  On the left side assessing to see if any of the listed items might apply to the resident such as language barriers, personal preferences, past trauma, need for purpose and stimulation through hobbies and interests or habits from previous work history, etc.</a:t>
            </a:r>
          </a:p>
          <a:p>
            <a:endParaRPr lang="en-US" b="0" dirty="0"/>
          </a:p>
          <a:p>
            <a:r>
              <a:rPr lang="en-US" b="0" dirty="0"/>
              <a:t>On the right column are some possible actions that might help explore social causes in more depth.</a:t>
            </a:r>
          </a:p>
          <a:p>
            <a:endParaRPr lang="en-US" b="0" dirty="0"/>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20</a:t>
            </a:fld>
            <a:endParaRPr lang="en-US"/>
          </a:p>
        </p:txBody>
      </p:sp>
    </p:spTree>
    <p:extLst>
      <p:ext uri="{BB962C8B-B14F-4D97-AF65-F5344CB8AC3E}">
        <p14:creationId xmlns:p14="http://schemas.microsoft.com/office/powerpoint/2010/main" val="345489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finally finishing the CAUSE acronym we look for potential environmental causes for the behaviour.  Looking on the left side column and assessing if any of these items might apply to the resident and identify environmental contributing factors such as temperature, noise, relocation, use of restraints, etc.</a:t>
            </a:r>
          </a:p>
          <a:p>
            <a:endParaRPr lang="en-US" b="0" dirty="0"/>
          </a:p>
          <a:p>
            <a:r>
              <a:rPr lang="en-US" b="0" dirty="0"/>
              <a:t>The right hand column offers possible actions or investigations that may help further investigate if the environment is a contributing factor.</a:t>
            </a:r>
          </a:p>
        </p:txBody>
      </p:sp>
      <p:sp>
        <p:nvSpPr>
          <p:cNvPr id="4" name="Slide Number Placeholder 3"/>
          <p:cNvSpPr>
            <a:spLocks noGrp="1"/>
          </p:cNvSpPr>
          <p:nvPr>
            <p:ph type="sldNum" sz="quarter" idx="5"/>
          </p:nvPr>
        </p:nvSpPr>
        <p:spPr/>
        <p:txBody>
          <a:bodyPr/>
          <a:lstStyle/>
          <a:p>
            <a:fld id="{65C0002F-DB60-48C7-83C0-9851E377BB2A}" type="slidenum">
              <a:rPr lang="en-US" smtClean="0"/>
              <a:t>21</a:t>
            </a:fld>
            <a:endParaRPr lang="en-US"/>
          </a:p>
        </p:txBody>
      </p:sp>
    </p:spTree>
    <p:extLst>
      <p:ext uri="{BB962C8B-B14F-4D97-AF65-F5344CB8AC3E}">
        <p14:creationId xmlns:p14="http://schemas.microsoft.com/office/powerpoint/2010/main" val="2075085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the end of the CAUSES section there is a list of a few other tools that can help staff determine the frequencies of specific behaviour (CMAI), assess the rhythm of the resident’s day to look for patterns and triggers (DOS), more closely assess the triggered behaviour (Behaviour Mapping) and a suggested intervention of the Social Connection Plan formerly known as the Pro Attention Plan.</a:t>
            </a:r>
          </a:p>
          <a:p>
            <a:endParaRPr lang="en-US" b="0" dirty="0"/>
          </a:p>
          <a:p>
            <a:r>
              <a:rPr lang="en-US" b="0" i="1" dirty="0"/>
              <a:t>Transition – more details on the DOS can be found on the QRG</a:t>
            </a:r>
          </a:p>
          <a:p>
            <a:endParaRPr lang="en-US" b="0" i="1" dirty="0"/>
          </a:p>
          <a:p>
            <a:r>
              <a:rPr lang="en-US" b="0" i="1" dirty="0"/>
              <a:t>Transition – more details on the Social Connection Plan can also be found on the QRG.</a:t>
            </a:r>
          </a:p>
          <a:p>
            <a:endParaRPr lang="en-US" b="0" dirty="0"/>
          </a:p>
          <a:p>
            <a:endParaRPr lang="en-US" b="0" dirty="0"/>
          </a:p>
          <a:p>
            <a:r>
              <a:rPr lang="en-US" dirty="0"/>
              <a:t>Next steps in providing resources to assist in the Behavioural Assessment include providing copies of the tools suggested along with instructions on their use and interpretation of results.  These will be added to a resource folder on the LTC Professional Website along with all of the materials and other resources shared today.  This will happen gradually over the next several months.</a:t>
            </a:r>
          </a:p>
          <a:p>
            <a:endParaRPr lang="en-US" dirty="0"/>
          </a:p>
          <a:p>
            <a:r>
              <a:rPr lang="en-US" dirty="0"/>
              <a:t>Additional education materials will also be available around how to complete a DOS and a link to a quick video tutorial on Behaviour Mapping Tool</a:t>
            </a:r>
          </a:p>
          <a:p>
            <a:endParaRPr lang="en-US" dirty="0"/>
          </a:p>
          <a:p>
            <a:r>
              <a:rPr lang="en-US" dirty="0"/>
              <a:t>A template sign up sheet has also been developed for the Social Connection Plan and will also be available in the Resources Folder.</a:t>
            </a:r>
          </a:p>
        </p:txBody>
      </p:sp>
      <p:sp>
        <p:nvSpPr>
          <p:cNvPr id="4" name="Slide Number Placeholder 3"/>
          <p:cNvSpPr>
            <a:spLocks noGrp="1"/>
          </p:cNvSpPr>
          <p:nvPr>
            <p:ph type="sldNum" sz="quarter" idx="5"/>
          </p:nvPr>
        </p:nvSpPr>
        <p:spPr/>
        <p:txBody>
          <a:bodyPr/>
          <a:lstStyle/>
          <a:p>
            <a:fld id="{65C0002F-DB60-48C7-83C0-9851E377BB2A}" type="slidenum">
              <a:rPr lang="en-US" smtClean="0"/>
              <a:t>22</a:t>
            </a:fld>
            <a:endParaRPr lang="en-US"/>
          </a:p>
        </p:txBody>
      </p:sp>
    </p:spTree>
    <p:extLst>
      <p:ext uri="{BB962C8B-B14F-4D97-AF65-F5344CB8AC3E}">
        <p14:creationId xmlns:p14="http://schemas.microsoft.com/office/powerpoint/2010/main" val="2378889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final part of the behavioural assessment process as identified on Part 1 of the pathway is determining a plan of care that looks at care approaches, communication strategies and any modifiable causes to best address identified needs, as well as looking to how best to communicate this plan of care to your team.  This is mirrored on the Behaviour Assessment form . . .</a:t>
            </a:r>
          </a:p>
        </p:txBody>
      </p:sp>
      <p:sp>
        <p:nvSpPr>
          <p:cNvPr id="4" name="Slide Number Placeholder 3"/>
          <p:cNvSpPr>
            <a:spLocks noGrp="1"/>
          </p:cNvSpPr>
          <p:nvPr>
            <p:ph type="sldNum" sz="quarter" idx="5"/>
          </p:nvPr>
        </p:nvSpPr>
        <p:spPr/>
        <p:txBody>
          <a:bodyPr/>
          <a:lstStyle/>
          <a:p>
            <a:fld id="{65C0002F-DB60-48C7-83C0-9851E377BB2A}" type="slidenum">
              <a:rPr lang="en-US" smtClean="0"/>
              <a:t>23</a:t>
            </a:fld>
            <a:endParaRPr lang="en-US"/>
          </a:p>
        </p:txBody>
      </p:sp>
    </p:spTree>
    <p:extLst>
      <p:ext uri="{BB962C8B-B14F-4D97-AF65-F5344CB8AC3E}">
        <p14:creationId xmlns:p14="http://schemas.microsoft.com/office/powerpoint/2010/main" val="1658297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622350B-6C09-44A9-AA99-EE8F53D61B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857F26E-786C-457C-9FB8-20AC6C03AF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see this section fully represented on page 6 the assessment provides the final question: </a:t>
            </a:r>
            <a:r>
              <a:rPr lang="en-US" altLang="en-US" i="1" dirty="0"/>
              <a:t>What is your plan of care and how will you communicate and evaluate your plan?  </a:t>
            </a:r>
            <a:endParaRPr lang="en-US" altLang="en-US" dirty="0"/>
          </a:p>
          <a:p>
            <a:endParaRPr lang="en-US" altLang="en-US" dirty="0"/>
          </a:p>
          <a:p>
            <a:r>
              <a:rPr lang="en-US" altLang="en-US" dirty="0"/>
              <a:t>It encourages an individualized approach specific to the resident and the possible cause, as well as engaging the family in the process.   Communication of the plan may include updating the care plan, C.A.R.E.: Use Caution and Respect Every Day – Provincial Violence Prevention Plan Care Plan, the ADL sheet, shift report/communication binder so that all staff including agency staff are apprised of the specific approaches you have identified through your assessment.  </a:t>
            </a:r>
          </a:p>
          <a:p>
            <a:endParaRPr lang="en-US" altLang="en-US" dirty="0"/>
          </a:p>
          <a:p>
            <a:r>
              <a:rPr lang="en-US" altLang="en-US" dirty="0"/>
              <a:t>Evaluation of the care we provide is an important step that is often missed so the process includes a prompt on how this will take place – a date for evaluation and details on how you will evaluate – perhaps repeating a DOS for a few days a few weeks after implementing your interventions. </a:t>
            </a:r>
          </a:p>
          <a:p>
            <a:endParaRPr lang="en-US" altLang="en-US" dirty="0"/>
          </a:p>
          <a:p>
            <a:r>
              <a:rPr lang="en-US" altLang="en-US" dirty="0"/>
              <a:t>Finally a short checklist to help ensure that the plan is well documented and communicated.</a:t>
            </a:r>
          </a:p>
          <a:p>
            <a:endParaRPr lang="en-US" altLang="en-US" dirty="0"/>
          </a:p>
        </p:txBody>
      </p:sp>
      <p:sp>
        <p:nvSpPr>
          <p:cNvPr id="39940" name="Slide Number Placeholder 3">
            <a:extLst>
              <a:ext uri="{FF2B5EF4-FFF2-40B4-BE49-F238E27FC236}">
                <a16:creationId xmlns:a16="http://schemas.microsoft.com/office/drawing/2014/main" id="{32965AEA-2E47-453A-A16B-16E49DC41E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CEE685-5B4D-479E-B92B-4759DE42DCD9}" type="slidenum">
              <a:rPr lang="en-US" altLang="en-US">
                <a:solidFill>
                  <a:srgbClr val="000000"/>
                </a:solidFill>
                <a:latin typeface="Calibri" panose="020F0502020204030204" pitchFamily="34" charset="0"/>
              </a:rPr>
              <a:pPr/>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end of the document provides space for the names and signatures of the interdisciplinary team that contributed to the assessment.</a:t>
            </a:r>
          </a:p>
        </p:txBody>
      </p:sp>
      <p:sp>
        <p:nvSpPr>
          <p:cNvPr id="4" name="Slide Number Placeholder 3"/>
          <p:cNvSpPr>
            <a:spLocks noGrp="1"/>
          </p:cNvSpPr>
          <p:nvPr>
            <p:ph type="sldNum" sz="quarter" idx="5"/>
          </p:nvPr>
        </p:nvSpPr>
        <p:spPr/>
        <p:txBody>
          <a:bodyPr/>
          <a:lstStyle/>
          <a:p>
            <a:fld id="{65C0002F-DB60-48C7-83C0-9851E377BB2A}" type="slidenum">
              <a:rPr lang="en-US" smtClean="0"/>
              <a:t>25</a:t>
            </a:fld>
            <a:endParaRPr lang="en-US"/>
          </a:p>
        </p:txBody>
      </p:sp>
    </p:spTree>
    <p:extLst>
      <p:ext uri="{BB962C8B-B14F-4D97-AF65-F5344CB8AC3E}">
        <p14:creationId xmlns:p14="http://schemas.microsoft.com/office/powerpoint/2010/main" val="1218921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Supportive Resources: Completion Guide and Samples of the Behavioural Assessment were created to help support the Behavioural Assessment Process.  Having these items available to staff will be an important part of the transition.</a:t>
            </a:r>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26</a:t>
            </a:fld>
            <a:endParaRPr lang="en-US"/>
          </a:p>
        </p:txBody>
      </p:sp>
    </p:spTree>
    <p:extLst>
      <p:ext uri="{BB962C8B-B14F-4D97-AF65-F5344CB8AC3E}">
        <p14:creationId xmlns:p14="http://schemas.microsoft.com/office/powerpoint/2010/main" val="152239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final portion of  Part 1 of the Responsive Behaviour pathway looks at evaluating if the interventions have been successful or if there is a need to consider medications which would guide staff to Part 3 of the pathway – Prescriber Assessment and Medication.</a:t>
            </a:r>
          </a:p>
        </p:txBody>
      </p:sp>
      <p:sp>
        <p:nvSpPr>
          <p:cNvPr id="4" name="Slide Number Placeholder 3"/>
          <p:cNvSpPr>
            <a:spLocks noGrp="1"/>
          </p:cNvSpPr>
          <p:nvPr>
            <p:ph type="sldNum" sz="quarter" idx="5"/>
          </p:nvPr>
        </p:nvSpPr>
        <p:spPr/>
        <p:txBody>
          <a:bodyPr/>
          <a:lstStyle/>
          <a:p>
            <a:fld id="{65C0002F-DB60-48C7-83C0-9851E377BB2A}" type="slidenum">
              <a:rPr lang="en-US" smtClean="0"/>
              <a:t>27</a:t>
            </a:fld>
            <a:endParaRPr lang="en-US"/>
          </a:p>
        </p:txBody>
      </p:sp>
    </p:spTree>
    <p:extLst>
      <p:ext uri="{BB962C8B-B14F-4D97-AF65-F5344CB8AC3E}">
        <p14:creationId xmlns:p14="http://schemas.microsoft.com/office/powerpoint/2010/main" val="3619852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enhance the learning and understanding of the pathways, corresponding infographics have been created.  Some people don’t relate to algorithms and might prefer the content presented in this way.</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28</a:t>
            </a:fld>
            <a:endParaRPr lang="en-US"/>
          </a:p>
        </p:txBody>
      </p:sp>
    </p:spTree>
    <p:extLst>
      <p:ext uri="{BB962C8B-B14F-4D97-AF65-F5344CB8AC3E}">
        <p14:creationId xmlns:p14="http://schemas.microsoft.com/office/powerpoint/2010/main" val="3363617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Calibri" panose="020F0502020204030204" pitchFamily="34" charset="0"/>
              </a:rPr>
              <a:t>Part 2 of the Responsive </a:t>
            </a:r>
            <a:r>
              <a:rPr lang="en-US" altLang="en-US" dirty="0" err="1">
                <a:cs typeface="Calibri" panose="020F0502020204030204" pitchFamily="34" charset="0"/>
              </a:rPr>
              <a:t>Behaviour</a:t>
            </a:r>
            <a:r>
              <a:rPr lang="en-US" altLang="en-US" dirty="0">
                <a:cs typeface="Calibri" panose="020F0502020204030204" pitchFamily="34" charset="0"/>
              </a:rPr>
              <a:t> Pathway for LTC outlines a process for dealing with a </a:t>
            </a:r>
            <a:r>
              <a:rPr lang="en-US" altLang="en-US" dirty="0" err="1">
                <a:cs typeface="Calibri" panose="020F0502020204030204" pitchFamily="34" charset="0"/>
              </a:rPr>
              <a:t>behaviour</a:t>
            </a:r>
            <a:r>
              <a:rPr lang="en-US" altLang="en-US" dirty="0">
                <a:cs typeface="Calibri" panose="020F0502020204030204" pitchFamily="34" charset="0"/>
              </a:rPr>
              <a:t> crisis.</a:t>
            </a:r>
          </a:p>
          <a:p>
            <a:endParaRPr lang="en-US" altLang="en-US" dirty="0">
              <a:cs typeface="Calibri" panose="020F0502020204030204" pitchFamily="34" charset="0"/>
            </a:endParaRPr>
          </a:p>
          <a:p>
            <a:r>
              <a:rPr lang="en-US" altLang="en-US" dirty="0">
                <a:cs typeface="Calibri" panose="020F0502020204030204" pitchFamily="34" charset="0"/>
              </a:rPr>
              <a:t>These strategies can be used when the responsive </a:t>
            </a:r>
            <a:r>
              <a:rPr lang="en-US" altLang="en-US" dirty="0" err="1">
                <a:cs typeface="Calibri" panose="020F0502020204030204" pitchFamily="34" charset="0"/>
              </a:rPr>
              <a:t>behaviour</a:t>
            </a:r>
            <a:r>
              <a:rPr lang="en-US" altLang="en-US" dirty="0">
                <a:cs typeface="Calibri" panose="020F0502020204030204" pitchFamily="34" charset="0"/>
              </a:rPr>
              <a:t> is physical in nature or when there is an imminent risk to themselves or others.</a:t>
            </a:r>
          </a:p>
          <a:p>
            <a:endParaRPr lang="en-US" altLang="en-US" dirty="0">
              <a:cs typeface="Calibri" panose="020F0502020204030204" pitchFamily="34" charset="0"/>
            </a:endParaRPr>
          </a:p>
          <a:p>
            <a:r>
              <a:rPr lang="en-US" altLang="en-US" dirty="0">
                <a:cs typeface="Calibri" panose="020F0502020204030204" pitchFamily="34" charset="0"/>
              </a:rPr>
              <a:t>The first section outlines de-escalation strategies including the ABCDE acronym. The QR code links to a short video about the ABCDE acronym.</a:t>
            </a:r>
          </a:p>
          <a:p>
            <a:endParaRPr lang="en-US" altLang="en-US" dirty="0">
              <a:cs typeface="Calibri" panose="020F0502020204030204" pitchFamily="34" charset="0"/>
            </a:endParaRPr>
          </a:p>
          <a:p>
            <a:r>
              <a:rPr lang="en-US" altLang="en-US" dirty="0">
                <a:cs typeface="Calibri" panose="020F0502020204030204" pitchFamily="34" charset="0"/>
              </a:rPr>
              <a:t>A new resource that PCHs may not be aware of is the WRHA Mobile Crisis Service. They can be contacted for phone consultation to discuss de-escalation strategies and are available 24 hours a day, 7 days per week.</a:t>
            </a:r>
          </a:p>
          <a:p>
            <a:endParaRPr lang="en-US" altLang="en-US" dirty="0">
              <a:cs typeface="Calibri" panose="020F0502020204030204" pitchFamily="34" charset="0"/>
            </a:endParaRPr>
          </a:p>
          <a:p>
            <a:r>
              <a:rPr lang="en-US" altLang="en-US" dirty="0">
                <a:cs typeface="Calibri" panose="020F0502020204030204" pitchFamily="34" charset="0"/>
              </a:rPr>
              <a:t>If the de-escalation strategies are effective, then the team can return to part 1 to complete the interdisciplinary assessment and care planning.</a:t>
            </a:r>
          </a:p>
          <a:p>
            <a:endParaRPr lang="en-US" altLang="en-US" dirty="0">
              <a:cs typeface="Calibri" panose="020F0502020204030204" pitchFamily="34" charset="0"/>
            </a:endParaRPr>
          </a:p>
          <a:p>
            <a:r>
              <a:rPr lang="en-US" altLang="en-US" dirty="0">
                <a:cs typeface="Calibri" panose="020F0502020204030204" pitchFamily="34" charset="0"/>
              </a:rPr>
              <a:t>If the de-escalation strategies were not effective, then you can continue down the crisis management pathway.</a:t>
            </a:r>
          </a:p>
        </p:txBody>
      </p:sp>
      <p:sp>
        <p:nvSpPr>
          <p:cNvPr id="4" name="Slide Number Placeholder 3"/>
          <p:cNvSpPr>
            <a:spLocks noGrp="1"/>
          </p:cNvSpPr>
          <p:nvPr>
            <p:ph type="sldNum" sz="quarter" idx="5"/>
          </p:nvPr>
        </p:nvSpPr>
        <p:spPr/>
        <p:txBody>
          <a:bodyPr/>
          <a:lstStyle/>
          <a:p>
            <a:fld id="{65C0002F-DB60-48C7-83C0-9851E377BB2A}" type="slidenum">
              <a:rPr lang="en-US" smtClean="0"/>
              <a:t>29</a:t>
            </a:fld>
            <a:endParaRPr lang="en-US"/>
          </a:p>
        </p:txBody>
      </p:sp>
    </p:spTree>
    <p:extLst>
      <p:ext uri="{BB962C8B-B14F-4D97-AF65-F5344CB8AC3E}">
        <p14:creationId xmlns:p14="http://schemas.microsoft.com/office/powerpoint/2010/main" val="383952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9D8BA35-3B74-4526-9CC0-3ECAB256A0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9B97619-0B70-49BB-9CB5-05EB614FC3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i="0" dirty="0"/>
              <a:t>Many of us, from personal experience, know we care for a number of residents who live with some type of cognitive impairment.  Although this CIHI data is on the older side, you can see that based on the 2015-16 data, 87% of individuals living in long term care had some type of cognitive impairment.  Of those individuals, 69% of people had a diagnosis of dementia.  </a:t>
            </a:r>
          </a:p>
          <a:p>
            <a:endParaRPr lang="en-US" altLang="en-US" b="0" i="0" dirty="0"/>
          </a:p>
          <a:p>
            <a:r>
              <a:rPr lang="en-US" altLang="en-US" b="0" i="0" dirty="0"/>
              <a:t>Of interest are the outcome scales for residents living with dementia.  We see the dependence level for ADLs is quite high at 82%.  When we you take into consideration the percentage of individuals with severe cognitive impairment and responsive </a:t>
            </a:r>
            <a:r>
              <a:rPr lang="en-US" altLang="en-US" b="0" i="0" dirty="0" err="1"/>
              <a:t>behaviours</a:t>
            </a:r>
            <a:r>
              <a:rPr lang="en-US" altLang="en-US" b="0" i="0" dirty="0"/>
              <a:t>, it highlights the importance and need for staff to build their knowledge and competence.  </a:t>
            </a:r>
          </a:p>
          <a:p>
            <a:endParaRPr lang="en-US" altLang="en-US" b="0" i="0" dirty="0"/>
          </a:p>
          <a:p>
            <a:r>
              <a:rPr lang="en-US" sz="1200" dirty="0">
                <a:hlinkClick r:id="rId3"/>
              </a:rPr>
              <a:t>Profile of Residents in Residential and Hospital-Based Continuing Care, 2018–2019 | CIHI</a:t>
            </a:r>
            <a:r>
              <a:rPr lang="en-US" sz="1200" dirty="0"/>
              <a:t> </a:t>
            </a:r>
          </a:p>
          <a:p>
            <a:r>
              <a:rPr lang="en-US" altLang="en-US" sz="1200" b="1" dirty="0"/>
              <a:t>In Manitoba, 77% </a:t>
            </a:r>
            <a:r>
              <a:rPr lang="en-US" altLang="en-US" sz="1200" dirty="0"/>
              <a:t>of residents living in residential setting had a neurological diagnosis.  Sixty percent of these residents have a diagnosis of dementia. </a:t>
            </a:r>
          </a:p>
          <a:p>
            <a:endParaRPr lang="en-US" altLang="en-US" sz="1200" b="0" i="0" dirty="0"/>
          </a:p>
          <a:p>
            <a:endParaRPr lang="en-US" altLang="en-US" b="0" i="0" dirty="0"/>
          </a:p>
        </p:txBody>
      </p:sp>
      <p:sp>
        <p:nvSpPr>
          <p:cNvPr id="15364" name="Slide Number Placeholder 3">
            <a:extLst>
              <a:ext uri="{FF2B5EF4-FFF2-40B4-BE49-F238E27FC236}">
                <a16:creationId xmlns:a16="http://schemas.microsoft.com/office/drawing/2014/main" id="{71F28029-3B39-4D85-8479-E631147D07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E89418-E536-4F08-826C-EC8CCBF7E85E}"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EB88DA0-7138-4A4F-B1A1-C79CA5C820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2DDB6E1-AF5D-4462-B7D3-479BCC4E22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This is an infographic outlining additional information on the ABCDE de-escalation process as well as a Q</a:t>
            </a:r>
            <a:r>
              <a:rPr lang="en-US" altLang="en-US" dirty="0">
                <a:cs typeface="Calibri" panose="020F0502020204030204" pitchFamily="34" charset="0"/>
              </a:rPr>
              <a:t>R code linked to a short video on it</a:t>
            </a:r>
            <a:endParaRPr lang="en-US" dirty="0"/>
          </a:p>
          <a:p>
            <a:endParaRPr lang="en-US" altLang="en-US" b="1" dirty="0"/>
          </a:p>
        </p:txBody>
      </p:sp>
      <p:sp>
        <p:nvSpPr>
          <p:cNvPr id="29700" name="Slide Number Placeholder 3">
            <a:extLst>
              <a:ext uri="{FF2B5EF4-FFF2-40B4-BE49-F238E27FC236}">
                <a16:creationId xmlns:a16="http://schemas.microsoft.com/office/drawing/2014/main" id="{42EDB890-2BD3-45BA-8626-CB85F4268E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F5F1C4-9FF7-4E50-9125-FE67A7ADFCC9}" type="slidenum">
              <a:rPr lang="en-US" altLang="en-US">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55788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Calibri" panose="020F0502020204030204" pitchFamily="34" charset="0"/>
              </a:rPr>
              <a:t>The next section of the Crisis Management part of the Responsive </a:t>
            </a:r>
            <a:r>
              <a:rPr lang="en-US" altLang="en-US" dirty="0" err="1">
                <a:cs typeface="Calibri" panose="020F0502020204030204" pitchFamily="34" charset="0"/>
              </a:rPr>
              <a:t>Behaviour</a:t>
            </a:r>
            <a:r>
              <a:rPr lang="en-US" altLang="en-US" dirty="0">
                <a:cs typeface="Calibri" panose="020F0502020204030204" pitchFamily="34" charset="0"/>
              </a:rPr>
              <a:t> Pathway indicates to call a Code White.</a:t>
            </a:r>
          </a:p>
          <a:p>
            <a:endParaRPr lang="en-US" altLang="en-US" dirty="0">
              <a:cs typeface="Calibri" panose="020F0502020204030204" pitchFamily="34" charset="0"/>
            </a:endParaRPr>
          </a:p>
          <a:p>
            <a:r>
              <a:rPr lang="en-US" dirty="0">
                <a:cs typeface="Calibri" panose="020F0502020204030204" pitchFamily="34" charset="0"/>
              </a:rPr>
              <a:t>PCHs may have their own policies and procedures for Code White, so this section provides a general overview.</a:t>
            </a:r>
          </a:p>
          <a:p>
            <a:endParaRPr lang="en-US" dirty="0">
              <a:cs typeface="Calibri" panose="020F0502020204030204" pitchFamily="34" charset="0"/>
            </a:endParaRPr>
          </a:p>
          <a:p>
            <a:r>
              <a:rPr lang="en-US" dirty="0">
                <a:cs typeface="Calibri" panose="020F0502020204030204" pitchFamily="34" charset="0"/>
              </a:rPr>
              <a:t>If further de-escalation strategies are not effective, then the prescriber can be contacted for medication orders. This medication may be a chemical restraint so emergency restraint documentation may be required.</a:t>
            </a:r>
          </a:p>
          <a:p>
            <a:endParaRPr lang="en-US" dirty="0">
              <a:cs typeface="Calibri" panose="020F0502020204030204" pitchFamily="34" charset="0"/>
            </a:endParaRPr>
          </a:p>
          <a:p>
            <a:r>
              <a:rPr lang="en-US" dirty="0">
                <a:cs typeface="Calibri" panose="020F0502020204030204" pitchFamily="34" charset="0"/>
              </a:rPr>
              <a:t>Constant care may needed to maintain safety of the resident or others.</a:t>
            </a:r>
          </a:p>
          <a:p>
            <a:endParaRPr lang="en-US" dirty="0">
              <a:cs typeface="Calibri" panose="020F0502020204030204" pitchFamily="34" charset="0"/>
            </a:endParaRPr>
          </a:p>
          <a:p>
            <a:r>
              <a:rPr lang="en-US" dirty="0">
                <a:cs typeface="Calibri" panose="020F0502020204030204" pitchFamily="34" charset="0"/>
              </a:rPr>
              <a:t>If the de-escalation strategies, medications, and constant care are not effective, then emergency services, through calling 911, may be required.</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31</a:t>
            </a:fld>
            <a:endParaRPr lang="en-US"/>
          </a:p>
        </p:txBody>
      </p:sp>
    </p:spTree>
    <p:extLst>
      <p:ext uri="{BB962C8B-B14F-4D97-AF65-F5344CB8AC3E}">
        <p14:creationId xmlns:p14="http://schemas.microsoft.com/office/powerpoint/2010/main" val="3277676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 a Code White has been called, it is important to debrief and document the event.</a:t>
            </a:r>
          </a:p>
          <a:p>
            <a:endParaRPr lang="en-US" b="0" dirty="0"/>
          </a:p>
          <a:p>
            <a:r>
              <a:rPr lang="en-US" b="0" dirty="0"/>
              <a:t>An interdisciplinary huddle can be used to debrief about what worked, what didn’t work, and lessons learned.</a:t>
            </a:r>
          </a:p>
          <a:p>
            <a:endParaRPr lang="en-US" b="0" dirty="0"/>
          </a:p>
          <a:p>
            <a:r>
              <a:rPr lang="en-US" b="0" dirty="0"/>
              <a:t>Documentation should include an IPN, RL Safety/Security report, and VPP CARE Alert. If the medication is continued, a basic restraint assessment may be required.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After documentation, </a:t>
            </a:r>
            <a:r>
              <a:rPr lang="en-US" altLang="en-US" dirty="0">
                <a:cs typeface="Calibri" panose="020F0502020204030204" pitchFamily="34" charset="0"/>
              </a:rPr>
              <a:t>the team can return to part 1 to complete the interdisciplinary assessment and care planning.</a:t>
            </a:r>
          </a:p>
          <a:p>
            <a:endParaRPr lang="en-US" b="0" dirty="0"/>
          </a:p>
        </p:txBody>
      </p:sp>
      <p:sp>
        <p:nvSpPr>
          <p:cNvPr id="4" name="Slide Number Placeholder 3"/>
          <p:cNvSpPr>
            <a:spLocks noGrp="1"/>
          </p:cNvSpPr>
          <p:nvPr>
            <p:ph type="sldNum" sz="quarter" idx="5"/>
          </p:nvPr>
        </p:nvSpPr>
        <p:spPr/>
        <p:txBody>
          <a:bodyPr/>
          <a:lstStyle/>
          <a:p>
            <a:fld id="{65C0002F-DB60-48C7-83C0-9851E377BB2A}" type="slidenum">
              <a:rPr lang="en-US" smtClean="0"/>
              <a:t>32</a:t>
            </a:fld>
            <a:endParaRPr lang="en-US"/>
          </a:p>
        </p:txBody>
      </p:sp>
    </p:spTree>
    <p:extLst>
      <p:ext uri="{BB962C8B-B14F-4D97-AF65-F5344CB8AC3E}">
        <p14:creationId xmlns:p14="http://schemas.microsoft.com/office/powerpoint/2010/main" val="3706674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is an infographic available on Part 2 of the Responsive </a:t>
            </a:r>
            <a:r>
              <a:rPr lang="en-US" b="0" dirty="0" err="1"/>
              <a:t>Behaviour</a:t>
            </a:r>
            <a:r>
              <a:rPr lang="en-US" b="0" dirty="0"/>
              <a:t> Pathway on Crisis Management for those who prefer this information format.</a:t>
            </a:r>
          </a:p>
        </p:txBody>
      </p:sp>
      <p:sp>
        <p:nvSpPr>
          <p:cNvPr id="4" name="Slide Number Placeholder 3"/>
          <p:cNvSpPr>
            <a:spLocks noGrp="1"/>
          </p:cNvSpPr>
          <p:nvPr>
            <p:ph type="sldNum" sz="quarter" idx="5"/>
          </p:nvPr>
        </p:nvSpPr>
        <p:spPr/>
        <p:txBody>
          <a:bodyPr/>
          <a:lstStyle/>
          <a:p>
            <a:fld id="{65C0002F-DB60-48C7-83C0-9851E377BB2A}" type="slidenum">
              <a:rPr lang="en-US" smtClean="0"/>
              <a:t>33</a:t>
            </a:fld>
            <a:endParaRPr lang="en-US"/>
          </a:p>
        </p:txBody>
      </p:sp>
    </p:spTree>
    <p:extLst>
      <p:ext uri="{BB962C8B-B14F-4D97-AF65-F5344CB8AC3E}">
        <p14:creationId xmlns:p14="http://schemas.microsoft.com/office/powerpoint/2010/main" val="3473030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next part of the Responsive </a:t>
            </a:r>
            <a:r>
              <a:rPr lang="en-US" b="0" dirty="0" err="1"/>
              <a:t>Behaviour</a:t>
            </a:r>
            <a:r>
              <a:rPr lang="en-US" b="0" dirty="0"/>
              <a:t> Pathway is Part 3 which is the Prescriber Assessment and Medications. This pathway can be referred to as part of the interdisciplinary assessment in Part 1. </a:t>
            </a:r>
          </a:p>
          <a:p>
            <a:endParaRPr lang="en-US" b="0" dirty="0"/>
          </a:p>
          <a:p>
            <a:r>
              <a:rPr lang="en-US" b="0" dirty="0"/>
              <a:t>Before adding a medication, consider if the </a:t>
            </a:r>
            <a:r>
              <a:rPr lang="en-US" b="0" dirty="0" err="1"/>
              <a:t>behaviour</a:t>
            </a:r>
            <a:r>
              <a:rPr lang="en-US" b="0" dirty="0"/>
              <a:t> could be related to an untreated medical condition such as pain, constipation, or delirium. The current medication list should be reviewed for possible side effects contributing to the </a:t>
            </a:r>
            <a:r>
              <a:rPr lang="en-US" b="0" dirty="0" err="1"/>
              <a:t>behaviour</a:t>
            </a:r>
            <a:r>
              <a:rPr lang="en-US" b="0" dirty="0"/>
              <a:t>. </a:t>
            </a:r>
          </a:p>
          <a:p>
            <a:endParaRPr lang="en-US" b="0" dirty="0"/>
          </a:p>
          <a:p>
            <a:r>
              <a:rPr lang="en-US" b="0" dirty="0"/>
              <a:t>If an interdisciplinary assessment has not been completed and non-pharmacological strategies have not been tried, the </a:t>
            </a:r>
            <a:r>
              <a:rPr lang="en-US" altLang="en-US" dirty="0">
                <a:cs typeface="Calibri" panose="020F0502020204030204" pitchFamily="34" charset="0"/>
              </a:rPr>
              <a:t>team is encouraged return to part 1 to use these first.</a:t>
            </a:r>
          </a:p>
          <a:p>
            <a:endParaRPr lang="en-US" altLang="en-US" dirty="0">
              <a:cs typeface="Calibri" panose="020F0502020204030204" pitchFamily="34" charset="0"/>
            </a:endParaRPr>
          </a:p>
          <a:p>
            <a:r>
              <a:rPr lang="en-US" altLang="en-US" dirty="0">
                <a:cs typeface="Calibri" panose="020F0502020204030204" pitchFamily="34" charset="0"/>
              </a:rPr>
              <a:t>Pharmacologic treatment may be considered if the </a:t>
            </a:r>
            <a:r>
              <a:rPr lang="en-US" altLang="en-US" dirty="0" err="1">
                <a:cs typeface="Calibri" panose="020F0502020204030204" pitchFamily="34" charset="0"/>
              </a:rPr>
              <a:t>behaviour</a:t>
            </a:r>
            <a:r>
              <a:rPr lang="en-US" altLang="en-US" dirty="0">
                <a:cs typeface="Calibri" panose="020F0502020204030204" pitchFamily="34" charset="0"/>
              </a:rPr>
              <a:t> is persistent and dangerous, distressing, disturbing, or damaging to social relationships.</a:t>
            </a:r>
          </a:p>
          <a:p>
            <a:endParaRPr lang="en-US" altLang="en-US" dirty="0">
              <a:cs typeface="Calibri" panose="020F0502020204030204" pitchFamily="34" charset="0"/>
            </a:endParaRPr>
          </a:p>
          <a:p>
            <a:r>
              <a:rPr lang="en-US" altLang="en-US" dirty="0">
                <a:cs typeface="Calibri" panose="020F0502020204030204" pitchFamily="34" charset="0"/>
              </a:rPr>
              <a:t>Many </a:t>
            </a:r>
            <a:r>
              <a:rPr lang="en-US" altLang="en-US" dirty="0" err="1">
                <a:cs typeface="Calibri" panose="020F0502020204030204" pitchFamily="34" charset="0"/>
              </a:rPr>
              <a:t>behaviours</a:t>
            </a:r>
            <a:r>
              <a:rPr lang="en-US" altLang="en-US" dirty="0">
                <a:cs typeface="Calibri" panose="020F0502020204030204" pitchFamily="34" charset="0"/>
              </a:rPr>
              <a:t> may not respond to medication, as outlined in the list, so this should be considered as well.</a:t>
            </a:r>
          </a:p>
          <a:p>
            <a:endParaRPr lang="en-US" altLang="en-US" dirty="0">
              <a:cs typeface="Calibri" panose="020F0502020204030204" pitchFamily="34" charset="0"/>
            </a:endParaRPr>
          </a:p>
          <a:p>
            <a:endParaRPr lang="en-US" altLang="en-US" dirty="0">
              <a:cs typeface="Calibri" panose="020F0502020204030204" pitchFamily="34" charset="0"/>
            </a:endParaRPr>
          </a:p>
          <a:p>
            <a:endParaRPr lang="en-US" b="0" dirty="0">
              <a:cs typeface="Calibri" panose="020F0502020204030204" pitchFamily="34" charset="0"/>
            </a:endParaRPr>
          </a:p>
          <a:p>
            <a:endParaRPr lang="en-US" b="0" dirty="0"/>
          </a:p>
        </p:txBody>
      </p:sp>
      <p:sp>
        <p:nvSpPr>
          <p:cNvPr id="4" name="Slide Number Placeholder 3"/>
          <p:cNvSpPr>
            <a:spLocks noGrp="1"/>
          </p:cNvSpPr>
          <p:nvPr>
            <p:ph type="sldNum" sz="quarter" idx="5"/>
          </p:nvPr>
        </p:nvSpPr>
        <p:spPr/>
        <p:txBody>
          <a:bodyPr/>
          <a:lstStyle/>
          <a:p>
            <a:fld id="{65C0002F-DB60-48C7-83C0-9851E377BB2A}" type="slidenum">
              <a:rPr lang="en-US" smtClean="0"/>
              <a:t>34</a:t>
            </a:fld>
            <a:endParaRPr lang="en-US"/>
          </a:p>
        </p:txBody>
      </p:sp>
    </p:spTree>
    <p:extLst>
      <p:ext uri="{BB962C8B-B14F-4D97-AF65-F5344CB8AC3E}">
        <p14:creationId xmlns:p14="http://schemas.microsoft.com/office/powerpoint/2010/main" val="1778868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it’s determined a medication could be helpful for the resident, the next section of the pathway outlines medication options based on the type of </a:t>
            </a:r>
            <a:r>
              <a:rPr lang="en-US" b="0" dirty="0" err="1"/>
              <a:t>behaviour</a:t>
            </a:r>
            <a:r>
              <a:rPr lang="en-US" b="0" dirty="0"/>
              <a:t> that is being targeted. </a:t>
            </a:r>
          </a:p>
          <a:p>
            <a:endParaRPr lang="en-US" b="0" dirty="0"/>
          </a:p>
          <a:p>
            <a:r>
              <a:rPr lang="en-US" b="0" dirty="0"/>
              <a:t>As with any medication, the risk versus the benefit must be considered for the specific resident. A discussion with the resident/family/SDM is recommended prior to starting the medication.</a:t>
            </a:r>
          </a:p>
          <a:p>
            <a:endParaRPr lang="en-US" b="0" dirty="0"/>
          </a:p>
          <a:p>
            <a:r>
              <a:rPr lang="en-US" b="0" dirty="0"/>
              <a:t>Prescribers can call the Rapid Assess to Consultative Expertise (RACE) line to speak with a geriatrician or geriatric psychiatrist if medication assistance is required.</a:t>
            </a:r>
          </a:p>
          <a:p>
            <a:endParaRPr lang="en-US" b="0" dirty="0"/>
          </a:p>
          <a:p>
            <a:r>
              <a:rPr lang="en-US" b="0" dirty="0"/>
              <a:t>It’s important to continue to utilize the non-pharmacological approaches in addition to medication.</a:t>
            </a:r>
          </a:p>
          <a:p>
            <a:endParaRPr lang="en-US" b="0" dirty="0"/>
          </a:p>
          <a:p>
            <a:r>
              <a:rPr lang="en-US" b="0" dirty="0"/>
              <a:t>These medications should be started at a low dose and titrated up slowly as necessary and as tolerated.</a:t>
            </a:r>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65C0002F-DB60-48C7-83C0-9851E377BB2A}" type="slidenum">
              <a:rPr lang="en-US" smtClean="0"/>
              <a:t>35</a:t>
            </a:fld>
            <a:endParaRPr lang="en-US"/>
          </a:p>
        </p:txBody>
      </p:sp>
    </p:spTree>
    <p:extLst>
      <p:ext uri="{BB962C8B-B14F-4D97-AF65-F5344CB8AC3E}">
        <p14:creationId xmlns:p14="http://schemas.microsoft.com/office/powerpoint/2010/main" val="4091672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last section of the part 3 pathway outlines the monitoring and reassessment of medications for responsive </a:t>
            </a:r>
            <a:r>
              <a:rPr lang="en-US" b="0" dirty="0" err="1"/>
              <a:t>behaviours</a:t>
            </a:r>
            <a:r>
              <a:rPr lang="en-US" b="0" dirty="0"/>
              <a:t>.</a:t>
            </a:r>
          </a:p>
          <a:p>
            <a:endParaRPr lang="en-US" b="0" dirty="0"/>
          </a:p>
          <a:p>
            <a:r>
              <a:rPr lang="en-US" b="0" dirty="0"/>
              <a:t>After starting the medication, target </a:t>
            </a:r>
            <a:r>
              <a:rPr lang="en-US" b="0" dirty="0" err="1"/>
              <a:t>behaviour</a:t>
            </a:r>
            <a:r>
              <a:rPr lang="en-US" b="0" dirty="0"/>
              <a:t>(s) should be monitored using tools like the DOS or ABC </a:t>
            </a:r>
            <a:r>
              <a:rPr lang="en-US" b="0" dirty="0" err="1"/>
              <a:t>Behaviour</a:t>
            </a:r>
            <a:r>
              <a:rPr lang="en-US" b="0" dirty="0"/>
              <a:t> Mapping. The frequency and severity of the </a:t>
            </a:r>
            <a:r>
              <a:rPr lang="en-US" b="0" dirty="0" err="1"/>
              <a:t>behaviours</a:t>
            </a:r>
            <a:r>
              <a:rPr lang="en-US" b="0" dirty="0"/>
              <a:t> should be compared to baseline to assess medication effectiveness. Changes in quality of life, functional status, and appearance of adverse effects should also be monitored after the starting the medication.</a:t>
            </a:r>
          </a:p>
          <a:p>
            <a:endParaRPr lang="en-US" b="0" dirty="0"/>
          </a:p>
          <a:p>
            <a:r>
              <a:rPr lang="en-US" b="0" dirty="0"/>
              <a:t>These medications can take some time to work so response should be assessed over 1-3 weeks before making changes.</a:t>
            </a:r>
          </a:p>
          <a:p>
            <a:endParaRPr lang="en-US" b="0" dirty="0"/>
          </a:p>
          <a:p>
            <a:r>
              <a:rPr lang="en-US" b="0" dirty="0"/>
              <a:t>Consider dose reduction or discontinuation if the medication has not been effective, has caused intolerable adverse effects, and if the </a:t>
            </a:r>
            <a:r>
              <a:rPr lang="en-US" b="0" dirty="0" err="1"/>
              <a:t>behaviours</a:t>
            </a:r>
            <a:r>
              <a:rPr lang="en-US" b="0" dirty="0"/>
              <a:t> have been manageable and stable for 3-6 months.</a:t>
            </a:r>
          </a:p>
          <a:p>
            <a:endParaRPr lang="en-US" b="0" dirty="0"/>
          </a:p>
          <a:p>
            <a:r>
              <a:rPr lang="en-US" b="0" dirty="0"/>
              <a:t>The need for continued medication use should be reassessed at the quarterly medication reviews. Tapering and monitoring for withdrawal effects is recommended if deprescribing these medications.</a:t>
            </a:r>
          </a:p>
        </p:txBody>
      </p:sp>
      <p:sp>
        <p:nvSpPr>
          <p:cNvPr id="4" name="Slide Number Placeholder 3"/>
          <p:cNvSpPr>
            <a:spLocks noGrp="1"/>
          </p:cNvSpPr>
          <p:nvPr>
            <p:ph type="sldNum" sz="quarter" idx="5"/>
          </p:nvPr>
        </p:nvSpPr>
        <p:spPr/>
        <p:txBody>
          <a:bodyPr/>
          <a:lstStyle/>
          <a:p>
            <a:fld id="{65C0002F-DB60-48C7-83C0-9851E377BB2A}" type="slidenum">
              <a:rPr lang="en-US" smtClean="0"/>
              <a:t>36</a:t>
            </a:fld>
            <a:endParaRPr lang="en-US"/>
          </a:p>
        </p:txBody>
      </p:sp>
    </p:spTree>
    <p:extLst>
      <p:ext uri="{BB962C8B-B14F-4D97-AF65-F5344CB8AC3E}">
        <p14:creationId xmlns:p14="http://schemas.microsoft.com/office/powerpoint/2010/main" val="3099114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is an infographic available to go along with Part 3 of the Responsive </a:t>
            </a:r>
            <a:r>
              <a:rPr lang="en-US" b="0" dirty="0" err="1"/>
              <a:t>Behaviour</a:t>
            </a:r>
            <a:r>
              <a:rPr lang="en-US" b="0" dirty="0"/>
              <a:t> Pathway on medications.</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37</a:t>
            </a:fld>
            <a:endParaRPr lang="en-US"/>
          </a:p>
        </p:txBody>
      </p:sp>
    </p:spTree>
    <p:extLst>
      <p:ext uri="{BB962C8B-B14F-4D97-AF65-F5344CB8AC3E}">
        <p14:creationId xmlns:p14="http://schemas.microsoft.com/office/powerpoint/2010/main" val="937899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page 2 of the Dementia Care Quick Reference Guide (formerly known as the “yellow laminate”), there are resources on the Use of Medications for </a:t>
            </a:r>
            <a:r>
              <a:rPr lang="en-US" b="0" dirty="0" err="1"/>
              <a:t>Behavioural</a:t>
            </a:r>
            <a:r>
              <a:rPr lang="en-US" b="0" dirty="0"/>
              <a:t> and Psychological Symptoms of Dementia (BPSD).</a:t>
            </a:r>
          </a:p>
          <a:p>
            <a:endParaRPr lang="en-US" b="0" dirty="0"/>
          </a:p>
          <a:p>
            <a:r>
              <a:rPr lang="en-US" b="0" dirty="0"/>
              <a:t>There is a description of </a:t>
            </a:r>
            <a:r>
              <a:rPr lang="en-US" b="0" dirty="0" err="1"/>
              <a:t>behavioural</a:t>
            </a:r>
            <a:r>
              <a:rPr lang="en-US" b="0" dirty="0"/>
              <a:t> and psychological symptoms associated with dementia, medications for BPSD, </a:t>
            </a:r>
            <a:r>
              <a:rPr lang="en-US" b="0" dirty="0" err="1"/>
              <a:t>behaviour</a:t>
            </a:r>
            <a:r>
              <a:rPr lang="en-US" b="0" dirty="0"/>
              <a:t> likely to respond to antipsychotics, potential benefits and harms of antipsychotics, BPSD medications and their risk of falls, and tips for reassessing antipsychotic medications.</a:t>
            </a:r>
          </a:p>
        </p:txBody>
      </p:sp>
      <p:sp>
        <p:nvSpPr>
          <p:cNvPr id="4" name="Slide Number Placeholder 3"/>
          <p:cNvSpPr>
            <a:spLocks noGrp="1"/>
          </p:cNvSpPr>
          <p:nvPr>
            <p:ph type="sldNum" sz="quarter" idx="5"/>
          </p:nvPr>
        </p:nvSpPr>
        <p:spPr/>
        <p:txBody>
          <a:bodyPr/>
          <a:lstStyle/>
          <a:p>
            <a:fld id="{65C0002F-DB60-48C7-83C0-9851E377BB2A}" type="slidenum">
              <a:rPr lang="en-US" smtClean="0"/>
              <a:t>38</a:t>
            </a:fld>
            <a:endParaRPr lang="en-US"/>
          </a:p>
        </p:txBody>
      </p:sp>
    </p:spTree>
    <p:extLst>
      <p:ext uri="{BB962C8B-B14F-4D97-AF65-F5344CB8AC3E}">
        <p14:creationId xmlns:p14="http://schemas.microsoft.com/office/powerpoint/2010/main" val="59065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infographics were included in the implementation package. They are meant to help PCHs engage and educate families to improve resident outcomes. The infographics include QR codes with video tips that help caregivers to understand dementia and how to care for someone with dementia. Topics include Strategies when the person with dementia does not want to accept help, Visiting and Communication,  Caring for the caregiver, and responsive </a:t>
            </a:r>
            <a:r>
              <a:rPr lang="en-US" dirty="0" err="1"/>
              <a:t>behaviours</a:t>
            </a:r>
            <a:endParaRPr lang="en-US" dirty="0"/>
          </a:p>
          <a:p>
            <a:endParaRPr lang="en-US" dirty="0"/>
          </a:p>
          <a:p>
            <a:r>
              <a:rPr lang="en-US" dirty="0"/>
              <a:t>Familiarize yourself with the content of the videos and use the ones that would work best based on the situation.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39</a:t>
            </a:fld>
            <a:endParaRPr lang="en-US"/>
          </a:p>
        </p:txBody>
      </p:sp>
    </p:spTree>
    <p:extLst>
      <p:ext uri="{BB962C8B-B14F-4D97-AF65-F5344CB8AC3E}">
        <p14:creationId xmlns:p14="http://schemas.microsoft.com/office/powerpoint/2010/main" val="429229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9D8BA35-3B74-4526-9CC0-3ECAB256A0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9B97619-0B70-49BB-9CB5-05EB614FC3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0" dirty="0"/>
              <a:t>As we reflect on why dementia education is important, it is also good for us to remind ourselves that education is just a starting point.  Providing education or reviewing resources does not create change.  We know that gaining confidence, and building skills and expertise takes time and requires practice.  </a:t>
            </a:r>
          </a:p>
          <a:p>
            <a:endParaRPr lang="en-US" altLang="en-US" i="0" dirty="0"/>
          </a:p>
          <a:p>
            <a:r>
              <a:rPr lang="en-US" altLang="en-US" i="0" dirty="0"/>
              <a:t>What is shown on the slide is certainly not a comprehensive list, but highlights some key areas where education aims to positively impact residents, families, and staff.  </a:t>
            </a:r>
          </a:p>
          <a:p>
            <a:endParaRPr lang="en-US" altLang="en-US" i="0" dirty="0"/>
          </a:p>
          <a:p>
            <a:r>
              <a:rPr lang="en-US" altLang="en-US" i="0" dirty="0"/>
              <a:t>As staff gain better understanding of dementia and how individuals are impacted by the disease, this allows for staff to seek, explore, and understand the meaning behind a person’s </a:t>
            </a:r>
            <a:r>
              <a:rPr lang="en-US" altLang="en-US" i="0" dirty="0" err="1"/>
              <a:t>behaviour</a:t>
            </a:r>
            <a:r>
              <a:rPr lang="en-US" altLang="en-US" i="0" dirty="0"/>
              <a:t>.  As we get to know a resident and use the education and resources we look for strategies and interventions that support person-</a:t>
            </a:r>
            <a:r>
              <a:rPr lang="en-US" altLang="en-US" i="0" dirty="0" err="1"/>
              <a:t>centred</a:t>
            </a:r>
            <a:r>
              <a:rPr lang="en-US" altLang="en-US" i="0" dirty="0"/>
              <a:t> care and seek to reduce responsive </a:t>
            </a:r>
            <a:r>
              <a:rPr lang="en-US" altLang="en-US" i="0" dirty="0" err="1"/>
              <a:t>behaviours</a:t>
            </a:r>
            <a:r>
              <a:rPr lang="en-US" altLang="en-US" i="0" dirty="0"/>
              <a:t> and aim to reduce risk of harm for both residents and staff. </a:t>
            </a:r>
          </a:p>
          <a:p>
            <a:endParaRPr lang="en-US" altLang="en-US" i="0" dirty="0"/>
          </a:p>
          <a:p>
            <a:r>
              <a:rPr lang="en-US" altLang="en-US" i="0" dirty="0"/>
              <a:t>From a staff perspective, education is a good starting point to building one’s confidence and gain competence which hopefully allows staff members to feel as though they are able to manage care when difficult or high risk situations arise. </a:t>
            </a:r>
          </a:p>
          <a:p>
            <a:endParaRPr lang="en-US" altLang="en-US" i="0" dirty="0"/>
          </a:p>
          <a:p>
            <a:r>
              <a:rPr lang="en-US" altLang="en-US" i="0" dirty="0"/>
              <a:t>Lastly, yes some of our residents do require a specialized environment, but as we know there are limited resources and so residents remain on our care while they are waiting to move.  However, many of our residents do not require a special environment.  Regardless of the circumstance, staff working in a PCH will care for residents with dementia, so it is a necessary to develop our skills.      </a:t>
            </a:r>
          </a:p>
        </p:txBody>
      </p:sp>
      <p:sp>
        <p:nvSpPr>
          <p:cNvPr id="15364" name="Slide Number Placeholder 3">
            <a:extLst>
              <a:ext uri="{FF2B5EF4-FFF2-40B4-BE49-F238E27FC236}">
                <a16:creationId xmlns:a16="http://schemas.microsoft.com/office/drawing/2014/main" id="{71F28029-3B39-4D85-8479-E631147D07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E89418-E536-4F08-826C-EC8CCBF7E85E}" type="slidenum">
              <a:rPr lang="en-US" altLang="en-US"/>
              <a:pPr/>
              <a:t>4</a:t>
            </a:fld>
            <a:endParaRPr lang="en-US" altLang="en-US"/>
          </a:p>
        </p:txBody>
      </p:sp>
    </p:spTree>
    <p:extLst>
      <p:ext uri="{BB962C8B-B14F-4D97-AF65-F5344CB8AC3E}">
        <p14:creationId xmlns:p14="http://schemas.microsoft.com/office/powerpoint/2010/main" val="3955961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infographics are a resource for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Infographics can be provided to families during the admission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brought to care conferences,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Shared with family when meeting to discuss a specific care issue, send to family members who live out of town, situations where families would benefit from understanding the resident’s needs and how they can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forums where education is announcement or promoted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at Resident Council, if applicable family council</a:t>
            </a:r>
          </a:p>
          <a:p>
            <a:endParaRPr lang="en-US" dirty="0"/>
          </a:p>
          <a:p>
            <a:r>
              <a:rPr lang="en-US" dirty="0"/>
              <a:t>Family education sessions,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on family information Bulletin Boards, Infographics can be posted in common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families know that PCH staff do receive ongoing Dementia Care Education on site and through the region – resumption of in person education sessions and that virtual sessions were provided during the pandemic. This information can be communicated to families  through newsletters,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40</a:t>
            </a:fld>
            <a:endParaRPr lang="en-US"/>
          </a:p>
        </p:txBody>
      </p:sp>
    </p:spTree>
    <p:extLst>
      <p:ext uri="{BB962C8B-B14F-4D97-AF65-F5344CB8AC3E}">
        <p14:creationId xmlns:p14="http://schemas.microsoft.com/office/powerpoint/2010/main" val="1722118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is </a:t>
            </a:r>
            <a:r>
              <a:rPr lang="en-US" dirty="0"/>
              <a:t>important to learn about the resident as an individual and to learn about their social history. This will help staff understand the resident’s individual needs and preferences and will help them in their  interactions with residents and family. There are several templates available to assist with this. Three examples are shown on this slide- these tools can be used to collect and share the residents social history information. – Many of you will recognize the “getting to know ” template which was developed by a Winnipeg PCH.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Alzheimer Society of Manitoba also has an “All About Me”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Template from Ontario called “My Personhood Summary” that PCHs could use for their resident’s social history and there is a French version: </a:t>
            </a:r>
          </a:p>
          <a:p>
            <a:r>
              <a:rPr lang="en-US" sz="1200" u="sng"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My Personhood Summary© | </a:t>
            </a:r>
            <a:r>
              <a:rPr lang="en-US" sz="1200" u="sng" kern="1200" dirty="0" err="1">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brainXchange</a:t>
            </a:r>
            <a:endParaRPr lang="en-US" sz="1200" kern="1200" dirty="0">
              <a:solidFill>
                <a:schemeClr val="bg1"/>
              </a:solidFill>
              <a:effectLst/>
              <a:latin typeface="+mn-lt"/>
              <a:ea typeface="+mn-ea"/>
              <a:cs typeface="+mn-cs"/>
            </a:endParaRPr>
          </a:p>
          <a:p>
            <a:r>
              <a:rPr lang="en-US" sz="1200" u="sng" kern="1200" dirty="0">
                <a:solidFill>
                  <a:schemeClr val="bg1"/>
                </a:solidFill>
                <a:effectLst/>
                <a:latin typeface="+mn-lt"/>
                <a:ea typeface="+mn-ea"/>
                <a:cs typeface="+mn-cs"/>
                <a:hlinkClick r:id="rId4">
                  <a:extLst>
                    <a:ext uri="{A12FA001-AC4F-418D-AE19-62706E023703}">
                      <ahyp:hlinkClr xmlns:ahyp="http://schemas.microsoft.com/office/drawing/2018/hyperlinkcolor" val="tx"/>
                    </a:ext>
                  </a:extLst>
                </a:hlinkClick>
              </a:rPr>
              <a:t>My Personhood Summary©: Poster Templates | </a:t>
            </a:r>
            <a:r>
              <a:rPr lang="en-US" sz="1200" u="sng" kern="1200" dirty="0" err="1">
                <a:solidFill>
                  <a:schemeClr val="bg1"/>
                </a:solidFill>
                <a:effectLst/>
                <a:latin typeface="+mn-lt"/>
                <a:ea typeface="+mn-ea"/>
                <a:cs typeface="+mn-cs"/>
                <a:hlinkClick r:id="rId4">
                  <a:extLst>
                    <a:ext uri="{A12FA001-AC4F-418D-AE19-62706E023703}">
                      <ahyp:hlinkClr xmlns:ahyp="http://schemas.microsoft.com/office/drawing/2018/hyperlinkcolor" val="tx"/>
                    </a:ext>
                  </a:extLst>
                </a:hlinkClick>
              </a:rPr>
              <a:t>brainXchange</a:t>
            </a:r>
            <a:endParaRPr lang="en-US" sz="12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forms give residents/families an opportunity to provide specific information about the resident’s social background, things the resident enjoys, their likes and dislikes, preferences, social and leisure activities, daily routine.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can be displayed in the resident’s room and can be used as a conversation starter.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Alzheimer Society also has a more comprehensive “All About me” booklet. It is a resource to obtain additional information about the resident.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consider including these in the admission package and encourage residents and families to fill out the templates, may need to follow up to request that the template be completed, explain the importance of having this information accessible to staff. the information can be shared at care conferences to get to know the resident and the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41</a:t>
            </a:fld>
            <a:endParaRPr lang="en-US"/>
          </a:p>
        </p:txBody>
      </p:sp>
    </p:spTree>
    <p:extLst>
      <p:ext uri="{BB962C8B-B14F-4D97-AF65-F5344CB8AC3E}">
        <p14:creationId xmlns:p14="http://schemas.microsoft.com/office/powerpoint/2010/main" val="1197552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items were part of the original package for the sponsorship program and are currently being updated to ensure they contain the new CAUSE acronym, forms, processes and pathways.</a:t>
            </a:r>
          </a:p>
          <a:p>
            <a:endParaRPr lang="en-US" altLang="en-US" dirty="0"/>
          </a:p>
          <a:p>
            <a:r>
              <a:rPr lang="en-US" altLang="en-US" dirty="0"/>
              <a:t>The recorded tutorial will be developed and shared for those new to the concept and as a refresher support to others.</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42</a:t>
            </a:fld>
            <a:endParaRPr lang="en-US"/>
          </a:p>
        </p:txBody>
      </p:sp>
    </p:spTree>
    <p:extLst>
      <p:ext uri="{BB962C8B-B14F-4D97-AF65-F5344CB8AC3E}">
        <p14:creationId xmlns:p14="http://schemas.microsoft.com/office/powerpoint/2010/main" val="109244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To assist PCH Educators in the transition to the new Behavioural Assessment Process and Pathways, a Suggested Use Document has been developed with some ideas on how to inform and educate staff.  These suggested options include ideas discussed by focus groups in preparation for this implementation.  Some key messaging is included in the suggestions to highlight important aspects of the transition.  The last page of the Suggested Use Document includes a template for a Dementia Care Resource Binder should your PCH wish to create one.</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43</a:t>
            </a:fld>
            <a:endParaRPr lang="en-US"/>
          </a:p>
        </p:txBody>
      </p:sp>
    </p:spTree>
    <p:extLst>
      <p:ext uri="{BB962C8B-B14F-4D97-AF65-F5344CB8AC3E}">
        <p14:creationId xmlns:p14="http://schemas.microsoft.com/office/powerpoint/2010/main" val="670076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 of the resources presented today will be available from the LTC Resources Webpage  </a:t>
            </a:r>
            <a:r>
              <a:rPr lang="en-US" dirty="0">
                <a:hlinkClick r:id="rId3"/>
              </a:rPr>
              <a:t>Resources for WRHA Long Term Care - WRHA Professionals</a:t>
            </a:r>
            <a:endParaRPr lang="en-US" b="0" dirty="0"/>
          </a:p>
        </p:txBody>
      </p:sp>
      <p:sp>
        <p:nvSpPr>
          <p:cNvPr id="4" name="Slide Number Placeholder 3"/>
          <p:cNvSpPr>
            <a:spLocks noGrp="1"/>
          </p:cNvSpPr>
          <p:nvPr>
            <p:ph type="sldNum" sz="quarter" idx="5"/>
          </p:nvPr>
        </p:nvSpPr>
        <p:spPr/>
        <p:txBody>
          <a:bodyPr/>
          <a:lstStyle/>
          <a:p>
            <a:fld id="{65C0002F-DB60-48C7-83C0-9851E377BB2A}" type="slidenum">
              <a:rPr lang="en-US" smtClean="0"/>
              <a:t>44</a:t>
            </a:fld>
            <a:endParaRPr lang="en-US"/>
          </a:p>
        </p:txBody>
      </p:sp>
    </p:spTree>
    <p:extLst>
      <p:ext uri="{BB962C8B-B14F-4D97-AF65-F5344CB8AC3E}">
        <p14:creationId xmlns:p14="http://schemas.microsoft.com/office/powerpoint/2010/main" val="3932923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What about all the forms that reference PIECES – will these forms be updated?  Will the old forms still be accepted?  </a:t>
            </a:r>
          </a:p>
          <a:p>
            <a:pPr marL="0" indent="0">
              <a:buNone/>
              <a:defRPr/>
            </a:pPr>
            <a:endParaRPr lang="en-US" dirty="0"/>
          </a:p>
          <a:p>
            <a:pPr marL="0" indent="0">
              <a:buNone/>
              <a:defRPr/>
            </a:pPr>
            <a:r>
              <a:rPr lang="en-US" dirty="0"/>
              <a:t>Yes, forms that reference P.I.E.C.E.S.™ such as the restraint assessment forms, </a:t>
            </a:r>
            <a:r>
              <a:rPr lang="en-US" dirty="0" err="1"/>
              <a:t>overcost</a:t>
            </a:r>
            <a:r>
              <a:rPr lang="en-US" dirty="0"/>
              <a:t> request form, and GMHT PCH referral form will be revised in the future.  Once available, it is best to used the new forms, but the existing forms are okay to use and will be accepted.  </a:t>
            </a:r>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45</a:t>
            </a:fld>
            <a:endParaRPr lang="en-US"/>
          </a:p>
        </p:txBody>
      </p:sp>
    </p:spTree>
    <p:extLst>
      <p:ext uri="{BB962C8B-B14F-4D97-AF65-F5344CB8AC3E}">
        <p14:creationId xmlns:p14="http://schemas.microsoft.com/office/powerpoint/2010/main" val="2638776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 this change over will take time.</a:t>
            </a:r>
          </a:p>
          <a:p>
            <a:endParaRPr lang="en-US" dirty="0"/>
          </a:p>
          <a:p>
            <a:r>
              <a:rPr lang="en-US" i="0" dirty="0"/>
              <a:t>Likely an email or possible survey will be sent out at the end of June 2024 as a reminder for any feedback on this new process, resources and tools.</a:t>
            </a:r>
          </a:p>
          <a:p>
            <a:endParaRPr lang="en-US" i="1" dirty="0"/>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46</a:t>
            </a:fld>
            <a:endParaRPr lang="en-US"/>
          </a:p>
        </p:txBody>
      </p:sp>
    </p:spTree>
    <p:extLst>
      <p:ext uri="{BB962C8B-B14F-4D97-AF65-F5344CB8AC3E}">
        <p14:creationId xmlns:p14="http://schemas.microsoft.com/office/powerpoint/2010/main" val="2355100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 to be announced with registration form on Monday, December 11</a:t>
            </a:r>
          </a:p>
          <a:p>
            <a:endParaRPr lang="en-US" dirty="0"/>
          </a:p>
          <a:p>
            <a:r>
              <a:rPr lang="en-US" dirty="0"/>
              <a:t>Between Jan-March there will be 3 – 2 day Professional Staff sessions and 4 – 1 day Support Staff sessions offered in-person</a:t>
            </a:r>
          </a:p>
        </p:txBody>
      </p:sp>
      <p:sp>
        <p:nvSpPr>
          <p:cNvPr id="4" name="Slide Number Placeholder 3"/>
          <p:cNvSpPr>
            <a:spLocks noGrp="1"/>
          </p:cNvSpPr>
          <p:nvPr>
            <p:ph type="sldNum" sz="quarter" idx="5"/>
          </p:nvPr>
        </p:nvSpPr>
        <p:spPr/>
        <p:txBody>
          <a:bodyPr/>
          <a:lstStyle/>
          <a:p>
            <a:fld id="{65C0002F-DB60-48C7-83C0-9851E377BB2A}" type="slidenum">
              <a:rPr lang="en-US" smtClean="0"/>
              <a:t>47</a:t>
            </a:fld>
            <a:endParaRPr lang="en-US"/>
          </a:p>
        </p:txBody>
      </p:sp>
    </p:spTree>
    <p:extLst>
      <p:ext uri="{BB962C8B-B14F-4D97-AF65-F5344CB8AC3E}">
        <p14:creationId xmlns:p14="http://schemas.microsoft.com/office/powerpoint/2010/main" val="954688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Just to address a couple of anticipated questions . . . </a:t>
            </a:r>
            <a:endParaRPr lang="en-US" b="1" dirty="0"/>
          </a:p>
        </p:txBody>
      </p:sp>
      <p:sp>
        <p:nvSpPr>
          <p:cNvPr id="4" name="Slide Number Placeholder 3"/>
          <p:cNvSpPr>
            <a:spLocks noGrp="1"/>
          </p:cNvSpPr>
          <p:nvPr>
            <p:ph type="sldNum" sz="quarter" idx="5"/>
          </p:nvPr>
        </p:nvSpPr>
        <p:spPr/>
        <p:txBody>
          <a:bodyPr/>
          <a:lstStyle/>
          <a:p>
            <a:fld id="{65C0002F-DB60-48C7-83C0-9851E377BB2A}" type="slidenum">
              <a:rPr lang="en-US" smtClean="0"/>
              <a:t>48</a:t>
            </a:fld>
            <a:endParaRPr lang="en-US"/>
          </a:p>
        </p:txBody>
      </p:sp>
    </p:spTree>
    <p:extLst>
      <p:ext uri="{BB962C8B-B14F-4D97-AF65-F5344CB8AC3E}">
        <p14:creationId xmlns:p14="http://schemas.microsoft.com/office/powerpoint/2010/main" val="1080018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5D93CEF-746D-477B-9698-6F02395A66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91C7D56-A92D-4732-8709-471675D82D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70660" name="Slide Number Placeholder 3">
            <a:extLst>
              <a:ext uri="{FF2B5EF4-FFF2-40B4-BE49-F238E27FC236}">
                <a16:creationId xmlns:a16="http://schemas.microsoft.com/office/drawing/2014/main" id="{96B70F50-91B5-448C-B689-5342B4F302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8BAD0B-70FA-4C08-812A-B725CA942641}" type="slidenum">
              <a:rPr lang="en-US" altLang="en-US">
                <a:solidFill>
                  <a:srgbClr val="000000"/>
                </a:solidFill>
                <a:latin typeface="Calibri" panose="020F0502020204030204" pitchFamily="34" charset="0"/>
              </a:rPr>
              <a:pPr/>
              <a:t>49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5E1E404-64D3-47FB-B17D-84EBFD2ED0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7C981E1-D690-4C12-B1AC-245D2EF79C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Background</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2008 – In collaboration with the Alzheimer’s Society of Manitoba, PIECES training for professional staff started. Manitoba Health provided replacement funding for front line nurses, and initially it was 5 days of training and then was reduced to 4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p>
          <a:p>
            <a:r>
              <a:rPr lang="en-CA" altLang="en-US" dirty="0"/>
              <a:t>At the start, there was no specific education targeted toward support staff, so over time presentations on various topics were created and made available for educators at the PCH to use.</a:t>
            </a:r>
          </a:p>
          <a:p>
            <a:endParaRPr lang="en-CA" altLang="en-US" dirty="0"/>
          </a:p>
          <a:p>
            <a:r>
              <a:rPr lang="en-CA" altLang="en-US" dirty="0"/>
              <a:t>2015, there was opportunity for every SDO (RHAs at the time) to change what they were doing in collaboration with Alzheimer’s Society of MB.  It was decided that the PIECES framework would continue as the foundation, but there was also recognition of challenges of integrating the knowledge into every day practice.  Staff turnover also created challenges in maintaining consistency and building expertise. </a:t>
            </a:r>
          </a:p>
          <a:p>
            <a:endParaRPr lang="en-CA" altLang="en-US" dirty="0"/>
          </a:p>
          <a:p>
            <a:r>
              <a:rPr lang="en-CA" altLang="en-US" dirty="0"/>
              <a:t>As a means to try and support putting the knowledge into practice and to build capacity, there was a targeted approach to provide education and to broaden the reach of participants. </a:t>
            </a:r>
          </a:p>
          <a:p>
            <a:r>
              <a:rPr lang="en-CA" altLang="en-US" dirty="0"/>
              <a:t>Creation of:</a:t>
            </a:r>
            <a:endParaRPr lang="en-US" altLang="en-US" dirty="0"/>
          </a:p>
          <a:p>
            <a:pPr lvl="1"/>
            <a:r>
              <a:rPr lang="en-CA" altLang="en-US" dirty="0"/>
              <a:t>Senior leadership day </a:t>
            </a:r>
            <a:endParaRPr lang="en-US" altLang="en-US" dirty="0"/>
          </a:p>
          <a:p>
            <a:pPr lvl="1"/>
            <a:r>
              <a:rPr lang="en-CA" altLang="en-US" dirty="0"/>
              <a:t>Family education</a:t>
            </a:r>
            <a:endParaRPr lang="en-US" altLang="en-US" dirty="0"/>
          </a:p>
          <a:p>
            <a:pPr lvl="1"/>
            <a:r>
              <a:rPr lang="en-CA" altLang="en-US" dirty="0"/>
              <a:t>Resource Person</a:t>
            </a:r>
            <a:endParaRPr lang="en-US" altLang="en-US" dirty="0"/>
          </a:p>
          <a:p>
            <a:pPr lvl="1"/>
            <a:r>
              <a:rPr lang="en-CA" altLang="en-US" dirty="0"/>
              <a:t>Refresher Day (for those who previously took PIECES education)</a:t>
            </a:r>
            <a:endParaRPr lang="en-US" altLang="en-US" dirty="0"/>
          </a:p>
          <a:p>
            <a:pPr lvl="1"/>
            <a:r>
              <a:rPr lang="en-CA" altLang="en-US" dirty="0"/>
              <a:t>Development of Support Staff day (able to use replacement funding not previously available for these members of your team)</a:t>
            </a:r>
            <a:endParaRPr lang="en-US" altLang="en-US" dirty="0"/>
          </a:p>
          <a:p>
            <a:r>
              <a:rPr lang="en-CA" altLang="en-US" dirty="0"/>
              <a:t>Rolled out in phased approach to PCHs over the course of a 3 years in effort to build capacity. </a:t>
            </a:r>
            <a:endParaRPr lang="en-US" altLang="en-US" dirty="0"/>
          </a:p>
          <a:p>
            <a:endParaRPr lang="en-CA" altLang="en-US" dirty="0"/>
          </a:p>
          <a:p>
            <a:r>
              <a:rPr lang="en-CA" altLang="en-US" dirty="0"/>
              <a:t>In 2019, we took some of the learnings from the previous 3 years and revamped the professional staff education.  (move to next slide)</a:t>
            </a:r>
          </a:p>
          <a:p>
            <a:endParaRPr lang="en-US" altLang="en-US" dirty="0"/>
          </a:p>
        </p:txBody>
      </p:sp>
      <p:sp>
        <p:nvSpPr>
          <p:cNvPr id="17412" name="Slide Number Placeholder 3">
            <a:extLst>
              <a:ext uri="{FF2B5EF4-FFF2-40B4-BE49-F238E27FC236}">
                <a16:creationId xmlns:a16="http://schemas.microsoft.com/office/drawing/2014/main" id="{4713B263-EA67-4EAA-974B-15329A68A7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0DFC0D-2ADB-410A-9629-22A8437CDBB9}" type="slidenum">
              <a:rPr lang="en-US" altLang="en-US">
                <a:solidFill>
                  <a:srgbClr val="000000"/>
                </a:solidFill>
                <a:latin typeface="Calibri" panose="020F0502020204030204" pitchFamily="34" charset="0"/>
              </a:rPr>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CA0E2E3-CB48-4004-9AD3-9C50EC7CE2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463807E-0896-4281-8272-74DC394DF4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One of the biggest changes was the length of the education  - it reduced from 4 days to 2 days.  We still had the same amounts of funds to used for replacement funding, so reducing the number of days of education allowed for a greater number of nurses to attend over the course of the year.   We also heard that replacing nurses for 2 days was easier than 4 days which also increased the opportunity for nurses to be able to attend.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  </a:t>
            </a:r>
          </a:p>
          <a:p>
            <a:r>
              <a:rPr lang="en-US" altLang="en-US" b="0" dirty="0"/>
              <a:t>These were great benefits, but ultimately the changes were made as an effort to facilitate and support integrating knowledge into practice.  The education format incorporated a more interactive approach with a greater focus on communication, along with approaches and techniques that staff could used in every day situations.  </a:t>
            </a:r>
          </a:p>
          <a:p>
            <a:endParaRPr lang="en-US" altLang="en-US" b="0" dirty="0"/>
          </a:p>
          <a:p>
            <a:r>
              <a:rPr lang="en-US" altLang="en-US" dirty="0"/>
              <a:t>The revised program also introduced the sponsorship role. It was hoped that the participants would have a more meaningful engagement in what they had learned .  The sponsor is someone who can support the participant in their learnings and how they might incorporate it at the bedside.   Recognizes this was a new aspect of the education program and it did require some dedicated time for the sponsor , it was only implemented for nurses attending the 2 day session until some evaluation could take place. </a:t>
            </a:r>
          </a:p>
          <a:p>
            <a:endParaRPr lang="en-US" altLang="en-US" dirty="0"/>
          </a:p>
          <a:p>
            <a:r>
              <a:rPr lang="en-US" altLang="en-US" dirty="0"/>
              <a:t>Some highlights of the sponsor role include meeting with the participant prior to them attending the education to talk about what the participant hopes to learn, and then follow up within 2 weeks after the education to talk about what they did learn and discuss what might be incorporated into their practice.  There is another follow up in 6-8 weeks either via observation or another discussion. </a:t>
            </a:r>
          </a:p>
        </p:txBody>
      </p:sp>
      <p:sp>
        <p:nvSpPr>
          <p:cNvPr id="19460" name="Slide Number Placeholder 3">
            <a:extLst>
              <a:ext uri="{FF2B5EF4-FFF2-40B4-BE49-F238E27FC236}">
                <a16:creationId xmlns:a16="http://schemas.microsoft.com/office/drawing/2014/main" id="{1BA51936-6A19-4C5A-9AB6-A9448343BB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110247-B663-49EE-8BC5-42E613126189}"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revised program was met with very positive feedback and there was a formal evaluation plan to occur over time, but then 2020 came along and plans changed…</a:t>
            </a:r>
          </a:p>
          <a:p>
            <a:endParaRPr lang="en-US" dirty="0"/>
          </a:p>
          <a:p>
            <a:r>
              <a:rPr lang="en-US" dirty="0"/>
              <a:t>As we know, all in-person education was paused early on in the pandemic.  As dementia care education resumed it moved to a modified format that was offered virtually, and became a 1 day session that included both professional and support staff.   These sessions were well attended and met a need in the interim until large in person sessions were able to be attended.  The limitation with the virtual session was the loss of the hand on practice, as well as some of the information that would have provided more in-depth explanations and practice related to the assessments and tools.  The sponsor involvement was put on hold during this time as well. </a:t>
            </a:r>
          </a:p>
        </p:txBody>
      </p:sp>
      <p:sp>
        <p:nvSpPr>
          <p:cNvPr id="4" name="Slide Number Placeholder 3"/>
          <p:cNvSpPr>
            <a:spLocks noGrp="1"/>
          </p:cNvSpPr>
          <p:nvPr>
            <p:ph type="sldNum" sz="quarter" idx="5"/>
          </p:nvPr>
        </p:nvSpPr>
        <p:spPr/>
        <p:txBody>
          <a:bodyPr/>
          <a:lstStyle/>
          <a:p>
            <a:fld id="{65C0002F-DB60-48C7-83C0-9851E377BB2A}" type="slidenum">
              <a:rPr lang="en-US" smtClean="0"/>
              <a:t>7</a:t>
            </a:fld>
            <a:endParaRPr lang="en-US"/>
          </a:p>
        </p:txBody>
      </p:sp>
    </p:spTree>
    <p:extLst>
      <p:ext uri="{BB962C8B-B14F-4D97-AF65-F5344CB8AC3E}">
        <p14:creationId xmlns:p14="http://schemas.microsoft.com/office/powerpoint/2010/main" val="89907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75"/>
            <a:r>
              <a:rPr lang="en-US" altLang="en-US" b="0" dirty="0"/>
              <a:t>As time went on, the intent was to resume the program from 2019 and to restart the evaluation process.  However, PIECES Canada made significant revisions to their program and the province no longer has a contract with PIECES Canada.  This means we</a:t>
            </a:r>
            <a:r>
              <a:rPr lang="en-US" altLang="en-US" dirty="0"/>
              <a:t> no longer will use the Trademark Acronym PIECES™ and some of the copywrite tools such as the 3 Question Template and yellow laminate. </a:t>
            </a:r>
          </a:p>
          <a:p>
            <a:pPr defTabSz="930275"/>
            <a:endParaRPr lang="en-US" altLang="en-US" dirty="0"/>
          </a:p>
          <a:p>
            <a:pPr marL="0" marR="0" lvl="0" indent="0" algn="l" defTabSz="930275" rtl="0" eaLnBrk="1" fontAlgn="auto" latinLnBrk="0" hangingPunct="1">
              <a:lnSpc>
                <a:spcPct val="100000"/>
              </a:lnSpc>
              <a:spcBef>
                <a:spcPts val="0"/>
              </a:spcBef>
              <a:spcAft>
                <a:spcPts val="0"/>
              </a:spcAft>
              <a:buClrTx/>
              <a:buSzTx/>
              <a:buFontTx/>
              <a:buNone/>
              <a:tabLst/>
              <a:defRPr/>
            </a:pPr>
            <a:r>
              <a:rPr lang="en-US" altLang="en-US" dirty="0"/>
              <a:t>In light of these changes, a </a:t>
            </a:r>
            <a:r>
              <a:rPr lang="en-US" dirty="0"/>
              <a:t>provincial working group updated the resources and education content to reflect the move away from the P.I.E.C.E.S.™ framework and replacing it with the new </a:t>
            </a:r>
            <a:r>
              <a:rPr lang="en-US" dirty="0" err="1"/>
              <a:t>Behavioural</a:t>
            </a:r>
            <a:r>
              <a:rPr lang="en-US" dirty="0"/>
              <a:t> Assessment using the C.A.U.S.E. acronym.</a:t>
            </a:r>
          </a:p>
          <a:p>
            <a:pPr defTabSz="930275"/>
            <a:endParaRPr lang="en-US" altLang="en-US" dirty="0"/>
          </a:p>
          <a:p>
            <a:endParaRPr lang="en-US" dirty="0"/>
          </a:p>
        </p:txBody>
      </p:sp>
      <p:sp>
        <p:nvSpPr>
          <p:cNvPr id="4" name="Slide Number Placeholder 3"/>
          <p:cNvSpPr>
            <a:spLocks noGrp="1"/>
          </p:cNvSpPr>
          <p:nvPr>
            <p:ph type="sldNum" sz="quarter" idx="5"/>
          </p:nvPr>
        </p:nvSpPr>
        <p:spPr/>
        <p:txBody>
          <a:bodyPr/>
          <a:lstStyle/>
          <a:p>
            <a:fld id="{65C0002F-DB60-48C7-83C0-9851E377BB2A}" type="slidenum">
              <a:rPr lang="en-US" smtClean="0"/>
              <a:t>8</a:t>
            </a:fld>
            <a:endParaRPr lang="en-US"/>
          </a:p>
        </p:txBody>
      </p:sp>
    </p:spTree>
    <p:extLst>
      <p:ext uri="{BB962C8B-B14F-4D97-AF65-F5344CB8AC3E}">
        <p14:creationId xmlns:p14="http://schemas.microsoft.com/office/powerpoint/2010/main" val="248409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3990B83-C0CC-4922-9EBF-B6214694A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9CF1C0C-22FF-4890-8963-88A2CEAB1A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i="0" dirty="0"/>
              <a:t>After a great deal of work done by the working group, it is exciting to say in-person sessions resumed as of last month.  At these sessions participants were introduced to CAUSE and the new resources. </a:t>
            </a:r>
          </a:p>
          <a:p>
            <a:endParaRPr lang="en-US" altLang="en-US" b="0" i="0" dirty="0"/>
          </a:p>
          <a:p>
            <a:r>
              <a:rPr lang="en-US" altLang="en-US" b="0" i="0" dirty="0"/>
              <a:t>As well, we are restarting the sponsor role, and promoting the engagement of resident and families which will be talked about a little later on. </a:t>
            </a:r>
          </a:p>
          <a:p>
            <a:endParaRPr lang="en-US" altLang="en-US" b="0" i="0" dirty="0"/>
          </a:p>
          <a:p>
            <a:r>
              <a:rPr lang="en-US" altLang="en-US" b="0" i="0" dirty="0"/>
              <a:t>For now, I am going to hand over the presentation to Sheila who will walk through the new and revised resources. </a:t>
            </a:r>
          </a:p>
        </p:txBody>
      </p:sp>
      <p:sp>
        <p:nvSpPr>
          <p:cNvPr id="27652" name="Slide Number Placeholder 3">
            <a:extLst>
              <a:ext uri="{FF2B5EF4-FFF2-40B4-BE49-F238E27FC236}">
                <a16:creationId xmlns:a16="http://schemas.microsoft.com/office/drawing/2014/main" id="{9D0D55A7-2C8D-4C42-9CDC-3509993E31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63EF00-3C05-4E27-8E0F-B1AEEFE671FA}" type="slidenum">
              <a:rPr lang="en-US" altLang="en-US">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085850"/>
            <a:ext cx="4419600" cy="1543051"/>
          </a:xfrm>
        </p:spPr>
        <p:txBody>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628900"/>
            <a:ext cx="7086600" cy="1314450"/>
          </a:xfrm>
        </p:spPr>
        <p:txBody>
          <a:bodyPr/>
          <a:lstStyle>
            <a:lvl1pPr marL="0" indent="0" algn="l">
              <a:buNone/>
              <a:defRPr sz="2400" b="1">
                <a:solidFill>
                  <a:srgbClr val="004785"/>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05781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600">
                <a:solidFill>
                  <a:srgbClr val="004785"/>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192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600">
                <a:solidFill>
                  <a:srgbClr val="004785"/>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428750"/>
            <a:ext cx="4038600" cy="27432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28750"/>
            <a:ext cx="4038600" cy="27432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767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979"/>
            <a:ext cx="8229600" cy="857250"/>
          </a:xfrm>
        </p:spPr>
        <p:txBody>
          <a:bodyPr/>
          <a:lstStyle>
            <a:lvl1pPr>
              <a:defRPr sz="3600">
                <a:solidFill>
                  <a:srgbClr val="004785"/>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472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600" b="1">
                <a:solidFill>
                  <a:srgbClr val="004785"/>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814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908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005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28750"/>
            <a:ext cx="822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Lst>
  <p:hf hdr="0" ftr="0" dt="0"/>
  <p:txStyles>
    <p:title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Arial" charset="0"/>
        </a:defRPr>
      </a:lvl4pPr>
      <a:lvl5pPr marL="2057400" indent="-228600" algn="l" rtl="0" eaLnBrk="1" fontAlgn="base" hangingPunct="1">
        <a:spcBef>
          <a:spcPct val="20000"/>
        </a:spcBef>
        <a:spcAft>
          <a:spcPct val="0"/>
        </a:spcAft>
        <a:buChar char="»"/>
        <a:defRPr>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cihi.ca/en/dementia-in-canada/dementia-care-across-the-health-system/dementia-in-long-term-ca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hyperlink" Target="https://professionals.wrha.mb.ca/long-term-care/"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mailto:ssmith32@wrha.mb.ca"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6D54938-DEBE-45E6-B95E-CEE0141B9608}"/>
              </a:ext>
            </a:extLst>
          </p:cNvPr>
          <p:cNvSpPr>
            <a:spLocks noGrp="1" noChangeArrowheads="1"/>
          </p:cNvSpPr>
          <p:nvPr>
            <p:ph type="title"/>
          </p:nvPr>
        </p:nvSpPr>
        <p:spPr>
          <a:xfrm>
            <a:off x="733426" y="869950"/>
            <a:ext cx="4895850" cy="1644650"/>
          </a:xfrm>
        </p:spPr>
        <p:txBody>
          <a:bodyPr/>
          <a:lstStyle/>
          <a:p>
            <a:r>
              <a:rPr lang="en-US" altLang="en-US" sz="4000" dirty="0"/>
              <a:t>Dementia Care: </a:t>
            </a:r>
            <a:br>
              <a:rPr lang="en-US" altLang="en-US" sz="4000" dirty="0"/>
            </a:br>
            <a:r>
              <a:rPr lang="en-US" altLang="en-US" sz="4000" i="1" dirty="0"/>
              <a:t>Moving Forward</a:t>
            </a:r>
          </a:p>
        </p:txBody>
      </p:sp>
      <p:sp>
        <p:nvSpPr>
          <p:cNvPr id="11267" name="Subtitle 2">
            <a:extLst>
              <a:ext uri="{FF2B5EF4-FFF2-40B4-BE49-F238E27FC236}">
                <a16:creationId xmlns:a16="http://schemas.microsoft.com/office/drawing/2014/main" id="{9DA69CC5-DBB1-4FD4-8709-85BEBF82212C}"/>
              </a:ext>
            </a:extLst>
          </p:cNvPr>
          <p:cNvSpPr>
            <a:spLocks noGrp="1" noChangeArrowheads="1"/>
          </p:cNvSpPr>
          <p:nvPr>
            <p:ph type="subTitle" idx="4294967295"/>
          </p:nvPr>
        </p:nvSpPr>
        <p:spPr>
          <a:xfrm>
            <a:off x="222250" y="2768600"/>
            <a:ext cx="6089650" cy="1314450"/>
          </a:xfrm>
        </p:spPr>
        <p:txBody>
          <a:bodyPr/>
          <a:lstStyle/>
          <a:p>
            <a:pPr marL="0" indent="0" algn="ctr">
              <a:buNone/>
            </a:pPr>
            <a:r>
              <a:rPr lang="en-US" altLang="en-US" dirty="0">
                <a:solidFill>
                  <a:schemeClr val="tx2"/>
                </a:solidFill>
              </a:rPr>
              <a:t>December 2023 Webinar</a:t>
            </a:r>
          </a:p>
          <a:p>
            <a:pPr marL="0" indent="0" algn="ctr">
              <a:buNone/>
            </a:pPr>
            <a:r>
              <a:rPr lang="en-US" altLang="en-US" sz="2000" i="1" dirty="0">
                <a:solidFill>
                  <a:schemeClr val="tx2"/>
                </a:solidFill>
              </a:rPr>
              <a:t>WRHA Continuing Care</a:t>
            </a:r>
          </a:p>
          <a:p>
            <a:pPr marL="0" indent="0" algn="ctr">
              <a:buNone/>
            </a:pPr>
            <a:r>
              <a:rPr lang="en-US" altLang="en-US" sz="2000" i="1" dirty="0">
                <a:solidFill>
                  <a:schemeClr val="tx2"/>
                </a:solidFill>
              </a:rPr>
              <a:t>Dementia Care Working Group</a:t>
            </a:r>
          </a:p>
          <a:p>
            <a:pPr marL="0" indent="0" algn="ctr">
              <a:buNone/>
            </a:pPr>
            <a:endParaRPr lang="en-US" altLang="en-US" dirty="0">
              <a:solidFill>
                <a:schemeClr val="tx2"/>
              </a:solidFill>
            </a:endParaRPr>
          </a:p>
          <a:p>
            <a:endParaRPr lang="en-US" altLang="en-US" dirty="0"/>
          </a:p>
        </p:txBody>
      </p:sp>
      <p:pic>
        <p:nvPicPr>
          <p:cNvPr id="4" name="Graphic 3" descr="Brain in head">
            <a:extLst>
              <a:ext uri="{FF2B5EF4-FFF2-40B4-BE49-F238E27FC236}">
                <a16:creationId xmlns:a16="http://schemas.microsoft.com/office/drawing/2014/main" id="{8F644E67-802D-4722-A2D1-7F2C2ECC632E}"/>
              </a:ext>
            </a:extLst>
          </p:cNvPr>
          <p:cNvPicPr>
            <a:picLocks noChangeAspect="1"/>
          </p:cNvPicPr>
          <p:nvPr/>
        </p:nvPicPr>
        <p:blipFill>
          <a:blip r:embed="rId3"/>
          <a:stretch>
            <a:fillRect/>
          </a:stretch>
        </p:blipFill>
        <p:spPr>
          <a:xfrm>
            <a:off x="6210300" y="869950"/>
            <a:ext cx="2865438" cy="2867025"/>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0AD4-95A2-42B8-AA8B-54ACA348D319}"/>
              </a:ext>
            </a:extLst>
          </p:cNvPr>
          <p:cNvSpPr>
            <a:spLocks noGrp="1"/>
          </p:cNvSpPr>
          <p:nvPr>
            <p:ph type="title"/>
          </p:nvPr>
        </p:nvSpPr>
        <p:spPr>
          <a:xfrm>
            <a:off x="457200" y="144018"/>
            <a:ext cx="8229600" cy="651510"/>
          </a:xfrm>
        </p:spPr>
        <p:txBody>
          <a:bodyPr/>
          <a:lstStyle/>
          <a:p>
            <a:r>
              <a:rPr lang="en-US" dirty="0"/>
              <a:t>New Dementia Care Resources</a:t>
            </a:r>
          </a:p>
        </p:txBody>
      </p:sp>
      <p:sp>
        <p:nvSpPr>
          <p:cNvPr id="5" name="TextBox 4">
            <a:extLst>
              <a:ext uri="{FF2B5EF4-FFF2-40B4-BE49-F238E27FC236}">
                <a16:creationId xmlns:a16="http://schemas.microsoft.com/office/drawing/2014/main" id="{1CF71957-1CDA-407F-9735-69AF0B0C287F}"/>
              </a:ext>
            </a:extLst>
          </p:cNvPr>
          <p:cNvSpPr txBox="1"/>
          <p:nvPr/>
        </p:nvSpPr>
        <p:spPr>
          <a:xfrm>
            <a:off x="109728" y="4114687"/>
            <a:ext cx="3246120" cy="338554"/>
          </a:xfrm>
          <a:prstGeom prst="rect">
            <a:avLst/>
          </a:prstGeom>
          <a:noFill/>
        </p:spPr>
        <p:txBody>
          <a:bodyPr wrap="square" rtlCol="0">
            <a:spAutoFit/>
          </a:bodyPr>
          <a:lstStyle/>
          <a:p>
            <a:r>
              <a:rPr lang="en-US" sz="1600" i="1" dirty="0"/>
              <a:t>Responsive </a:t>
            </a:r>
            <a:r>
              <a:rPr lang="en-US" sz="1600" i="1" dirty="0" err="1"/>
              <a:t>Behaviour</a:t>
            </a:r>
            <a:r>
              <a:rPr lang="en-US" sz="1600" i="1" dirty="0"/>
              <a:t> Pathway</a:t>
            </a:r>
          </a:p>
        </p:txBody>
      </p:sp>
      <p:sp>
        <p:nvSpPr>
          <p:cNvPr id="7" name="TextBox 6">
            <a:extLst>
              <a:ext uri="{FF2B5EF4-FFF2-40B4-BE49-F238E27FC236}">
                <a16:creationId xmlns:a16="http://schemas.microsoft.com/office/drawing/2014/main" id="{F17896FB-8F99-402A-BFD8-ACD4EF964F1E}"/>
              </a:ext>
            </a:extLst>
          </p:cNvPr>
          <p:cNvSpPr txBox="1"/>
          <p:nvPr/>
        </p:nvSpPr>
        <p:spPr>
          <a:xfrm>
            <a:off x="3502152" y="4088832"/>
            <a:ext cx="2279021" cy="338554"/>
          </a:xfrm>
          <a:prstGeom prst="rect">
            <a:avLst/>
          </a:prstGeom>
          <a:noFill/>
        </p:spPr>
        <p:txBody>
          <a:bodyPr wrap="square" rtlCol="0">
            <a:spAutoFit/>
          </a:bodyPr>
          <a:lstStyle/>
          <a:p>
            <a:pPr algn="ctr"/>
            <a:r>
              <a:rPr lang="en-US" sz="1600" i="1" dirty="0" err="1"/>
              <a:t>Behaviour</a:t>
            </a:r>
            <a:r>
              <a:rPr lang="en-US" sz="1600" i="1" dirty="0"/>
              <a:t> Assessment</a:t>
            </a:r>
          </a:p>
        </p:txBody>
      </p:sp>
      <p:sp>
        <p:nvSpPr>
          <p:cNvPr id="9" name="TextBox 8">
            <a:extLst>
              <a:ext uri="{FF2B5EF4-FFF2-40B4-BE49-F238E27FC236}">
                <a16:creationId xmlns:a16="http://schemas.microsoft.com/office/drawing/2014/main" id="{8081703A-0234-4788-8BDC-BBB8469A0611}"/>
              </a:ext>
            </a:extLst>
          </p:cNvPr>
          <p:cNvSpPr txBox="1"/>
          <p:nvPr/>
        </p:nvSpPr>
        <p:spPr>
          <a:xfrm>
            <a:off x="6247675" y="4096861"/>
            <a:ext cx="2552071" cy="338554"/>
          </a:xfrm>
          <a:prstGeom prst="rect">
            <a:avLst/>
          </a:prstGeom>
          <a:noFill/>
        </p:spPr>
        <p:txBody>
          <a:bodyPr wrap="square" rtlCol="0">
            <a:spAutoFit/>
          </a:bodyPr>
          <a:lstStyle/>
          <a:p>
            <a:pPr algn="ctr"/>
            <a:r>
              <a:rPr lang="en-US" sz="1600" i="1" dirty="0"/>
              <a:t>Quick Reference Guide</a:t>
            </a:r>
          </a:p>
        </p:txBody>
      </p:sp>
      <p:pic>
        <p:nvPicPr>
          <p:cNvPr id="3" name="Picture 2">
            <a:extLst>
              <a:ext uri="{FF2B5EF4-FFF2-40B4-BE49-F238E27FC236}">
                <a16:creationId xmlns:a16="http://schemas.microsoft.com/office/drawing/2014/main" id="{DA969E8F-7AD6-475A-B243-705B96BC3F65}"/>
              </a:ext>
            </a:extLst>
          </p:cNvPr>
          <p:cNvPicPr>
            <a:picLocks noChangeAspect="1"/>
          </p:cNvPicPr>
          <p:nvPr/>
        </p:nvPicPr>
        <p:blipFill>
          <a:blip r:embed="rId3"/>
          <a:stretch>
            <a:fillRect/>
          </a:stretch>
        </p:blipFill>
        <p:spPr>
          <a:xfrm>
            <a:off x="6247674" y="795528"/>
            <a:ext cx="2552072" cy="3343442"/>
          </a:xfrm>
          <a:prstGeom prst="rect">
            <a:avLst/>
          </a:prstGeom>
        </p:spPr>
      </p:pic>
      <p:pic>
        <p:nvPicPr>
          <p:cNvPr id="4" name="Picture 3">
            <a:extLst>
              <a:ext uri="{FF2B5EF4-FFF2-40B4-BE49-F238E27FC236}">
                <a16:creationId xmlns:a16="http://schemas.microsoft.com/office/drawing/2014/main" id="{3825F8F4-E83F-465A-82C5-8FD48D0F62B7}"/>
              </a:ext>
            </a:extLst>
          </p:cNvPr>
          <p:cNvPicPr>
            <a:picLocks noChangeAspect="1"/>
          </p:cNvPicPr>
          <p:nvPr/>
        </p:nvPicPr>
        <p:blipFill>
          <a:blip r:embed="rId4"/>
          <a:stretch>
            <a:fillRect/>
          </a:stretch>
        </p:blipFill>
        <p:spPr>
          <a:xfrm>
            <a:off x="3314285" y="745390"/>
            <a:ext cx="2515430" cy="3343442"/>
          </a:xfrm>
          <a:prstGeom prst="rect">
            <a:avLst/>
          </a:prstGeom>
        </p:spPr>
      </p:pic>
      <p:pic>
        <p:nvPicPr>
          <p:cNvPr id="6" name="Picture 5">
            <a:extLst>
              <a:ext uri="{FF2B5EF4-FFF2-40B4-BE49-F238E27FC236}">
                <a16:creationId xmlns:a16="http://schemas.microsoft.com/office/drawing/2014/main" id="{BD87048A-D7BD-4CE0-BA81-CB9036BAF9D1}"/>
              </a:ext>
            </a:extLst>
          </p:cNvPr>
          <p:cNvPicPr>
            <a:picLocks noChangeAspect="1"/>
          </p:cNvPicPr>
          <p:nvPr/>
        </p:nvPicPr>
        <p:blipFill>
          <a:blip r:embed="rId5"/>
          <a:stretch>
            <a:fillRect/>
          </a:stretch>
        </p:blipFill>
        <p:spPr>
          <a:xfrm>
            <a:off x="711553" y="745390"/>
            <a:ext cx="2136230" cy="3417969"/>
          </a:xfrm>
          <a:prstGeom prst="rect">
            <a:avLst/>
          </a:prstGeom>
        </p:spPr>
      </p:pic>
    </p:spTree>
    <p:extLst>
      <p:ext uri="{BB962C8B-B14F-4D97-AF65-F5344CB8AC3E}">
        <p14:creationId xmlns:p14="http://schemas.microsoft.com/office/powerpoint/2010/main" val="175445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02B93-B6A5-45C8-A62A-D47D09378BF3}"/>
              </a:ext>
            </a:extLst>
          </p:cNvPr>
          <p:cNvPicPr>
            <a:picLocks noChangeAspect="1"/>
          </p:cNvPicPr>
          <p:nvPr/>
        </p:nvPicPr>
        <p:blipFill>
          <a:blip r:embed="rId3"/>
          <a:stretch>
            <a:fillRect/>
          </a:stretch>
        </p:blipFill>
        <p:spPr>
          <a:xfrm>
            <a:off x="1768891" y="86627"/>
            <a:ext cx="5421181" cy="4373086"/>
          </a:xfrm>
          <a:prstGeom prst="rect">
            <a:avLst/>
          </a:prstGeom>
        </p:spPr>
      </p:pic>
    </p:spTree>
    <p:extLst>
      <p:ext uri="{BB962C8B-B14F-4D97-AF65-F5344CB8AC3E}">
        <p14:creationId xmlns:p14="http://schemas.microsoft.com/office/powerpoint/2010/main" val="425858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B6998BC-F1FC-4262-A549-54E99D437B44}"/>
              </a:ext>
            </a:extLst>
          </p:cNvPr>
          <p:cNvSpPr/>
          <p:nvPr/>
        </p:nvSpPr>
        <p:spPr>
          <a:xfrm>
            <a:off x="402336" y="1261872"/>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1149EE3-A813-437C-9B4C-A52CC556DDF4}"/>
              </a:ext>
            </a:extLst>
          </p:cNvPr>
          <p:cNvSpPr txBox="1">
            <a:spLocks noChangeArrowheads="1"/>
          </p:cNvSpPr>
          <p:nvPr/>
        </p:nvSpPr>
        <p:spPr>
          <a:xfrm>
            <a:off x="411480" y="1621304"/>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1. What </a:t>
            </a:r>
          </a:p>
          <a:p>
            <a:r>
              <a:rPr lang="en-US" altLang="en-US" sz="2700" kern="0" dirty="0">
                <a:solidFill>
                  <a:srgbClr val="FFFFFF"/>
                </a:solidFill>
              </a:rPr>
              <a:t>has CHANGED?</a:t>
            </a:r>
          </a:p>
        </p:txBody>
      </p:sp>
      <p:pic>
        <p:nvPicPr>
          <p:cNvPr id="3" name="Picture 2">
            <a:extLst>
              <a:ext uri="{FF2B5EF4-FFF2-40B4-BE49-F238E27FC236}">
                <a16:creationId xmlns:a16="http://schemas.microsoft.com/office/drawing/2014/main" id="{EF46A805-98F5-4480-B84B-86D04AC169F5}"/>
              </a:ext>
            </a:extLst>
          </p:cNvPr>
          <p:cNvPicPr>
            <a:picLocks noChangeAspect="1"/>
          </p:cNvPicPr>
          <p:nvPr/>
        </p:nvPicPr>
        <p:blipFill>
          <a:blip r:embed="rId3"/>
          <a:stretch>
            <a:fillRect/>
          </a:stretch>
        </p:blipFill>
        <p:spPr>
          <a:xfrm>
            <a:off x="3180203" y="182880"/>
            <a:ext cx="5092785" cy="4290060"/>
          </a:xfrm>
          <a:prstGeom prst="rect">
            <a:avLst/>
          </a:prstGeom>
        </p:spPr>
      </p:pic>
    </p:spTree>
    <p:extLst>
      <p:ext uri="{BB962C8B-B14F-4D97-AF65-F5344CB8AC3E}">
        <p14:creationId xmlns:p14="http://schemas.microsoft.com/office/powerpoint/2010/main" val="74930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9CA8A855-FA53-4041-A375-2A55E018055D}"/>
              </a:ext>
            </a:extLst>
          </p:cNvPr>
          <p:cNvSpPr/>
          <p:nvPr/>
        </p:nvSpPr>
        <p:spPr>
          <a:xfrm>
            <a:off x="265176"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5497B06-7172-476C-BC0B-E544F32EC35E}"/>
              </a:ext>
            </a:extLst>
          </p:cNvPr>
          <p:cNvSpPr txBox="1">
            <a:spLocks noChangeArrowheads="1"/>
          </p:cNvSpPr>
          <p:nvPr/>
        </p:nvSpPr>
        <p:spPr>
          <a:xfrm>
            <a:off x="256032" y="1643045"/>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What are the RISKS?</a:t>
            </a:r>
          </a:p>
        </p:txBody>
      </p:sp>
      <p:pic>
        <p:nvPicPr>
          <p:cNvPr id="6" name="Picture 5">
            <a:extLst>
              <a:ext uri="{FF2B5EF4-FFF2-40B4-BE49-F238E27FC236}">
                <a16:creationId xmlns:a16="http://schemas.microsoft.com/office/drawing/2014/main" id="{5BCCBA42-8DB2-47E1-A37F-1AC29792CD7D}"/>
              </a:ext>
            </a:extLst>
          </p:cNvPr>
          <p:cNvPicPr>
            <a:picLocks noChangeAspect="1"/>
          </p:cNvPicPr>
          <p:nvPr/>
        </p:nvPicPr>
        <p:blipFill>
          <a:blip r:embed="rId3"/>
          <a:stretch>
            <a:fillRect/>
          </a:stretch>
        </p:blipFill>
        <p:spPr>
          <a:xfrm>
            <a:off x="2355169" y="2893868"/>
            <a:ext cx="6678706" cy="1472674"/>
          </a:xfrm>
          <a:prstGeom prst="rect">
            <a:avLst/>
          </a:prstGeom>
        </p:spPr>
      </p:pic>
      <p:pic>
        <p:nvPicPr>
          <p:cNvPr id="2" name="Picture 1">
            <a:extLst>
              <a:ext uri="{FF2B5EF4-FFF2-40B4-BE49-F238E27FC236}">
                <a16:creationId xmlns:a16="http://schemas.microsoft.com/office/drawing/2014/main" id="{B92B616F-E777-4E8D-A70C-63B44A9F9C44}"/>
              </a:ext>
            </a:extLst>
          </p:cNvPr>
          <p:cNvPicPr>
            <a:picLocks noChangeAspect="1"/>
          </p:cNvPicPr>
          <p:nvPr/>
        </p:nvPicPr>
        <p:blipFill>
          <a:blip r:embed="rId4"/>
          <a:stretch>
            <a:fillRect/>
          </a:stretch>
        </p:blipFill>
        <p:spPr>
          <a:xfrm>
            <a:off x="2743200" y="187168"/>
            <a:ext cx="6106478" cy="2272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3C2C6-3B0F-43E6-9F7C-02DB1A6FCB9F}"/>
              </a:ext>
            </a:extLst>
          </p:cNvPr>
          <p:cNvSpPr/>
          <p:nvPr/>
        </p:nvSpPr>
        <p:spPr>
          <a:xfrm>
            <a:off x="0" y="4458712"/>
            <a:ext cx="9144000" cy="6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46C804A-AD0C-4D89-A41C-6B54429F0D98}"/>
              </a:ext>
            </a:extLst>
          </p:cNvPr>
          <p:cNvPicPr>
            <a:picLocks noChangeAspect="1"/>
          </p:cNvPicPr>
          <p:nvPr/>
        </p:nvPicPr>
        <p:blipFill>
          <a:blip r:embed="rId3"/>
          <a:stretch>
            <a:fillRect/>
          </a:stretch>
        </p:blipFill>
        <p:spPr>
          <a:xfrm>
            <a:off x="1180271" y="0"/>
            <a:ext cx="6783457" cy="5143500"/>
          </a:xfrm>
          <a:prstGeom prst="rect">
            <a:avLst/>
          </a:prstGeom>
        </p:spPr>
      </p:pic>
    </p:spTree>
    <p:extLst>
      <p:ext uri="{BB962C8B-B14F-4D97-AF65-F5344CB8AC3E}">
        <p14:creationId xmlns:p14="http://schemas.microsoft.com/office/powerpoint/2010/main" val="111224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3C2C6-3B0F-43E6-9F7C-02DB1A6FCB9F}"/>
              </a:ext>
            </a:extLst>
          </p:cNvPr>
          <p:cNvSpPr/>
          <p:nvPr/>
        </p:nvSpPr>
        <p:spPr>
          <a:xfrm>
            <a:off x="0" y="4458712"/>
            <a:ext cx="9144000" cy="6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60FA81-08C5-483D-8E80-79AD9BF3E2D6}"/>
              </a:ext>
            </a:extLst>
          </p:cNvPr>
          <p:cNvPicPr>
            <a:picLocks noChangeAspect="1"/>
          </p:cNvPicPr>
          <p:nvPr/>
        </p:nvPicPr>
        <p:blipFill>
          <a:blip r:embed="rId3"/>
          <a:stretch>
            <a:fillRect/>
          </a:stretch>
        </p:blipFill>
        <p:spPr>
          <a:xfrm>
            <a:off x="1195801" y="0"/>
            <a:ext cx="6752397"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640A8-BABF-42DF-9961-83108D1F1BF1}"/>
              </a:ext>
            </a:extLst>
          </p:cNvPr>
          <p:cNvPicPr>
            <a:picLocks noChangeAspect="1"/>
          </p:cNvPicPr>
          <p:nvPr/>
        </p:nvPicPr>
        <p:blipFill>
          <a:blip r:embed="rId3"/>
          <a:stretch>
            <a:fillRect/>
          </a:stretch>
        </p:blipFill>
        <p:spPr>
          <a:xfrm>
            <a:off x="2860548" y="281923"/>
            <a:ext cx="6189085" cy="3558557"/>
          </a:xfrm>
          <a:prstGeom prst="rect">
            <a:avLst/>
          </a:prstGeom>
        </p:spPr>
      </p:pic>
      <p:sp>
        <p:nvSpPr>
          <p:cNvPr id="3" name="Arrow: Pentagon 2">
            <a:extLst>
              <a:ext uri="{FF2B5EF4-FFF2-40B4-BE49-F238E27FC236}">
                <a16:creationId xmlns:a16="http://schemas.microsoft.com/office/drawing/2014/main" id="{C54D9C42-E309-4167-B822-6CF63E37BD3C}"/>
              </a:ext>
            </a:extLst>
          </p:cNvPr>
          <p:cNvSpPr/>
          <p:nvPr/>
        </p:nvSpPr>
        <p:spPr>
          <a:xfrm>
            <a:off x="329184"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F4D048B-9EE1-4349-B910-F76CF9D73EEB}"/>
              </a:ext>
            </a:extLst>
          </p:cNvPr>
          <p:cNvSpPr txBox="1">
            <a:spLocks noChangeArrowheads="1"/>
          </p:cNvSpPr>
          <p:nvPr/>
        </p:nvSpPr>
        <p:spPr>
          <a:xfrm>
            <a:off x="329184" y="1551605"/>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What are the possible C.A.U.S.E.s?</a:t>
            </a:r>
          </a:p>
        </p:txBody>
      </p:sp>
      <p:pic>
        <p:nvPicPr>
          <p:cNvPr id="8" name="Picture 7">
            <a:extLst>
              <a:ext uri="{FF2B5EF4-FFF2-40B4-BE49-F238E27FC236}">
                <a16:creationId xmlns:a16="http://schemas.microsoft.com/office/drawing/2014/main" id="{8B681AB5-C233-4079-B59E-ABE26D4BC60E}"/>
              </a:ext>
            </a:extLst>
          </p:cNvPr>
          <p:cNvPicPr>
            <a:picLocks noChangeAspect="1"/>
          </p:cNvPicPr>
          <p:nvPr/>
        </p:nvPicPr>
        <p:blipFill>
          <a:blip r:embed="rId4"/>
          <a:stretch>
            <a:fillRect/>
          </a:stretch>
        </p:blipFill>
        <p:spPr>
          <a:xfrm>
            <a:off x="2926260" y="2872757"/>
            <a:ext cx="5950981" cy="1490634"/>
          </a:xfrm>
          <a:prstGeom prst="rect">
            <a:avLst/>
          </a:prstGeom>
        </p:spPr>
      </p:pic>
      <p:pic>
        <p:nvPicPr>
          <p:cNvPr id="9" name="Picture 8">
            <a:extLst>
              <a:ext uri="{FF2B5EF4-FFF2-40B4-BE49-F238E27FC236}">
                <a16:creationId xmlns:a16="http://schemas.microsoft.com/office/drawing/2014/main" id="{CA61EFB7-5E14-4E63-AE5A-E1726E93AF01}"/>
              </a:ext>
            </a:extLst>
          </p:cNvPr>
          <p:cNvPicPr>
            <a:picLocks noChangeAspect="1"/>
          </p:cNvPicPr>
          <p:nvPr/>
        </p:nvPicPr>
        <p:blipFill>
          <a:blip r:embed="rId5"/>
          <a:stretch>
            <a:fillRect/>
          </a:stretch>
        </p:blipFill>
        <p:spPr>
          <a:xfrm>
            <a:off x="4284009" y="345852"/>
            <a:ext cx="3602373" cy="2411506"/>
          </a:xfrm>
          <a:prstGeom prst="rect">
            <a:avLst/>
          </a:prstGeom>
        </p:spPr>
      </p:pic>
    </p:spTree>
    <p:extLst>
      <p:ext uri="{BB962C8B-B14F-4D97-AF65-F5344CB8AC3E}">
        <p14:creationId xmlns:p14="http://schemas.microsoft.com/office/powerpoint/2010/main" val="408154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D9741-11B7-4708-9BA6-BCC59DC0921D}"/>
              </a:ext>
            </a:extLst>
          </p:cNvPr>
          <p:cNvPicPr>
            <a:picLocks noChangeAspect="1"/>
          </p:cNvPicPr>
          <p:nvPr/>
        </p:nvPicPr>
        <p:blipFill>
          <a:blip r:embed="rId3"/>
          <a:stretch>
            <a:fillRect/>
          </a:stretch>
        </p:blipFill>
        <p:spPr>
          <a:xfrm>
            <a:off x="3007545" y="624840"/>
            <a:ext cx="5864773" cy="3474720"/>
          </a:xfrm>
          <a:prstGeom prst="rect">
            <a:avLst/>
          </a:prstGeom>
        </p:spPr>
      </p:pic>
      <p:sp>
        <p:nvSpPr>
          <p:cNvPr id="3" name="Arrow: Pentagon 2">
            <a:extLst>
              <a:ext uri="{FF2B5EF4-FFF2-40B4-BE49-F238E27FC236}">
                <a16:creationId xmlns:a16="http://schemas.microsoft.com/office/drawing/2014/main" id="{C54D9C42-E309-4167-B822-6CF63E37BD3C}"/>
              </a:ext>
            </a:extLst>
          </p:cNvPr>
          <p:cNvSpPr/>
          <p:nvPr/>
        </p:nvSpPr>
        <p:spPr>
          <a:xfrm>
            <a:off x="329184"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F4D048B-9EE1-4349-B910-F76CF9D73EEB}"/>
              </a:ext>
            </a:extLst>
          </p:cNvPr>
          <p:cNvSpPr txBox="1">
            <a:spLocks noChangeArrowheads="1"/>
          </p:cNvSpPr>
          <p:nvPr/>
        </p:nvSpPr>
        <p:spPr>
          <a:xfrm>
            <a:off x="329184" y="1551605"/>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What are the possible C.A.U.S.E.s?</a:t>
            </a:r>
          </a:p>
        </p:txBody>
      </p:sp>
      <p:pic>
        <p:nvPicPr>
          <p:cNvPr id="6" name="Picture 5">
            <a:extLst>
              <a:ext uri="{FF2B5EF4-FFF2-40B4-BE49-F238E27FC236}">
                <a16:creationId xmlns:a16="http://schemas.microsoft.com/office/drawing/2014/main" id="{F6C82D13-D1F3-4FFC-A937-00728CEF11CC}"/>
              </a:ext>
            </a:extLst>
          </p:cNvPr>
          <p:cNvPicPr>
            <a:picLocks noChangeAspect="1"/>
          </p:cNvPicPr>
          <p:nvPr/>
        </p:nvPicPr>
        <p:blipFill>
          <a:blip r:embed="rId4"/>
          <a:stretch>
            <a:fillRect/>
          </a:stretch>
        </p:blipFill>
        <p:spPr>
          <a:xfrm>
            <a:off x="4138746" y="1551605"/>
            <a:ext cx="3602373" cy="2411506"/>
          </a:xfrm>
          <a:prstGeom prst="rect">
            <a:avLst/>
          </a:prstGeom>
        </p:spPr>
      </p:pic>
    </p:spTree>
    <p:extLst>
      <p:ext uri="{BB962C8B-B14F-4D97-AF65-F5344CB8AC3E}">
        <p14:creationId xmlns:p14="http://schemas.microsoft.com/office/powerpoint/2010/main" val="29480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C14B56-4F61-4A97-BA9A-E1E57D9D6484}"/>
              </a:ext>
            </a:extLst>
          </p:cNvPr>
          <p:cNvPicPr>
            <a:picLocks noChangeAspect="1"/>
          </p:cNvPicPr>
          <p:nvPr/>
        </p:nvPicPr>
        <p:blipFill>
          <a:blip r:embed="rId3"/>
          <a:stretch>
            <a:fillRect/>
          </a:stretch>
        </p:blipFill>
        <p:spPr>
          <a:xfrm>
            <a:off x="3028506" y="11919"/>
            <a:ext cx="5630484" cy="4497114"/>
          </a:xfrm>
          <a:prstGeom prst="rect">
            <a:avLst/>
          </a:prstGeom>
        </p:spPr>
      </p:pic>
      <p:sp>
        <p:nvSpPr>
          <p:cNvPr id="3" name="Arrow: Pentagon 2">
            <a:extLst>
              <a:ext uri="{FF2B5EF4-FFF2-40B4-BE49-F238E27FC236}">
                <a16:creationId xmlns:a16="http://schemas.microsoft.com/office/drawing/2014/main" id="{C54D9C42-E309-4167-B822-6CF63E37BD3C}"/>
              </a:ext>
            </a:extLst>
          </p:cNvPr>
          <p:cNvSpPr/>
          <p:nvPr/>
        </p:nvSpPr>
        <p:spPr>
          <a:xfrm>
            <a:off x="329184"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F4D048B-9EE1-4349-B910-F76CF9D73EEB}"/>
              </a:ext>
            </a:extLst>
          </p:cNvPr>
          <p:cNvSpPr txBox="1">
            <a:spLocks noChangeArrowheads="1"/>
          </p:cNvSpPr>
          <p:nvPr/>
        </p:nvSpPr>
        <p:spPr>
          <a:xfrm>
            <a:off x="329184" y="1551605"/>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What are the possible C.A.U.S.E.s?</a:t>
            </a:r>
          </a:p>
        </p:txBody>
      </p:sp>
      <p:pic>
        <p:nvPicPr>
          <p:cNvPr id="7" name="Picture 6">
            <a:extLst>
              <a:ext uri="{FF2B5EF4-FFF2-40B4-BE49-F238E27FC236}">
                <a16:creationId xmlns:a16="http://schemas.microsoft.com/office/drawing/2014/main" id="{DB36DB3A-525E-4B20-B054-0F1A821848E1}"/>
              </a:ext>
            </a:extLst>
          </p:cNvPr>
          <p:cNvPicPr>
            <a:picLocks noChangeAspect="1"/>
          </p:cNvPicPr>
          <p:nvPr/>
        </p:nvPicPr>
        <p:blipFill>
          <a:blip r:embed="rId4"/>
          <a:stretch>
            <a:fillRect/>
          </a:stretch>
        </p:blipFill>
        <p:spPr>
          <a:xfrm>
            <a:off x="2886293" y="2497080"/>
            <a:ext cx="4724304" cy="1909042"/>
          </a:xfrm>
          <a:prstGeom prst="rect">
            <a:avLst/>
          </a:prstGeom>
        </p:spPr>
      </p:pic>
      <p:pic>
        <p:nvPicPr>
          <p:cNvPr id="8" name="Picture 7">
            <a:extLst>
              <a:ext uri="{FF2B5EF4-FFF2-40B4-BE49-F238E27FC236}">
                <a16:creationId xmlns:a16="http://schemas.microsoft.com/office/drawing/2014/main" id="{43017032-7402-45D1-A4FE-830FD54D0ECD}"/>
              </a:ext>
            </a:extLst>
          </p:cNvPr>
          <p:cNvPicPr>
            <a:picLocks noChangeAspect="1"/>
          </p:cNvPicPr>
          <p:nvPr/>
        </p:nvPicPr>
        <p:blipFill>
          <a:blip r:embed="rId5"/>
          <a:stretch>
            <a:fillRect/>
          </a:stretch>
        </p:blipFill>
        <p:spPr>
          <a:xfrm>
            <a:off x="6340907" y="275621"/>
            <a:ext cx="2539381" cy="2986658"/>
          </a:xfrm>
          <a:prstGeom prst="rect">
            <a:avLst/>
          </a:prstGeom>
        </p:spPr>
      </p:pic>
    </p:spTree>
    <p:extLst>
      <p:ext uri="{BB962C8B-B14F-4D97-AF65-F5344CB8AC3E}">
        <p14:creationId xmlns:p14="http://schemas.microsoft.com/office/powerpoint/2010/main" val="358970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B0AFA-3BC2-4FFC-9E57-96E5515776D9}"/>
              </a:ext>
            </a:extLst>
          </p:cNvPr>
          <p:cNvPicPr>
            <a:picLocks noChangeAspect="1"/>
          </p:cNvPicPr>
          <p:nvPr/>
        </p:nvPicPr>
        <p:blipFill>
          <a:blip r:embed="rId3"/>
          <a:stretch>
            <a:fillRect/>
          </a:stretch>
        </p:blipFill>
        <p:spPr>
          <a:xfrm>
            <a:off x="2934415" y="906780"/>
            <a:ext cx="5878831" cy="2980372"/>
          </a:xfrm>
          <a:prstGeom prst="rect">
            <a:avLst/>
          </a:prstGeom>
        </p:spPr>
      </p:pic>
      <p:sp>
        <p:nvSpPr>
          <p:cNvPr id="3" name="Arrow: Pentagon 2">
            <a:extLst>
              <a:ext uri="{FF2B5EF4-FFF2-40B4-BE49-F238E27FC236}">
                <a16:creationId xmlns:a16="http://schemas.microsoft.com/office/drawing/2014/main" id="{C54D9C42-E309-4167-B822-6CF63E37BD3C}"/>
              </a:ext>
            </a:extLst>
          </p:cNvPr>
          <p:cNvSpPr/>
          <p:nvPr/>
        </p:nvSpPr>
        <p:spPr>
          <a:xfrm>
            <a:off x="329184"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F4D048B-9EE1-4349-B910-F76CF9D73EEB}"/>
              </a:ext>
            </a:extLst>
          </p:cNvPr>
          <p:cNvSpPr txBox="1">
            <a:spLocks noChangeArrowheads="1"/>
          </p:cNvSpPr>
          <p:nvPr/>
        </p:nvSpPr>
        <p:spPr>
          <a:xfrm>
            <a:off x="329184" y="1551605"/>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What are the possible C.A.U.S.E.s?</a:t>
            </a:r>
          </a:p>
        </p:txBody>
      </p:sp>
      <p:pic>
        <p:nvPicPr>
          <p:cNvPr id="7" name="Picture 6">
            <a:extLst>
              <a:ext uri="{FF2B5EF4-FFF2-40B4-BE49-F238E27FC236}">
                <a16:creationId xmlns:a16="http://schemas.microsoft.com/office/drawing/2014/main" id="{E98E80AC-23D0-49A5-8C6A-1890BE9CD7EA}"/>
              </a:ext>
            </a:extLst>
          </p:cNvPr>
          <p:cNvPicPr>
            <a:picLocks noChangeAspect="1"/>
          </p:cNvPicPr>
          <p:nvPr/>
        </p:nvPicPr>
        <p:blipFill>
          <a:blip r:embed="rId4"/>
          <a:stretch>
            <a:fillRect/>
          </a:stretch>
        </p:blipFill>
        <p:spPr>
          <a:xfrm>
            <a:off x="6417618" y="271445"/>
            <a:ext cx="2465778" cy="2906095"/>
          </a:xfrm>
          <a:prstGeom prst="rect">
            <a:avLst/>
          </a:prstGeom>
        </p:spPr>
      </p:pic>
      <p:pic>
        <p:nvPicPr>
          <p:cNvPr id="8" name="Picture 7">
            <a:extLst>
              <a:ext uri="{FF2B5EF4-FFF2-40B4-BE49-F238E27FC236}">
                <a16:creationId xmlns:a16="http://schemas.microsoft.com/office/drawing/2014/main" id="{E32A43EA-E298-49EA-B246-BF4A9F2B51DC}"/>
              </a:ext>
            </a:extLst>
          </p:cNvPr>
          <p:cNvPicPr>
            <a:picLocks noChangeAspect="1"/>
          </p:cNvPicPr>
          <p:nvPr/>
        </p:nvPicPr>
        <p:blipFill>
          <a:blip r:embed="rId5"/>
          <a:stretch>
            <a:fillRect/>
          </a:stretch>
        </p:blipFill>
        <p:spPr>
          <a:xfrm>
            <a:off x="788465" y="2474343"/>
            <a:ext cx="5453175" cy="1741618"/>
          </a:xfrm>
          <a:prstGeom prst="rect">
            <a:avLst/>
          </a:prstGeom>
        </p:spPr>
      </p:pic>
      <p:pic>
        <p:nvPicPr>
          <p:cNvPr id="5" name="Picture 4">
            <a:extLst>
              <a:ext uri="{FF2B5EF4-FFF2-40B4-BE49-F238E27FC236}">
                <a16:creationId xmlns:a16="http://schemas.microsoft.com/office/drawing/2014/main" id="{0686F47B-26B0-4050-A4AE-13DC18EB899E}"/>
              </a:ext>
            </a:extLst>
          </p:cNvPr>
          <p:cNvPicPr>
            <a:picLocks noChangeAspect="1"/>
          </p:cNvPicPr>
          <p:nvPr/>
        </p:nvPicPr>
        <p:blipFill>
          <a:blip r:embed="rId6"/>
          <a:stretch>
            <a:fillRect/>
          </a:stretch>
        </p:blipFill>
        <p:spPr>
          <a:xfrm>
            <a:off x="2726383" y="196165"/>
            <a:ext cx="3185555" cy="1949369"/>
          </a:xfrm>
          <a:prstGeom prst="rect">
            <a:avLst/>
          </a:prstGeom>
        </p:spPr>
      </p:pic>
    </p:spTree>
    <p:extLst>
      <p:ext uri="{BB962C8B-B14F-4D97-AF65-F5344CB8AC3E}">
        <p14:creationId xmlns:p14="http://schemas.microsoft.com/office/powerpoint/2010/main" val="5146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B860BB5-87F5-4C65-8C87-E0B397251BB4}"/>
              </a:ext>
            </a:extLst>
          </p:cNvPr>
          <p:cNvSpPr>
            <a:spLocks noGrp="1" noChangeArrowheads="1"/>
          </p:cNvSpPr>
          <p:nvPr>
            <p:ph type="title"/>
          </p:nvPr>
        </p:nvSpPr>
        <p:spPr>
          <a:xfrm>
            <a:off x="469900" y="9525"/>
            <a:ext cx="8229600" cy="857250"/>
          </a:xfrm>
        </p:spPr>
        <p:txBody>
          <a:bodyPr/>
          <a:lstStyle/>
          <a:p>
            <a:r>
              <a:rPr lang="en-US" altLang="en-US" dirty="0"/>
              <a:t>Purpose of Webinar</a:t>
            </a:r>
          </a:p>
        </p:txBody>
      </p:sp>
      <p:sp>
        <p:nvSpPr>
          <p:cNvPr id="9219" name="Content Placeholder 2">
            <a:extLst>
              <a:ext uri="{FF2B5EF4-FFF2-40B4-BE49-F238E27FC236}">
                <a16:creationId xmlns:a16="http://schemas.microsoft.com/office/drawing/2014/main" id="{A1862A15-33E5-4FBE-867E-0C9356FFD974}"/>
              </a:ext>
            </a:extLst>
          </p:cNvPr>
          <p:cNvSpPr>
            <a:spLocks noGrp="1"/>
          </p:cNvSpPr>
          <p:nvPr>
            <p:ph idx="1"/>
          </p:nvPr>
        </p:nvSpPr>
        <p:spPr>
          <a:xfrm>
            <a:off x="206556" y="792256"/>
            <a:ext cx="8937444" cy="3412511"/>
          </a:xfrm>
        </p:spPr>
        <p:txBody>
          <a:bodyPr/>
          <a:lstStyle/>
          <a:p>
            <a:pPr>
              <a:defRPr/>
            </a:pPr>
            <a:r>
              <a:rPr lang="en-CA" dirty="0"/>
              <a:t>Provide a brief history and overview of dementia care education to date</a:t>
            </a:r>
          </a:p>
          <a:p>
            <a:pPr>
              <a:defRPr/>
            </a:pPr>
            <a:r>
              <a:rPr lang="en-CA" dirty="0"/>
              <a:t>Discuss recent changes and introduce new dementia care resources</a:t>
            </a:r>
          </a:p>
          <a:p>
            <a:pPr lvl="1">
              <a:defRPr/>
            </a:pPr>
            <a:r>
              <a:rPr lang="en-CA" dirty="0"/>
              <a:t>Acronym change from P.I.E.C.E.S.™ to C.A.U.S.E. </a:t>
            </a:r>
          </a:p>
          <a:p>
            <a:pPr lvl="1">
              <a:defRPr/>
            </a:pPr>
            <a:r>
              <a:rPr lang="en-CA" dirty="0"/>
              <a:t>Behaviour Assessment </a:t>
            </a:r>
            <a:r>
              <a:rPr lang="en-CA" sz="1800" i="1" dirty="0"/>
              <a:t>(formerly the P.I.E.C.E.S.™ 3 Question Template)</a:t>
            </a:r>
            <a:endParaRPr lang="en-CA" i="1" dirty="0"/>
          </a:p>
          <a:p>
            <a:pPr lvl="1">
              <a:defRPr/>
            </a:pPr>
            <a:r>
              <a:rPr lang="en-CA" dirty="0"/>
              <a:t>Quick Reference Guide </a:t>
            </a:r>
            <a:r>
              <a:rPr lang="en-CA" sz="1800" i="1" dirty="0"/>
              <a:t>(formerly the “yellow laminate”)</a:t>
            </a:r>
          </a:p>
          <a:p>
            <a:pPr lvl="1">
              <a:defRPr/>
            </a:pPr>
            <a:r>
              <a:rPr lang="en-CA" dirty="0"/>
              <a:t>Responsive Behaviour Pathways</a:t>
            </a:r>
          </a:p>
          <a:p>
            <a:pPr>
              <a:defRPr/>
            </a:pPr>
            <a:r>
              <a:rPr lang="en-CA" dirty="0"/>
              <a:t>Discuss implementation of the new dementia care resources</a:t>
            </a:r>
          </a:p>
          <a:p>
            <a:pPr>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C54D9C42-E309-4167-B822-6CF63E37BD3C}"/>
              </a:ext>
            </a:extLst>
          </p:cNvPr>
          <p:cNvSpPr/>
          <p:nvPr/>
        </p:nvSpPr>
        <p:spPr>
          <a:xfrm>
            <a:off x="329184"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F4D048B-9EE1-4349-B910-F76CF9D73EEB}"/>
              </a:ext>
            </a:extLst>
          </p:cNvPr>
          <p:cNvSpPr txBox="1">
            <a:spLocks noChangeArrowheads="1"/>
          </p:cNvSpPr>
          <p:nvPr/>
        </p:nvSpPr>
        <p:spPr>
          <a:xfrm>
            <a:off x="329184" y="1551605"/>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What are the possible C.A.U.S.E.s?</a:t>
            </a:r>
          </a:p>
        </p:txBody>
      </p:sp>
      <p:pic>
        <p:nvPicPr>
          <p:cNvPr id="5" name="Picture 4">
            <a:extLst>
              <a:ext uri="{FF2B5EF4-FFF2-40B4-BE49-F238E27FC236}">
                <a16:creationId xmlns:a16="http://schemas.microsoft.com/office/drawing/2014/main" id="{88B99AE8-4226-4C37-BE19-36352BA147E3}"/>
              </a:ext>
            </a:extLst>
          </p:cNvPr>
          <p:cNvPicPr>
            <a:picLocks noChangeAspect="1"/>
          </p:cNvPicPr>
          <p:nvPr/>
        </p:nvPicPr>
        <p:blipFill>
          <a:blip r:embed="rId3"/>
          <a:stretch>
            <a:fillRect/>
          </a:stretch>
        </p:blipFill>
        <p:spPr>
          <a:xfrm>
            <a:off x="3083604" y="401692"/>
            <a:ext cx="5853132" cy="3835028"/>
          </a:xfrm>
          <a:prstGeom prst="rect">
            <a:avLst/>
          </a:prstGeom>
        </p:spPr>
      </p:pic>
    </p:spTree>
    <p:extLst>
      <p:ext uri="{BB962C8B-B14F-4D97-AF65-F5344CB8AC3E}">
        <p14:creationId xmlns:p14="http://schemas.microsoft.com/office/powerpoint/2010/main" val="299443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C54D9C42-E309-4167-B822-6CF63E37BD3C}"/>
              </a:ext>
            </a:extLst>
          </p:cNvPr>
          <p:cNvSpPr/>
          <p:nvPr/>
        </p:nvSpPr>
        <p:spPr>
          <a:xfrm>
            <a:off x="329184"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F4D048B-9EE1-4349-B910-F76CF9D73EEB}"/>
              </a:ext>
            </a:extLst>
          </p:cNvPr>
          <p:cNvSpPr txBox="1">
            <a:spLocks noChangeArrowheads="1"/>
          </p:cNvSpPr>
          <p:nvPr/>
        </p:nvSpPr>
        <p:spPr>
          <a:xfrm>
            <a:off x="329184" y="1551605"/>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What are the possible C.A.U.S.E.s?</a:t>
            </a:r>
          </a:p>
        </p:txBody>
      </p:sp>
      <p:pic>
        <p:nvPicPr>
          <p:cNvPr id="2" name="Picture 1">
            <a:extLst>
              <a:ext uri="{FF2B5EF4-FFF2-40B4-BE49-F238E27FC236}">
                <a16:creationId xmlns:a16="http://schemas.microsoft.com/office/drawing/2014/main" id="{0A6CD0FF-D16C-41BC-966A-B5408ECFF2FD}"/>
              </a:ext>
            </a:extLst>
          </p:cNvPr>
          <p:cNvPicPr>
            <a:picLocks noChangeAspect="1"/>
          </p:cNvPicPr>
          <p:nvPr/>
        </p:nvPicPr>
        <p:blipFill>
          <a:blip r:embed="rId3"/>
          <a:stretch>
            <a:fillRect/>
          </a:stretch>
        </p:blipFill>
        <p:spPr>
          <a:xfrm>
            <a:off x="3165735" y="114300"/>
            <a:ext cx="5475081" cy="4274820"/>
          </a:xfrm>
          <a:prstGeom prst="rect">
            <a:avLst/>
          </a:prstGeom>
        </p:spPr>
      </p:pic>
    </p:spTree>
    <p:extLst>
      <p:ext uri="{BB962C8B-B14F-4D97-AF65-F5344CB8AC3E}">
        <p14:creationId xmlns:p14="http://schemas.microsoft.com/office/powerpoint/2010/main" val="594020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98467-E0FC-4E28-AD04-D81C7DCD5E89}"/>
              </a:ext>
            </a:extLst>
          </p:cNvPr>
          <p:cNvPicPr>
            <a:picLocks noChangeAspect="1"/>
          </p:cNvPicPr>
          <p:nvPr/>
        </p:nvPicPr>
        <p:blipFill>
          <a:blip r:embed="rId3"/>
          <a:stretch>
            <a:fillRect/>
          </a:stretch>
        </p:blipFill>
        <p:spPr>
          <a:xfrm>
            <a:off x="2807208" y="1095755"/>
            <a:ext cx="6197457" cy="2362200"/>
          </a:xfrm>
          <a:prstGeom prst="rect">
            <a:avLst/>
          </a:prstGeom>
        </p:spPr>
      </p:pic>
      <p:sp>
        <p:nvSpPr>
          <p:cNvPr id="3" name="Arrow: Pentagon 2">
            <a:extLst>
              <a:ext uri="{FF2B5EF4-FFF2-40B4-BE49-F238E27FC236}">
                <a16:creationId xmlns:a16="http://schemas.microsoft.com/office/drawing/2014/main" id="{C54D9C42-E309-4167-B822-6CF63E37BD3C}"/>
              </a:ext>
            </a:extLst>
          </p:cNvPr>
          <p:cNvSpPr/>
          <p:nvPr/>
        </p:nvSpPr>
        <p:spPr>
          <a:xfrm>
            <a:off x="329184"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F4D048B-9EE1-4349-B910-F76CF9D73EEB}"/>
              </a:ext>
            </a:extLst>
          </p:cNvPr>
          <p:cNvSpPr txBox="1">
            <a:spLocks noChangeArrowheads="1"/>
          </p:cNvSpPr>
          <p:nvPr/>
        </p:nvSpPr>
        <p:spPr>
          <a:xfrm>
            <a:off x="265176" y="1841340"/>
            <a:ext cx="1971675"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Other </a:t>
            </a:r>
          </a:p>
          <a:p>
            <a:r>
              <a:rPr lang="en-US" altLang="en-US" sz="2700" kern="0" dirty="0">
                <a:solidFill>
                  <a:srgbClr val="FFFFFF"/>
                </a:solidFill>
              </a:rPr>
              <a:t>Tools </a:t>
            </a:r>
          </a:p>
        </p:txBody>
      </p:sp>
      <p:pic>
        <p:nvPicPr>
          <p:cNvPr id="7" name="Picture 6">
            <a:extLst>
              <a:ext uri="{FF2B5EF4-FFF2-40B4-BE49-F238E27FC236}">
                <a16:creationId xmlns:a16="http://schemas.microsoft.com/office/drawing/2014/main" id="{69D04AA4-8BE9-4BAF-B2A9-B65F238E5EEF}"/>
              </a:ext>
            </a:extLst>
          </p:cNvPr>
          <p:cNvPicPr>
            <a:picLocks noChangeAspect="1"/>
          </p:cNvPicPr>
          <p:nvPr/>
        </p:nvPicPr>
        <p:blipFill>
          <a:blip r:embed="rId4"/>
          <a:stretch>
            <a:fillRect/>
          </a:stretch>
        </p:blipFill>
        <p:spPr>
          <a:xfrm>
            <a:off x="3092824" y="2155577"/>
            <a:ext cx="5894937" cy="2029968"/>
          </a:xfrm>
          <a:prstGeom prst="rect">
            <a:avLst/>
          </a:prstGeom>
        </p:spPr>
      </p:pic>
      <p:pic>
        <p:nvPicPr>
          <p:cNvPr id="2" name="Picture 1">
            <a:extLst>
              <a:ext uri="{FF2B5EF4-FFF2-40B4-BE49-F238E27FC236}">
                <a16:creationId xmlns:a16="http://schemas.microsoft.com/office/drawing/2014/main" id="{6FEFB6F7-76C6-4559-A57E-592C5481A47B}"/>
              </a:ext>
            </a:extLst>
          </p:cNvPr>
          <p:cNvPicPr>
            <a:picLocks noChangeAspect="1"/>
          </p:cNvPicPr>
          <p:nvPr/>
        </p:nvPicPr>
        <p:blipFill>
          <a:blip r:embed="rId5"/>
          <a:stretch>
            <a:fillRect/>
          </a:stretch>
        </p:blipFill>
        <p:spPr>
          <a:xfrm>
            <a:off x="4890797" y="155415"/>
            <a:ext cx="2686050" cy="3371850"/>
          </a:xfrm>
          <a:prstGeom prst="rect">
            <a:avLst/>
          </a:prstGeom>
        </p:spPr>
      </p:pic>
    </p:spTree>
    <p:extLst>
      <p:ext uri="{BB962C8B-B14F-4D97-AF65-F5344CB8AC3E}">
        <p14:creationId xmlns:p14="http://schemas.microsoft.com/office/powerpoint/2010/main" val="28855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BC541E-AB10-4F1F-855B-B1F729409DF8}"/>
              </a:ext>
            </a:extLst>
          </p:cNvPr>
          <p:cNvPicPr>
            <a:picLocks noChangeAspect="1"/>
          </p:cNvPicPr>
          <p:nvPr/>
        </p:nvPicPr>
        <p:blipFill>
          <a:blip r:embed="rId3"/>
          <a:stretch>
            <a:fillRect/>
          </a:stretch>
        </p:blipFill>
        <p:spPr>
          <a:xfrm>
            <a:off x="329184" y="1434615"/>
            <a:ext cx="8485632" cy="1751817"/>
          </a:xfrm>
          <a:prstGeom prst="rect">
            <a:avLst/>
          </a:prstGeom>
        </p:spPr>
      </p:pic>
      <p:pic>
        <p:nvPicPr>
          <p:cNvPr id="7" name="Picture 6">
            <a:extLst>
              <a:ext uri="{FF2B5EF4-FFF2-40B4-BE49-F238E27FC236}">
                <a16:creationId xmlns:a16="http://schemas.microsoft.com/office/drawing/2014/main" id="{EEBDE2B9-ED49-407A-AA4C-E98F20C01D74}"/>
              </a:ext>
            </a:extLst>
          </p:cNvPr>
          <p:cNvPicPr>
            <a:picLocks noChangeAspect="1"/>
          </p:cNvPicPr>
          <p:nvPr/>
        </p:nvPicPr>
        <p:blipFill>
          <a:blip r:embed="rId4"/>
          <a:stretch>
            <a:fillRect/>
          </a:stretch>
        </p:blipFill>
        <p:spPr>
          <a:xfrm>
            <a:off x="329184" y="372165"/>
            <a:ext cx="8485632" cy="840918"/>
          </a:xfrm>
          <a:prstGeom prst="rect">
            <a:avLst/>
          </a:prstGeom>
        </p:spPr>
      </p:pic>
    </p:spTree>
    <p:extLst>
      <p:ext uri="{BB962C8B-B14F-4D97-AF65-F5344CB8AC3E}">
        <p14:creationId xmlns:p14="http://schemas.microsoft.com/office/powerpoint/2010/main" val="209073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EC658B6A-C697-4010-9594-A70E138A4E7D}"/>
              </a:ext>
            </a:extLst>
          </p:cNvPr>
          <p:cNvSpPr/>
          <p:nvPr/>
        </p:nvSpPr>
        <p:spPr>
          <a:xfrm>
            <a:off x="329184" y="1261871"/>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9179A170-E90B-4E3E-B4AD-09B06AD8198C}"/>
              </a:ext>
            </a:extLst>
          </p:cNvPr>
          <p:cNvSpPr txBox="1">
            <a:spLocks noChangeArrowheads="1"/>
          </p:cNvSpPr>
          <p:nvPr/>
        </p:nvSpPr>
        <p:spPr>
          <a:xfrm>
            <a:off x="630937" y="1725341"/>
            <a:ext cx="1298448"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4. Plan of Care</a:t>
            </a:r>
          </a:p>
        </p:txBody>
      </p:sp>
      <p:pic>
        <p:nvPicPr>
          <p:cNvPr id="2" name="Picture 1">
            <a:extLst>
              <a:ext uri="{FF2B5EF4-FFF2-40B4-BE49-F238E27FC236}">
                <a16:creationId xmlns:a16="http://schemas.microsoft.com/office/drawing/2014/main" id="{363688C0-1C86-426C-95E2-EECD004E05FE}"/>
              </a:ext>
            </a:extLst>
          </p:cNvPr>
          <p:cNvPicPr>
            <a:picLocks noChangeAspect="1"/>
          </p:cNvPicPr>
          <p:nvPr/>
        </p:nvPicPr>
        <p:blipFill>
          <a:blip r:embed="rId3"/>
          <a:stretch>
            <a:fillRect/>
          </a:stretch>
        </p:blipFill>
        <p:spPr>
          <a:xfrm>
            <a:off x="3108961" y="68580"/>
            <a:ext cx="5272328" cy="43205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B0F2B425-272F-40A5-9D1D-C29A2E550F64}"/>
              </a:ext>
            </a:extLst>
          </p:cNvPr>
          <p:cNvSpPr/>
          <p:nvPr/>
        </p:nvSpPr>
        <p:spPr>
          <a:xfrm>
            <a:off x="333772" y="1309973"/>
            <a:ext cx="2478024" cy="2029968"/>
          </a:xfrm>
          <a:prstGeom prst="homePlate">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98D2E77-E37F-4243-9A95-6F734B748019}"/>
              </a:ext>
            </a:extLst>
          </p:cNvPr>
          <p:cNvSpPr txBox="1">
            <a:spLocks noChangeArrowheads="1"/>
          </p:cNvSpPr>
          <p:nvPr/>
        </p:nvSpPr>
        <p:spPr>
          <a:xfrm>
            <a:off x="630937" y="1725341"/>
            <a:ext cx="1298448" cy="1450499"/>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700" kern="0" dirty="0">
                <a:solidFill>
                  <a:srgbClr val="FFFFFF"/>
                </a:solidFill>
              </a:rPr>
              <a:t>4. Plan of Care</a:t>
            </a:r>
          </a:p>
        </p:txBody>
      </p:sp>
      <p:pic>
        <p:nvPicPr>
          <p:cNvPr id="5" name="Picture 4">
            <a:extLst>
              <a:ext uri="{FF2B5EF4-FFF2-40B4-BE49-F238E27FC236}">
                <a16:creationId xmlns:a16="http://schemas.microsoft.com/office/drawing/2014/main" id="{DDBF3073-6741-4797-BF84-4140F70394E6}"/>
              </a:ext>
            </a:extLst>
          </p:cNvPr>
          <p:cNvPicPr>
            <a:picLocks noChangeAspect="1"/>
          </p:cNvPicPr>
          <p:nvPr/>
        </p:nvPicPr>
        <p:blipFill>
          <a:blip r:embed="rId3"/>
          <a:stretch>
            <a:fillRect/>
          </a:stretch>
        </p:blipFill>
        <p:spPr>
          <a:xfrm>
            <a:off x="2869472" y="1309973"/>
            <a:ext cx="6096410" cy="2029968"/>
          </a:xfrm>
          <a:prstGeom prst="rect">
            <a:avLst/>
          </a:prstGeom>
        </p:spPr>
      </p:pic>
    </p:spTree>
    <p:extLst>
      <p:ext uri="{BB962C8B-B14F-4D97-AF65-F5344CB8AC3E}">
        <p14:creationId xmlns:p14="http://schemas.microsoft.com/office/powerpoint/2010/main" val="2756663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E21A-5525-46A5-98A2-171915326ED5}"/>
              </a:ext>
            </a:extLst>
          </p:cNvPr>
          <p:cNvSpPr>
            <a:spLocks noGrp="1"/>
          </p:cNvSpPr>
          <p:nvPr>
            <p:ph type="title"/>
          </p:nvPr>
        </p:nvSpPr>
        <p:spPr>
          <a:xfrm>
            <a:off x="457200" y="0"/>
            <a:ext cx="8229600" cy="857250"/>
          </a:xfrm>
        </p:spPr>
        <p:txBody>
          <a:bodyPr/>
          <a:lstStyle/>
          <a:p>
            <a:r>
              <a:rPr lang="en-US" dirty="0"/>
              <a:t>Supportive Resources</a:t>
            </a:r>
          </a:p>
        </p:txBody>
      </p:sp>
      <p:sp>
        <p:nvSpPr>
          <p:cNvPr id="5" name="TextBox 4">
            <a:extLst>
              <a:ext uri="{FF2B5EF4-FFF2-40B4-BE49-F238E27FC236}">
                <a16:creationId xmlns:a16="http://schemas.microsoft.com/office/drawing/2014/main" id="{31BC9973-446F-4BA4-86D1-EA3576015931}"/>
              </a:ext>
            </a:extLst>
          </p:cNvPr>
          <p:cNvSpPr txBox="1"/>
          <p:nvPr/>
        </p:nvSpPr>
        <p:spPr>
          <a:xfrm>
            <a:off x="320040" y="4116973"/>
            <a:ext cx="4406818" cy="338554"/>
          </a:xfrm>
          <a:prstGeom prst="rect">
            <a:avLst/>
          </a:prstGeom>
          <a:noFill/>
        </p:spPr>
        <p:txBody>
          <a:bodyPr wrap="square" rtlCol="0">
            <a:spAutoFit/>
          </a:bodyPr>
          <a:lstStyle/>
          <a:p>
            <a:r>
              <a:rPr lang="en-US" sz="1600" i="1" dirty="0" err="1"/>
              <a:t>Behavioural</a:t>
            </a:r>
            <a:r>
              <a:rPr lang="en-US" sz="1600" i="1" dirty="0"/>
              <a:t> Assessment Completion Guide</a:t>
            </a:r>
          </a:p>
        </p:txBody>
      </p:sp>
      <p:sp>
        <p:nvSpPr>
          <p:cNvPr id="6" name="TextBox 5">
            <a:extLst>
              <a:ext uri="{FF2B5EF4-FFF2-40B4-BE49-F238E27FC236}">
                <a16:creationId xmlns:a16="http://schemas.microsoft.com/office/drawing/2014/main" id="{D66DAF35-9292-42C6-B826-386A7C32FE03}"/>
              </a:ext>
            </a:extLst>
          </p:cNvPr>
          <p:cNvSpPr txBox="1"/>
          <p:nvPr/>
        </p:nvSpPr>
        <p:spPr>
          <a:xfrm>
            <a:off x="5303187" y="4116973"/>
            <a:ext cx="3291840" cy="338554"/>
          </a:xfrm>
          <a:prstGeom prst="rect">
            <a:avLst/>
          </a:prstGeom>
          <a:noFill/>
        </p:spPr>
        <p:txBody>
          <a:bodyPr wrap="square" rtlCol="0">
            <a:spAutoFit/>
          </a:bodyPr>
          <a:lstStyle/>
          <a:p>
            <a:pPr algn="ctr"/>
            <a:r>
              <a:rPr lang="en-US" sz="1600" i="1" dirty="0"/>
              <a:t>SAMPLE Behavioural Assessment</a:t>
            </a:r>
          </a:p>
        </p:txBody>
      </p:sp>
      <p:pic>
        <p:nvPicPr>
          <p:cNvPr id="3" name="Picture 2">
            <a:extLst>
              <a:ext uri="{FF2B5EF4-FFF2-40B4-BE49-F238E27FC236}">
                <a16:creationId xmlns:a16="http://schemas.microsoft.com/office/drawing/2014/main" id="{42ECA851-97C3-4372-BD43-2740F7641851}"/>
              </a:ext>
            </a:extLst>
          </p:cNvPr>
          <p:cNvPicPr>
            <a:picLocks noChangeAspect="1"/>
          </p:cNvPicPr>
          <p:nvPr/>
        </p:nvPicPr>
        <p:blipFill>
          <a:blip r:embed="rId3"/>
          <a:stretch>
            <a:fillRect/>
          </a:stretch>
        </p:blipFill>
        <p:spPr>
          <a:xfrm>
            <a:off x="1012706" y="806340"/>
            <a:ext cx="2513985" cy="325972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5B6841E-EDBC-4FEC-BB72-6B5EECEAC757}"/>
              </a:ext>
            </a:extLst>
          </p:cNvPr>
          <p:cNvPicPr>
            <a:picLocks noChangeAspect="1"/>
          </p:cNvPicPr>
          <p:nvPr/>
        </p:nvPicPr>
        <p:blipFill>
          <a:blip r:embed="rId4"/>
          <a:stretch>
            <a:fillRect/>
          </a:stretch>
        </p:blipFill>
        <p:spPr>
          <a:xfrm>
            <a:off x="5617311" y="806340"/>
            <a:ext cx="2302190" cy="3157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369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18A63F-FA99-4EDF-8CD2-68354DD2D04B}"/>
              </a:ext>
            </a:extLst>
          </p:cNvPr>
          <p:cNvPicPr>
            <a:picLocks noChangeAspect="1"/>
          </p:cNvPicPr>
          <p:nvPr/>
        </p:nvPicPr>
        <p:blipFill>
          <a:blip r:embed="rId3"/>
          <a:stretch>
            <a:fillRect/>
          </a:stretch>
        </p:blipFill>
        <p:spPr>
          <a:xfrm>
            <a:off x="457200" y="106989"/>
            <a:ext cx="8394192" cy="831857"/>
          </a:xfrm>
          <a:prstGeom prst="rect">
            <a:avLst/>
          </a:prstGeom>
        </p:spPr>
      </p:pic>
      <p:pic>
        <p:nvPicPr>
          <p:cNvPr id="2" name="Picture 1">
            <a:extLst>
              <a:ext uri="{FF2B5EF4-FFF2-40B4-BE49-F238E27FC236}">
                <a16:creationId xmlns:a16="http://schemas.microsoft.com/office/drawing/2014/main" id="{448B9D4D-B9E2-4D11-BA7D-DEF3255B8E8C}"/>
              </a:ext>
            </a:extLst>
          </p:cNvPr>
          <p:cNvPicPr>
            <a:picLocks noChangeAspect="1"/>
          </p:cNvPicPr>
          <p:nvPr/>
        </p:nvPicPr>
        <p:blipFill>
          <a:blip r:embed="rId4"/>
          <a:stretch>
            <a:fillRect/>
          </a:stretch>
        </p:blipFill>
        <p:spPr>
          <a:xfrm>
            <a:off x="1600200" y="1074172"/>
            <a:ext cx="5554011" cy="3406387"/>
          </a:xfrm>
          <a:prstGeom prst="rect">
            <a:avLst/>
          </a:prstGeom>
        </p:spPr>
      </p:pic>
    </p:spTree>
    <p:extLst>
      <p:ext uri="{BB962C8B-B14F-4D97-AF65-F5344CB8AC3E}">
        <p14:creationId xmlns:p14="http://schemas.microsoft.com/office/powerpoint/2010/main" val="1172657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6841D4-3BDA-4C84-BD4C-095A15CA3946}"/>
              </a:ext>
            </a:extLst>
          </p:cNvPr>
          <p:cNvSpPr/>
          <p:nvPr/>
        </p:nvSpPr>
        <p:spPr>
          <a:xfrm>
            <a:off x="5393784" y="925233"/>
            <a:ext cx="3291840" cy="2493573"/>
          </a:xfrm>
          <a:prstGeom prst="rect">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ECB9F63-849D-4AF2-B953-E49F7FC36A2D}"/>
              </a:ext>
            </a:extLst>
          </p:cNvPr>
          <p:cNvSpPr txBox="1">
            <a:spLocks noChangeArrowheads="1"/>
          </p:cNvSpPr>
          <p:nvPr/>
        </p:nvSpPr>
        <p:spPr>
          <a:xfrm>
            <a:off x="5649816" y="1002431"/>
            <a:ext cx="2779776" cy="2339175"/>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400" kern="0" dirty="0">
                <a:solidFill>
                  <a:srgbClr val="FFFFFF"/>
                </a:solidFill>
              </a:rPr>
              <a:t>Responsive </a:t>
            </a:r>
            <a:r>
              <a:rPr lang="en-US" altLang="en-US" sz="2400" kern="0" dirty="0" err="1">
                <a:solidFill>
                  <a:srgbClr val="FFFFFF"/>
                </a:solidFill>
              </a:rPr>
              <a:t>Behaviour</a:t>
            </a:r>
            <a:r>
              <a:rPr lang="en-US" altLang="en-US" sz="2400" kern="0" dirty="0">
                <a:solidFill>
                  <a:srgbClr val="FFFFFF"/>
                </a:solidFill>
              </a:rPr>
              <a:t> Pathway </a:t>
            </a:r>
          </a:p>
          <a:p>
            <a:r>
              <a:rPr lang="en-US" altLang="en-US" sz="2400" i="1" kern="0" dirty="0">
                <a:solidFill>
                  <a:srgbClr val="FFFFFF"/>
                </a:solidFill>
              </a:rPr>
              <a:t>Part 1: Interdisciplinary Assessment &amp; Care Planning </a:t>
            </a:r>
          </a:p>
        </p:txBody>
      </p:sp>
      <p:pic>
        <p:nvPicPr>
          <p:cNvPr id="3" name="Picture 2">
            <a:extLst>
              <a:ext uri="{FF2B5EF4-FFF2-40B4-BE49-F238E27FC236}">
                <a16:creationId xmlns:a16="http://schemas.microsoft.com/office/drawing/2014/main" id="{CF00740E-3E69-478F-B30A-0AE3BC23AA8C}"/>
              </a:ext>
            </a:extLst>
          </p:cNvPr>
          <p:cNvPicPr>
            <a:picLocks noChangeAspect="1"/>
          </p:cNvPicPr>
          <p:nvPr/>
        </p:nvPicPr>
        <p:blipFill>
          <a:blip r:embed="rId3"/>
          <a:stretch>
            <a:fillRect/>
          </a:stretch>
        </p:blipFill>
        <p:spPr>
          <a:xfrm>
            <a:off x="1317930" y="125794"/>
            <a:ext cx="2857830" cy="4301426"/>
          </a:xfrm>
          <a:prstGeom prst="rect">
            <a:avLst/>
          </a:prstGeom>
        </p:spPr>
      </p:pic>
    </p:spTree>
    <p:extLst>
      <p:ext uri="{BB962C8B-B14F-4D97-AF65-F5344CB8AC3E}">
        <p14:creationId xmlns:p14="http://schemas.microsoft.com/office/powerpoint/2010/main" val="3952810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90FFB-8E55-4947-BE7E-9F3C68538800}"/>
              </a:ext>
            </a:extLst>
          </p:cNvPr>
          <p:cNvPicPr>
            <a:picLocks noChangeAspect="1"/>
          </p:cNvPicPr>
          <p:nvPr/>
        </p:nvPicPr>
        <p:blipFill>
          <a:blip r:embed="rId3"/>
          <a:stretch>
            <a:fillRect/>
          </a:stretch>
        </p:blipFill>
        <p:spPr>
          <a:xfrm>
            <a:off x="519232" y="288757"/>
            <a:ext cx="8105536" cy="4022568"/>
          </a:xfrm>
          <a:prstGeom prst="rect">
            <a:avLst/>
          </a:prstGeom>
        </p:spPr>
      </p:pic>
    </p:spTree>
    <p:extLst>
      <p:ext uri="{BB962C8B-B14F-4D97-AF65-F5344CB8AC3E}">
        <p14:creationId xmlns:p14="http://schemas.microsoft.com/office/powerpoint/2010/main" val="66979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DA9E5C-B34C-4175-B9EF-A4E0869C2016}"/>
              </a:ext>
            </a:extLst>
          </p:cNvPr>
          <p:cNvSpPr/>
          <p:nvPr/>
        </p:nvSpPr>
        <p:spPr>
          <a:xfrm>
            <a:off x="0" y="4434840"/>
            <a:ext cx="9144000" cy="70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a:extLst>
              <a:ext uri="{FF2B5EF4-FFF2-40B4-BE49-F238E27FC236}">
                <a16:creationId xmlns:a16="http://schemas.microsoft.com/office/drawing/2014/main" id="{43716AA1-4F5B-4D42-8883-52AD9C7B6A2B}"/>
              </a:ext>
            </a:extLst>
          </p:cNvPr>
          <p:cNvSpPr>
            <a:spLocks noGrp="1" noChangeArrowheads="1"/>
          </p:cNvSpPr>
          <p:nvPr>
            <p:ph type="title"/>
          </p:nvPr>
        </p:nvSpPr>
        <p:spPr>
          <a:xfrm>
            <a:off x="0" y="59690"/>
            <a:ext cx="8947150" cy="857250"/>
          </a:xfrm>
        </p:spPr>
        <p:txBody>
          <a:bodyPr/>
          <a:lstStyle/>
          <a:p>
            <a:r>
              <a:rPr lang="en-US" altLang="en-US" sz="3200" dirty="0"/>
              <a:t>Dementia in Long-Term Care</a:t>
            </a:r>
          </a:p>
        </p:txBody>
      </p:sp>
      <p:sp>
        <p:nvSpPr>
          <p:cNvPr id="14339" name="Content Placeholder 2">
            <a:extLst>
              <a:ext uri="{FF2B5EF4-FFF2-40B4-BE49-F238E27FC236}">
                <a16:creationId xmlns:a16="http://schemas.microsoft.com/office/drawing/2014/main" id="{DC2EA688-18A4-4A99-9A99-7F735FE93656}"/>
              </a:ext>
            </a:extLst>
          </p:cNvPr>
          <p:cNvSpPr>
            <a:spLocks noGrp="1" noChangeArrowheads="1"/>
          </p:cNvSpPr>
          <p:nvPr>
            <p:ph idx="1"/>
          </p:nvPr>
        </p:nvSpPr>
        <p:spPr>
          <a:xfrm>
            <a:off x="98425" y="807212"/>
            <a:ext cx="8947150" cy="3175000"/>
          </a:xfrm>
        </p:spPr>
        <p:txBody>
          <a:bodyPr/>
          <a:lstStyle/>
          <a:p>
            <a:r>
              <a:rPr lang="en-US" altLang="en-US" sz="2000" dirty="0"/>
              <a:t>LTC Resident Profile (2015-2016)</a:t>
            </a:r>
          </a:p>
          <a:p>
            <a:pPr lvl="1"/>
            <a:r>
              <a:rPr lang="en-US" altLang="en-US" sz="1800" b="1" dirty="0"/>
              <a:t>87%</a:t>
            </a:r>
            <a:r>
              <a:rPr lang="en-US" altLang="en-US" sz="1800" dirty="0"/>
              <a:t> of residents had a form of cognitive impairment (dementia, stroke, trauma)</a:t>
            </a:r>
          </a:p>
          <a:p>
            <a:pPr lvl="1"/>
            <a:r>
              <a:rPr lang="en-US" altLang="en-US" sz="1800" b="1" dirty="0"/>
              <a:t>69%</a:t>
            </a:r>
            <a:r>
              <a:rPr lang="en-US" altLang="en-US" sz="1800" dirty="0"/>
              <a:t> of residents had dementia</a:t>
            </a:r>
          </a:p>
        </p:txBody>
      </p:sp>
      <p:graphicFrame>
        <p:nvGraphicFramePr>
          <p:cNvPr id="2" name="Table 1">
            <a:extLst>
              <a:ext uri="{FF2B5EF4-FFF2-40B4-BE49-F238E27FC236}">
                <a16:creationId xmlns:a16="http://schemas.microsoft.com/office/drawing/2014/main" id="{DD8CA63B-7454-4C2B-A7A0-8DCBB5F49DA7}"/>
              </a:ext>
            </a:extLst>
          </p:cNvPr>
          <p:cNvGraphicFramePr>
            <a:graphicFrameLocks noGrp="1"/>
          </p:cNvGraphicFramePr>
          <p:nvPr>
            <p:extLst>
              <p:ext uri="{D42A27DB-BD31-4B8C-83A1-F6EECF244321}">
                <p14:modId xmlns:p14="http://schemas.microsoft.com/office/powerpoint/2010/main" val="3704370015"/>
              </p:ext>
            </p:extLst>
          </p:nvPr>
        </p:nvGraphicFramePr>
        <p:xfrm>
          <a:off x="1178436" y="2394712"/>
          <a:ext cx="6787127" cy="2027427"/>
        </p:xfrm>
        <a:graphic>
          <a:graphicData uri="http://schemas.openxmlformats.org/drawingml/2006/table">
            <a:tbl>
              <a:tblPr firstRow="1" bandRow="1">
                <a:tableStyleId>{93296810-A885-4BE3-A3E7-6D5BEEA58F35}</a:tableStyleId>
              </a:tblPr>
              <a:tblGrid>
                <a:gridCol w="4805215">
                  <a:extLst>
                    <a:ext uri="{9D8B030D-6E8A-4147-A177-3AD203B41FA5}">
                      <a16:colId xmlns:a16="http://schemas.microsoft.com/office/drawing/2014/main" val="451172110"/>
                    </a:ext>
                  </a:extLst>
                </a:gridCol>
                <a:gridCol w="1981912">
                  <a:extLst>
                    <a:ext uri="{9D8B030D-6E8A-4147-A177-3AD203B41FA5}">
                      <a16:colId xmlns:a16="http://schemas.microsoft.com/office/drawing/2014/main" val="2717932906"/>
                    </a:ext>
                  </a:extLst>
                </a:gridCol>
              </a:tblGrid>
              <a:tr h="478698">
                <a:tc>
                  <a:txBody>
                    <a:bodyPr/>
                    <a:lstStyle/>
                    <a:p>
                      <a:r>
                        <a:rPr lang="en-US" sz="1200" dirty="0">
                          <a:latin typeface="Arial" panose="020B0604020202020204" pitchFamily="34" charset="0"/>
                          <a:cs typeface="Arial" panose="020B0604020202020204" pitchFamily="34" charset="0"/>
                        </a:rPr>
                        <a:t>Characteristics</a:t>
                      </a:r>
                    </a:p>
                  </a:txBody>
                  <a:tcPr anchor="ctr">
                    <a:solidFill>
                      <a:srgbClr val="004785"/>
                    </a:solidFill>
                  </a:tcPr>
                </a:tc>
                <a:tc>
                  <a:txBody>
                    <a:bodyPr/>
                    <a:lstStyle/>
                    <a:p>
                      <a:pPr algn="ctr"/>
                      <a:r>
                        <a:rPr lang="en-US" sz="1200" b="1" dirty="0">
                          <a:latin typeface="Arial" panose="020B0604020202020204" pitchFamily="34" charset="0"/>
                          <a:cs typeface="Arial" panose="020B0604020202020204" pitchFamily="34" charset="0"/>
                        </a:rPr>
                        <a:t>% among residents with dementia</a:t>
                      </a:r>
                    </a:p>
                  </a:txBody>
                  <a:tcPr>
                    <a:solidFill>
                      <a:srgbClr val="004785"/>
                    </a:solidFill>
                  </a:tcPr>
                </a:tc>
                <a:extLst>
                  <a:ext uri="{0D108BD9-81ED-4DB2-BD59-A6C34878D82A}">
                    <a16:rowId xmlns:a16="http://schemas.microsoft.com/office/drawing/2014/main" val="2518795104"/>
                  </a:ext>
                </a:extLst>
              </a:tr>
              <a:tr h="422381">
                <a:tc>
                  <a:txBody>
                    <a:bodyPr/>
                    <a:lstStyle/>
                    <a:p>
                      <a:r>
                        <a:rPr lang="en-US" sz="1050" dirty="0">
                          <a:latin typeface="Arial" panose="020B0604020202020204" pitchFamily="34" charset="0"/>
                          <a:cs typeface="Arial" panose="020B0604020202020204" pitchFamily="34" charset="0"/>
                        </a:rPr>
                        <a:t>Severe cognitive impairment (Cognitive Performance Scale [CPS] ≥4)	</a:t>
                      </a:r>
                    </a:p>
                  </a:txBody>
                  <a:tcPr/>
                </a:tc>
                <a:tc>
                  <a:txBody>
                    <a:bodyPr/>
                    <a:lstStyle/>
                    <a:p>
                      <a:pPr algn="ctr"/>
                      <a:r>
                        <a:rPr lang="en-US" sz="1100" b="1"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638231631"/>
                  </a:ext>
                </a:extLst>
              </a:tr>
              <a:tr h="281587">
                <a:tc>
                  <a:txBody>
                    <a:bodyPr/>
                    <a:lstStyle/>
                    <a:p>
                      <a:r>
                        <a:rPr lang="en-US" sz="1050" dirty="0">
                          <a:latin typeface="Arial" panose="020B0604020202020204" pitchFamily="34" charset="0"/>
                          <a:cs typeface="Arial" panose="020B0604020202020204" pitchFamily="34" charset="0"/>
                        </a:rPr>
                        <a:t>Any responsive </a:t>
                      </a:r>
                      <a:r>
                        <a:rPr lang="en-US" sz="1050" dirty="0" err="1">
                          <a:latin typeface="Arial" panose="020B0604020202020204" pitchFamily="34" charset="0"/>
                          <a:cs typeface="Arial" panose="020B0604020202020204" pitchFamily="34" charset="0"/>
                        </a:rPr>
                        <a:t>behaviours</a:t>
                      </a:r>
                      <a:r>
                        <a:rPr lang="en-US" sz="1050" dirty="0">
                          <a:latin typeface="Arial" panose="020B0604020202020204" pitchFamily="34" charset="0"/>
                          <a:cs typeface="Arial" panose="020B0604020202020204" pitchFamily="34" charset="0"/>
                        </a:rPr>
                        <a:t> (Aggressive </a:t>
                      </a:r>
                      <a:r>
                        <a:rPr lang="en-US" sz="1050" dirty="0" err="1">
                          <a:latin typeface="Arial" panose="020B0604020202020204" pitchFamily="34" charset="0"/>
                          <a:cs typeface="Arial" panose="020B0604020202020204" pitchFamily="34" charset="0"/>
                        </a:rPr>
                        <a:t>Behaviour</a:t>
                      </a:r>
                      <a:r>
                        <a:rPr lang="en-US" sz="1050" dirty="0">
                          <a:latin typeface="Arial" panose="020B0604020202020204" pitchFamily="34" charset="0"/>
                          <a:cs typeface="Arial" panose="020B0604020202020204" pitchFamily="34" charset="0"/>
                        </a:rPr>
                        <a:t> Scale [ABS] ≥1)</a:t>
                      </a:r>
                    </a:p>
                  </a:txBody>
                  <a:tcPr/>
                </a:tc>
                <a:tc>
                  <a:txBody>
                    <a:bodyPr/>
                    <a:lstStyle/>
                    <a:p>
                      <a:pPr algn="ctr"/>
                      <a:r>
                        <a:rPr lang="en-US" sz="1100" b="1"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val="1635058436"/>
                  </a:ext>
                </a:extLst>
              </a:tr>
              <a:tr h="281587">
                <a:tc>
                  <a:txBody>
                    <a:bodyPr/>
                    <a:lstStyle/>
                    <a:p>
                      <a:r>
                        <a:rPr lang="en-US" sz="1050" dirty="0">
                          <a:latin typeface="Arial" panose="020B0604020202020204" pitchFamily="34" charset="0"/>
                          <a:cs typeface="Arial" panose="020B0604020202020204" pitchFamily="34" charset="0"/>
                        </a:rPr>
                        <a:t>Signs of depression (Depression Rating Scale [DRS] ≥3)</a:t>
                      </a:r>
                    </a:p>
                  </a:txBody>
                  <a:tcPr/>
                </a:tc>
                <a:tc>
                  <a:txBody>
                    <a:bodyPr/>
                    <a:lstStyle/>
                    <a:p>
                      <a:pPr algn="ctr"/>
                      <a:r>
                        <a:rPr lang="en-US" sz="1100" b="1" dirty="0">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3260120656"/>
                  </a:ext>
                </a:extLst>
              </a:tr>
              <a:tr h="281587">
                <a:tc>
                  <a:txBody>
                    <a:bodyPr/>
                    <a:lstStyle/>
                    <a:p>
                      <a:r>
                        <a:rPr lang="en-US" sz="1050" dirty="0">
                          <a:latin typeface="Arial" panose="020B0604020202020204" pitchFamily="34" charset="0"/>
                          <a:cs typeface="Arial" panose="020B0604020202020204" pitchFamily="34" charset="0"/>
                        </a:rPr>
                        <a:t>Dependence in ADLs (Activities of Daily Living Hierarchy Scale ≥3)</a:t>
                      </a:r>
                    </a:p>
                  </a:txBody>
                  <a:tcPr/>
                </a:tc>
                <a:tc>
                  <a:txBody>
                    <a:bodyPr/>
                    <a:lstStyle/>
                    <a:p>
                      <a:pPr algn="ctr"/>
                      <a:r>
                        <a:rPr lang="en-US" sz="1100" b="1" dirty="0">
                          <a:latin typeface="Arial" panose="020B0604020202020204" pitchFamily="34" charset="0"/>
                          <a:cs typeface="Arial" panose="020B0604020202020204" pitchFamily="34" charset="0"/>
                        </a:rPr>
                        <a:t>82%</a:t>
                      </a:r>
                    </a:p>
                  </a:txBody>
                  <a:tcPr/>
                </a:tc>
                <a:extLst>
                  <a:ext uri="{0D108BD9-81ED-4DB2-BD59-A6C34878D82A}">
                    <a16:rowId xmlns:a16="http://schemas.microsoft.com/office/drawing/2014/main" val="4212548730"/>
                  </a:ext>
                </a:extLst>
              </a:tr>
              <a:tr h="281587">
                <a:tc>
                  <a:txBody>
                    <a:bodyPr/>
                    <a:lstStyle/>
                    <a:p>
                      <a:r>
                        <a:rPr lang="en-US" sz="1050" dirty="0">
                          <a:latin typeface="Arial" panose="020B0604020202020204" pitchFamily="34" charset="0"/>
                          <a:cs typeface="Arial" panose="020B0604020202020204" pitchFamily="34" charset="0"/>
                        </a:rPr>
                        <a:t>Wandered at least once in the last 7 days</a:t>
                      </a:r>
                    </a:p>
                  </a:txBody>
                  <a:tcPr/>
                </a:tc>
                <a:tc>
                  <a:txBody>
                    <a:bodyPr/>
                    <a:lstStyle/>
                    <a:p>
                      <a:pPr algn="ctr"/>
                      <a:r>
                        <a:rPr lang="en-US" sz="1100" b="1" dirty="0">
                          <a:latin typeface="Arial" panose="020B0604020202020204" pitchFamily="34" charset="0"/>
                          <a:cs typeface="Arial" panose="020B0604020202020204" pitchFamily="34" charset="0"/>
                        </a:rPr>
                        <a:t>21%</a:t>
                      </a:r>
                    </a:p>
                  </a:txBody>
                  <a:tcPr/>
                </a:tc>
                <a:extLst>
                  <a:ext uri="{0D108BD9-81ED-4DB2-BD59-A6C34878D82A}">
                    <a16:rowId xmlns:a16="http://schemas.microsoft.com/office/drawing/2014/main" val="2015319935"/>
                  </a:ext>
                </a:extLst>
              </a:tr>
            </a:tbl>
          </a:graphicData>
        </a:graphic>
      </p:graphicFrame>
      <p:sp>
        <p:nvSpPr>
          <p:cNvPr id="3" name="TextBox 2">
            <a:extLst>
              <a:ext uri="{FF2B5EF4-FFF2-40B4-BE49-F238E27FC236}">
                <a16:creationId xmlns:a16="http://schemas.microsoft.com/office/drawing/2014/main" id="{3BF2A8BD-D2A5-4D7C-AA16-99C2187D94BF}"/>
              </a:ext>
            </a:extLst>
          </p:cNvPr>
          <p:cNvSpPr txBox="1"/>
          <p:nvPr/>
        </p:nvSpPr>
        <p:spPr>
          <a:xfrm>
            <a:off x="98425" y="4729734"/>
            <a:ext cx="4507992" cy="338554"/>
          </a:xfrm>
          <a:prstGeom prst="rect">
            <a:avLst/>
          </a:prstGeom>
          <a:noFill/>
        </p:spPr>
        <p:txBody>
          <a:bodyPr wrap="square" rtlCol="0">
            <a:spAutoFit/>
          </a:bodyPr>
          <a:lstStyle/>
          <a:p>
            <a:r>
              <a:rPr lang="en-US" sz="1600" i="1" dirty="0">
                <a:hlinkClick r:id="rId3"/>
              </a:rPr>
              <a:t>CIHI: Dementia in long-term care</a:t>
            </a:r>
            <a:endParaRPr lang="en-US" sz="16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3C2C6-3B0F-43E6-9F7C-02DB1A6FCB9F}"/>
              </a:ext>
            </a:extLst>
          </p:cNvPr>
          <p:cNvSpPr/>
          <p:nvPr/>
        </p:nvSpPr>
        <p:spPr>
          <a:xfrm>
            <a:off x="0" y="4458712"/>
            <a:ext cx="9144000" cy="6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28C8DE-963C-49B6-A95F-35737F882D74}"/>
              </a:ext>
            </a:extLst>
          </p:cNvPr>
          <p:cNvPicPr>
            <a:picLocks noChangeAspect="1"/>
          </p:cNvPicPr>
          <p:nvPr/>
        </p:nvPicPr>
        <p:blipFill>
          <a:blip r:embed="rId3"/>
          <a:stretch>
            <a:fillRect/>
          </a:stretch>
        </p:blipFill>
        <p:spPr>
          <a:xfrm>
            <a:off x="2518922" y="0"/>
            <a:ext cx="4106155" cy="5143500"/>
          </a:xfrm>
          <a:prstGeom prst="rect">
            <a:avLst/>
          </a:prstGeom>
        </p:spPr>
      </p:pic>
    </p:spTree>
    <p:extLst>
      <p:ext uri="{BB962C8B-B14F-4D97-AF65-F5344CB8AC3E}">
        <p14:creationId xmlns:p14="http://schemas.microsoft.com/office/powerpoint/2010/main" val="2618020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3F5D8D-9BB5-4AD9-A663-1BD3838848BC}"/>
              </a:ext>
            </a:extLst>
          </p:cNvPr>
          <p:cNvPicPr>
            <a:picLocks noChangeAspect="1"/>
          </p:cNvPicPr>
          <p:nvPr/>
        </p:nvPicPr>
        <p:blipFill>
          <a:blip r:embed="rId3"/>
          <a:stretch>
            <a:fillRect/>
          </a:stretch>
        </p:blipFill>
        <p:spPr>
          <a:xfrm>
            <a:off x="1798978" y="948780"/>
            <a:ext cx="5525366" cy="3527649"/>
          </a:xfrm>
          <a:prstGeom prst="rect">
            <a:avLst/>
          </a:prstGeom>
        </p:spPr>
      </p:pic>
      <p:pic>
        <p:nvPicPr>
          <p:cNvPr id="3" name="Picture 2">
            <a:extLst>
              <a:ext uri="{FF2B5EF4-FFF2-40B4-BE49-F238E27FC236}">
                <a16:creationId xmlns:a16="http://schemas.microsoft.com/office/drawing/2014/main" id="{5AC29BE1-2685-471D-B53D-9DA52B7CAC22}"/>
              </a:ext>
            </a:extLst>
          </p:cNvPr>
          <p:cNvPicPr>
            <a:picLocks noChangeAspect="1"/>
          </p:cNvPicPr>
          <p:nvPr/>
        </p:nvPicPr>
        <p:blipFill>
          <a:blip r:embed="rId4"/>
          <a:stretch>
            <a:fillRect/>
          </a:stretch>
        </p:blipFill>
        <p:spPr>
          <a:xfrm>
            <a:off x="393192" y="23804"/>
            <a:ext cx="8183880" cy="838746"/>
          </a:xfrm>
          <a:prstGeom prst="rect">
            <a:avLst/>
          </a:prstGeom>
        </p:spPr>
      </p:pic>
    </p:spTree>
    <p:extLst>
      <p:ext uri="{BB962C8B-B14F-4D97-AF65-F5344CB8AC3E}">
        <p14:creationId xmlns:p14="http://schemas.microsoft.com/office/powerpoint/2010/main" val="65707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29BE1-2685-471D-B53D-9DA52B7CAC22}"/>
              </a:ext>
            </a:extLst>
          </p:cNvPr>
          <p:cNvPicPr>
            <a:picLocks noChangeAspect="1"/>
          </p:cNvPicPr>
          <p:nvPr/>
        </p:nvPicPr>
        <p:blipFill>
          <a:blip r:embed="rId3"/>
          <a:stretch>
            <a:fillRect/>
          </a:stretch>
        </p:blipFill>
        <p:spPr>
          <a:xfrm>
            <a:off x="480060" y="179252"/>
            <a:ext cx="8183880" cy="838746"/>
          </a:xfrm>
          <a:prstGeom prst="rect">
            <a:avLst/>
          </a:prstGeom>
        </p:spPr>
      </p:pic>
      <p:pic>
        <p:nvPicPr>
          <p:cNvPr id="4" name="Picture 3">
            <a:extLst>
              <a:ext uri="{FF2B5EF4-FFF2-40B4-BE49-F238E27FC236}">
                <a16:creationId xmlns:a16="http://schemas.microsoft.com/office/drawing/2014/main" id="{2881DE62-02FE-4F8E-9377-B7DFEF7EE525}"/>
              </a:ext>
            </a:extLst>
          </p:cNvPr>
          <p:cNvPicPr>
            <a:picLocks noChangeAspect="1"/>
          </p:cNvPicPr>
          <p:nvPr/>
        </p:nvPicPr>
        <p:blipFill>
          <a:blip r:embed="rId4"/>
          <a:stretch>
            <a:fillRect/>
          </a:stretch>
        </p:blipFill>
        <p:spPr>
          <a:xfrm>
            <a:off x="333756" y="1310957"/>
            <a:ext cx="8476488" cy="2379807"/>
          </a:xfrm>
          <a:prstGeom prst="rect">
            <a:avLst/>
          </a:prstGeom>
        </p:spPr>
      </p:pic>
    </p:spTree>
    <p:extLst>
      <p:ext uri="{BB962C8B-B14F-4D97-AF65-F5344CB8AC3E}">
        <p14:creationId xmlns:p14="http://schemas.microsoft.com/office/powerpoint/2010/main" val="776027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6841D4-3BDA-4C84-BD4C-095A15CA3946}"/>
              </a:ext>
            </a:extLst>
          </p:cNvPr>
          <p:cNvSpPr/>
          <p:nvPr/>
        </p:nvSpPr>
        <p:spPr>
          <a:xfrm>
            <a:off x="5393784" y="1132624"/>
            <a:ext cx="3291840" cy="1855674"/>
          </a:xfrm>
          <a:prstGeom prst="rect">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ECB9F63-849D-4AF2-B953-E49F7FC36A2D}"/>
              </a:ext>
            </a:extLst>
          </p:cNvPr>
          <p:cNvSpPr txBox="1">
            <a:spLocks noChangeArrowheads="1"/>
          </p:cNvSpPr>
          <p:nvPr/>
        </p:nvSpPr>
        <p:spPr>
          <a:xfrm>
            <a:off x="5649816" y="1228674"/>
            <a:ext cx="2779776" cy="2339175"/>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400" kern="0" dirty="0">
                <a:solidFill>
                  <a:srgbClr val="FFFFFF"/>
                </a:solidFill>
              </a:rPr>
              <a:t>Responsive </a:t>
            </a:r>
            <a:r>
              <a:rPr lang="en-US" altLang="en-US" sz="2400" kern="0" dirty="0" err="1">
                <a:solidFill>
                  <a:srgbClr val="FFFFFF"/>
                </a:solidFill>
              </a:rPr>
              <a:t>Behaviour</a:t>
            </a:r>
            <a:r>
              <a:rPr lang="en-US" altLang="en-US" sz="2400" kern="0" dirty="0">
                <a:solidFill>
                  <a:srgbClr val="FFFFFF"/>
                </a:solidFill>
              </a:rPr>
              <a:t> Pathway </a:t>
            </a:r>
          </a:p>
          <a:p>
            <a:r>
              <a:rPr lang="en-US" altLang="en-US" sz="2400" i="1" kern="0" dirty="0">
                <a:solidFill>
                  <a:srgbClr val="FFFFFF"/>
                </a:solidFill>
              </a:rPr>
              <a:t>Part 2: Crisis Management</a:t>
            </a:r>
          </a:p>
        </p:txBody>
      </p:sp>
      <p:pic>
        <p:nvPicPr>
          <p:cNvPr id="3" name="Picture 2">
            <a:extLst>
              <a:ext uri="{FF2B5EF4-FFF2-40B4-BE49-F238E27FC236}">
                <a16:creationId xmlns:a16="http://schemas.microsoft.com/office/drawing/2014/main" id="{9426ECC4-9BD8-48E4-A287-1CE5095BBECA}"/>
              </a:ext>
            </a:extLst>
          </p:cNvPr>
          <p:cNvPicPr>
            <a:picLocks noChangeAspect="1"/>
          </p:cNvPicPr>
          <p:nvPr/>
        </p:nvPicPr>
        <p:blipFill>
          <a:blip r:embed="rId3"/>
          <a:stretch>
            <a:fillRect/>
          </a:stretch>
        </p:blipFill>
        <p:spPr>
          <a:xfrm>
            <a:off x="1396964" y="69573"/>
            <a:ext cx="2992373" cy="4388126"/>
          </a:xfrm>
          <a:prstGeom prst="rect">
            <a:avLst/>
          </a:prstGeom>
        </p:spPr>
      </p:pic>
    </p:spTree>
    <p:extLst>
      <p:ext uri="{BB962C8B-B14F-4D97-AF65-F5344CB8AC3E}">
        <p14:creationId xmlns:p14="http://schemas.microsoft.com/office/powerpoint/2010/main" val="3520049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2AE217-5BAA-4586-909A-D0D8236CB508}"/>
              </a:ext>
            </a:extLst>
          </p:cNvPr>
          <p:cNvPicPr>
            <a:picLocks noChangeAspect="1"/>
          </p:cNvPicPr>
          <p:nvPr/>
        </p:nvPicPr>
        <p:blipFill>
          <a:blip r:embed="rId3"/>
          <a:stretch>
            <a:fillRect/>
          </a:stretch>
        </p:blipFill>
        <p:spPr>
          <a:xfrm>
            <a:off x="678730" y="103049"/>
            <a:ext cx="7786540" cy="4312990"/>
          </a:xfrm>
          <a:prstGeom prst="rect">
            <a:avLst/>
          </a:prstGeom>
        </p:spPr>
      </p:pic>
    </p:spTree>
    <p:extLst>
      <p:ext uri="{BB962C8B-B14F-4D97-AF65-F5344CB8AC3E}">
        <p14:creationId xmlns:p14="http://schemas.microsoft.com/office/powerpoint/2010/main" val="3580356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4E0FA-D00E-4220-B297-E3B53164A2BC}"/>
              </a:ext>
            </a:extLst>
          </p:cNvPr>
          <p:cNvPicPr>
            <a:picLocks noChangeAspect="1"/>
          </p:cNvPicPr>
          <p:nvPr/>
        </p:nvPicPr>
        <p:blipFill>
          <a:blip r:embed="rId3"/>
          <a:stretch>
            <a:fillRect/>
          </a:stretch>
        </p:blipFill>
        <p:spPr>
          <a:xfrm>
            <a:off x="494907" y="83639"/>
            <a:ext cx="8173039" cy="819138"/>
          </a:xfrm>
          <a:prstGeom prst="rect">
            <a:avLst/>
          </a:prstGeom>
        </p:spPr>
      </p:pic>
      <p:pic>
        <p:nvPicPr>
          <p:cNvPr id="4" name="Picture 3">
            <a:extLst>
              <a:ext uri="{FF2B5EF4-FFF2-40B4-BE49-F238E27FC236}">
                <a16:creationId xmlns:a16="http://schemas.microsoft.com/office/drawing/2014/main" id="{4D36E7CA-689A-417B-996E-56E83A9B1D83}"/>
              </a:ext>
            </a:extLst>
          </p:cNvPr>
          <p:cNvPicPr>
            <a:picLocks noChangeAspect="1"/>
          </p:cNvPicPr>
          <p:nvPr/>
        </p:nvPicPr>
        <p:blipFill>
          <a:blip r:embed="rId4"/>
          <a:stretch>
            <a:fillRect/>
          </a:stretch>
        </p:blipFill>
        <p:spPr>
          <a:xfrm>
            <a:off x="1379988" y="993551"/>
            <a:ext cx="6384023" cy="3463977"/>
          </a:xfrm>
          <a:prstGeom prst="rect">
            <a:avLst/>
          </a:prstGeom>
        </p:spPr>
      </p:pic>
    </p:spTree>
    <p:extLst>
      <p:ext uri="{BB962C8B-B14F-4D97-AF65-F5344CB8AC3E}">
        <p14:creationId xmlns:p14="http://schemas.microsoft.com/office/powerpoint/2010/main" val="2478685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2181D6-A510-402D-B038-8FF8D71C5405}"/>
              </a:ext>
            </a:extLst>
          </p:cNvPr>
          <p:cNvPicPr>
            <a:picLocks noChangeAspect="1"/>
          </p:cNvPicPr>
          <p:nvPr/>
        </p:nvPicPr>
        <p:blipFill>
          <a:blip r:embed="rId3"/>
          <a:stretch>
            <a:fillRect/>
          </a:stretch>
        </p:blipFill>
        <p:spPr>
          <a:xfrm>
            <a:off x="1984129" y="0"/>
            <a:ext cx="4920571" cy="4511904"/>
          </a:xfrm>
          <a:prstGeom prst="rect">
            <a:avLst/>
          </a:prstGeom>
        </p:spPr>
      </p:pic>
    </p:spTree>
    <p:extLst>
      <p:ext uri="{BB962C8B-B14F-4D97-AF65-F5344CB8AC3E}">
        <p14:creationId xmlns:p14="http://schemas.microsoft.com/office/powerpoint/2010/main" val="3539314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6841D4-3BDA-4C84-BD4C-095A15CA3946}"/>
              </a:ext>
            </a:extLst>
          </p:cNvPr>
          <p:cNvSpPr/>
          <p:nvPr/>
        </p:nvSpPr>
        <p:spPr>
          <a:xfrm>
            <a:off x="5393784" y="925233"/>
            <a:ext cx="3291840" cy="2493573"/>
          </a:xfrm>
          <a:prstGeom prst="rect">
            <a:avLst/>
          </a:prstGeom>
          <a:solidFill>
            <a:srgbClr val="004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ECB9F63-849D-4AF2-B953-E49F7FC36A2D}"/>
              </a:ext>
            </a:extLst>
          </p:cNvPr>
          <p:cNvSpPr txBox="1">
            <a:spLocks noChangeArrowheads="1"/>
          </p:cNvSpPr>
          <p:nvPr/>
        </p:nvSpPr>
        <p:spPr>
          <a:xfrm>
            <a:off x="5649816" y="1002431"/>
            <a:ext cx="2779776" cy="2339175"/>
          </a:xfrm>
          <a:prstGeom prst="rect">
            <a:avLst/>
          </a:prstGeom>
        </p:spPr>
        <p:txBody>
          <a:bodyPr lIns="68580" tIns="34290" rIns="68580" bIns="34290"/>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400" kern="0" dirty="0">
                <a:solidFill>
                  <a:srgbClr val="FFFFFF"/>
                </a:solidFill>
              </a:rPr>
              <a:t>Responsive </a:t>
            </a:r>
            <a:r>
              <a:rPr lang="en-US" altLang="en-US" sz="2400" kern="0" dirty="0" err="1">
                <a:solidFill>
                  <a:srgbClr val="FFFFFF"/>
                </a:solidFill>
              </a:rPr>
              <a:t>Behaviour</a:t>
            </a:r>
            <a:r>
              <a:rPr lang="en-US" altLang="en-US" sz="2400" kern="0" dirty="0">
                <a:solidFill>
                  <a:srgbClr val="FFFFFF"/>
                </a:solidFill>
              </a:rPr>
              <a:t> Pathway </a:t>
            </a:r>
          </a:p>
          <a:p>
            <a:r>
              <a:rPr lang="en-US" altLang="en-US" sz="2400" i="1" kern="0" dirty="0">
                <a:solidFill>
                  <a:srgbClr val="FFFFFF"/>
                </a:solidFill>
              </a:rPr>
              <a:t>Part 3: </a:t>
            </a:r>
          </a:p>
          <a:p>
            <a:r>
              <a:rPr lang="en-US" altLang="en-US" sz="2400" i="1" kern="0" dirty="0">
                <a:solidFill>
                  <a:srgbClr val="FFFFFF"/>
                </a:solidFill>
              </a:rPr>
              <a:t>Prescriber Assessment and Medications</a:t>
            </a:r>
          </a:p>
        </p:txBody>
      </p:sp>
      <p:pic>
        <p:nvPicPr>
          <p:cNvPr id="3" name="Picture 2">
            <a:extLst>
              <a:ext uri="{FF2B5EF4-FFF2-40B4-BE49-F238E27FC236}">
                <a16:creationId xmlns:a16="http://schemas.microsoft.com/office/drawing/2014/main" id="{3E89BA9C-B7FC-4FB1-AB16-240823BB771F}"/>
              </a:ext>
            </a:extLst>
          </p:cNvPr>
          <p:cNvPicPr>
            <a:picLocks noChangeAspect="1"/>
          </p:cNvPicPr>
          <p:nvPr/>
        </p:nvPicPr>
        <p:blipFill>
          <a:blip r:embed="rId3"/>
          <a:stretch>
            <a:fillRect/>
          </a:stretch>
        </p:blipFill>
        <p:spPr>
          <a:xfrm>
            <a:off x="1451962" y="109331"/>
            <a:ext cx="3120038" cy="4398064"/>
          </a:xfrm>
          <a:prstGeom prst="rect">
            <a:avLst/>
          </a:prstGeom>
        </p:spPr>
      </p:pic>
    </p:spTree>
    <p:extLst>
      <p:ext uri="{BB962C8B-B14F-4D97-AF65-F5344CB8AC3E}">
        <p14:creationId xmlns:p14="http://schemas.microsoft.com/office/powerpoint/2010/main" val="2486027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0F7B56-6C5A-4DFE-838C-5BB6F630B84D}"/>
              </a:ext>
            </a:extLst>
          </p:cNvPr>
          <p:cNvSpPr txBox="1">
            <a:spLocks noChangeArrowheads="1"/>
          </p:cNvSpPr>
          <p:nvPr/>
        </p:nvSpPr>
        <p:spPr>
          <a:xfrm>
            <a:off x="520117" y="758900"/>
            <a:ext cx="4142438" cy="2848366"/>
          </a:xfrm>
          <a:prstGeom prst="rect">
            <a:avLst/>
          </a:prstGeom>
        </p:spPr>
        <p:txBody>
          <a:bodyPr/>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sz="2800" kern="0" dirty="0">
                <a:solidFill>
                  <a:srgbClr val="004785"/>
                </a:solidFill>
                <a:latin typeface="Arial" panose="020B0604020202020204" pitchFamily="34" charset="0"/>
                <a:cs typeface="Arial" panose="020B0604020202020204" pitchFamily="34" charset="0"/>
              </a:rPr>
              <a:t>Dementia Care</a:t>
            </a:r>
          </a:p>
          <a:p>
            <a:r>
              <a:rPr lang="en-US" altLang="en-US" sz="2800" kern="0" dirty="0">
                <a:solidFill>
                  <a:srgbClr val="004785"/>
                </a:solidFill>
                <a:latin typeface="Arial" panose="020B0604020202020204" pitchFamily="34" charset="0"/>
                <a:cs typeface="Arial" panose="020B0604020202020204" pitchFamily="34" charset="0"/>
              </a:rPr>
              <a:t>Quick Reference Guide </a:t>
            </a:r>
          </a:p>
          <a:p>
            <a:r>
              <a:rPr lang="en-US" sz="2400" b="0" i="1" dirty="0">
                <a:solidFill>
                  <a:srgbClr val="004785"/>
                </a:solidFill>
                <a:latin typeface="Arial" panose="020B0604020202020204" pitchFamily="34" charset="0"/>
                <a:cs typeface="Arial" panose="020B0604020202020204" pitchFamily="34" charset="0"/>
              </a:rPr>
              <a:t>Use of Medications for </a:t>
            </a:r>
            <a:r>
              <a:rPr lang="en-US" sz="2400" b="0" i="1" dirty="0" err="1">
                <a:solidFill>
                  <a:srgbClr val="004785"/>
                </a:solidFill>
                <a:latin typeface="Arial" panose="020B0604020202020204" pitchFamily="34" charset="0"/>
                <a:cs typeface="Arial" panose="020B0604020202020204" pitchFamily="34" charset="0"/>
              </a:rPr>
              <a:t>Behavioural</a:t>
            </a:r>
            <a:r>
              <a:rPr lang="en-US" sz="2400" b="0" i="1" dirty="0">
                <a:solidFill>
                  <a:srgbClr val="004785"/>
                </a:solidFill>
                <a:latin typeface="Arial" panose="020B0604020202020204" pitchFamily="34" charset="0"/>
                <a:cs typeface="Arial" panose="020B0604020202020204" pitchFamily="34" charset="0"/>
              </a:rPr>
              <a:t> and Psychological Symptoms of Dementia (BPSD)</a:t>
            </a:r>
          </a:p>
        </p:txBody>
      </p:sp>
      <p:pic>
        <p:nvPicPr>
          <p:cNvPr id="4" name="Picture 3">
            <a:extLst>
              <a:ext uri="{FF2B5EF4-FFF2-40B4-BE49-F238E27FC236}">
                <a16:creationId xmlns:a16="http://schemas.microsoft.com/office/drawing/2014/main" id="{29829002-79CC-472C-A1CF-C4750A9F53AC}"/>
              </a:ext>
            </a:extLst>
          </p:cNvPr>
          <p:cNvPicPr>
            <a:picLocks noChangeAspect="1"/>
          </p:cNvPicPr>
          <p:nvPr/>
        </p:nvPicPr>
        <p:blipFill>
          <a:blip r:embed="rId3"/>
          <a:stretch>
            <a:fillRect/>
          </a:stretch>
        </p:blipFill>
        <p:spPr>
          <a:xfrm>
            <a:off x="5219667" y="53198"/>
            <a:ext cx="3404216" cy="4316060"/>
          </a:xfrm>
          <a:prstGeom prst="rect">
            <a:avLst/>
          </a:prstGeom>
        </p:spPr>
      </p:pic>
    </p:spTree>
    <p:extLst>
      <p:ext uri="{BB962C8B-B14F-4D97-AF65-F5344CB8AC3E}">
        <p14:creationId xmlns:p14="http://schemas.microsoft.com/office/powerpoint/2010/main" val="474685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5A69-DAA8-43B1-A510-3913B4FD4215}"/>
              </a:ext>
            </a:extLst>
          </p:cNvPr>
          <p:cNvSpPr>
            <a:spLocks noGrp="1"/>
          </p:cNvSpPr>
          <p:nvPr>
            <p:ph type="title"/>
          </p:nvPr>
        </p:nvSpPr>
        <p:spPr>
          <a:xfrm>
            <a:off x="457200" y="89657"/>
            <a:ext cx="8229600" cy="857250"/>
          </a:xfrm>
        </p:spPr>
        <p:txBody>
          <a:bodyPr wrap="square" anchor="ctr">
            <a:normAutofit/>
          </a:bodyPr>
          <a:lstStyle/>
          <a:p>
            <a:r>
              <a:rPr lang="en-US" dirty="0"/>
              <a:t>Resident &amp; Family Engagement</a:t>
            </a:r>
          </a:p>
        </p:txBody>
      </p:sp>
      <p:sp>
        <p:nvSpPr>
          <p:cNvPr id="3" name="Content Placeholder 2">
            <a:extLst>
              <a:ext uri="{FF2B5EF4-FFF2-40B4-BE49-F238E27FC236}">
                <a16:creationId xmlns:a16="http://schemas.microsoft.com/office/drawing/2014/main" id="{36F0C83F-49E6-44E7-81D3-96355A7C23D6}"/>
              </a:ext>
            </a:extLst>
          </p:cNvPr>
          <p:cNvSpPr>
            <a:spLocks noGrp="1"/>
          </p:cNvSpPr>
          <p:nvPr>
            <p:ph sz="half" idx="1"/>
          </p:nvPr>
        </p:nvSpPr>
        <p:spPr>
          <a:xfrm>
            <a:off x="348142" y="831850"/>
            <a:ext cx="8609427" cy="3625850"/>
          </a:xfrm>
        </p:spPr>
        <p:txBody>
          <a:bodyPr wrap="square" anchor="t">
            <a:normAutofit/>
          </a:bodyPr>
          <a:lstStyle/>
          <a:p>
            <a:r>
              <a:rPr lang="en-US" sz="2000" dirty="0"/>
              <a:t>4 Infographics with video tips on topics to help caregivers understand dementia and caregiving strategies</a:t>
            </a:r>
          </a:p>
          <a:p>
            <a:pPr marL="0" indent="0">
              <a:buNone/>
            </a:pPr>
            <a:endParaRPr lang="en-US" dirty="0"/>
          </a:p>
        </p:txBody>
      </p:sp>
      <p:pic>
        <p:nvPicPr>
          <p:cNvPr id="4" name="Picture 3">
            <a:extLst>
              <a:ext uri="{FF2B5EF4-FFF2-40B4-BE49-F238E27FC236}">
                <a16:creationId xmlns:a16="http://schemas.microsoft.com/office/drawing/2014/main" id="{158F92A5-480E-45E0-BC42-9B5551B1D33D}"/>
              </a:ext>
            </a:extLst>
          </p:cNvPr>
          <p:cNvPicPr>
            <a:picLocks noChangeAspect="1"/>
          </p:cNvPicPr>
          <p:nvPr/>
        </p:nvPicPr>
        <p:blipFill>
          <a:blip r:embed="rId3"/>
          <a:stretch>
            <a:fillRect/>
          </a:stretch>
        </p:blipFill>
        <p:spPr>
          <a:xfrm>
            <a:off x="195374" y="1511248"/>
            <a:ext cx="2042070" cy="2800402"/>
          </a:xfrm>
          <a:prstGeom prst="rect">
            <a:avLst/>
          </a:prstGeom>
        </p:spPr>
      </p:pic>
      <p:pic>
        <p:nvPicPr>
          <p:cNvPr id="5" name="Picture 4">
            <a:extLst>
              <a:ext uri="{FF2B5EF4-FFF2-40B4-BE49-F238E27FC236}">
                <a16:creationId xmlns:a16="http://schemas.microsoft.com/office/drawing/2014/main" id="{FEADB24C-CD5D-42AE-99E1-D703E9CB265C}"/>
              </a:ext>
            </a:extLst>
          </p:cNvPr>
          <p:cNvPicPr>
            <a:picLocks noChangeAspect="1"/>
          </p:cNvPicPr>
          <p:nvPr/>
        </p:nvPicPr>
        <p:blipFill>
          <a:blip r:embed="rId4"/>
          <a:stretch>
            <a:fillRect/>
          </a:stretch>
        </p:blipFill>
        <p:spPr>
          <a:xfrm>
            <a:off x="2462820" y="1518020"/>
            <a:ext cx="2030607" cy="2800402"/>
          </a:xfrm>
          <a:prstGeom prst="rect">
            <a:avLst/>
          </a:prstGeom>
        </p:spPr>
      </p:pic>
      <p:pic>
        <p:nvPicPr>
          <p:cNvPr id="6" name="Picture 5">
            <a:extLst>
              <a:ext uri="{FF2B5EF4-FFF2-40B4-BE49-F238E27FC236}">
                <a16:creationId xmlns:a16="http://schemas.microsoft.com/office/drawing/2014/main" id="{62646BD7-B50C-45EA-8315-86586B3DA476}"/>
              </a:ext>
            </a:extLst>
          </p:cNvPr>
          <p:cNvPicPr>
            <a:picLocks noChangeAspect="1"/>
          </p:cNvPicPr>
          <p:nvPr/>
        </p:nvPicPr>
        <p:blipFill>
          <a:blip r:embed="rId5"/>
          <a:stretch>
            <a:fillRect/>
          </a:stretch>
        </p:blipFill>
        <p:spPr>
          <a:xfrm>
            <a:off x="4706639" y="1498570"/>
            <a:ext cx="2030607" cy="2800402"/>
          </a:xfrm>
          <a:prstGeom prst="rect">
            <a:avLst/>
          </a:prstGeom>
        </p:spPr>
      </p:pic>
      <p:pic>
        <p:nvPicPr>
          <p:cNvPr id="7" name="Picture 6">
            <a:extLst>
              <a:ext uri="{FF2B5EF4-FFF2-40B4-BE49-F238E27FC236}">
                <a16:creationId xmlns:a16="http://schemas.microsoft.com/office/drawing/2014/main" id="{1BD7CEA7-122A-4662-A14C-F42A482DBB57}"/>
              </a:ext>
            </a:extLst>
          </p:cNvPr>
          <p:cNvPicPr>
            <a:picLocks noChangeAspect="1"/>
          </p:cNvPicPr>
          <p:nvPr/>
        </p:nvPicPr>
        <p:blipFill>
          <a:blip r:embed="rId6"/>
          <a:stretch>
            <a:fillRect/>
          </a:stretch>
        </p:blipFill>
        <p:spPr>
          <a:xfrm>
            <a:off x="6934967" y="1518020"/>
            <a:ext cx="2018840" cy="2780952"/>
          </a:xfrm>
          <a:prstGeom prst="rect">
            <a:avLst/>
          </a:prstGeom>
        </p:spPr>
      </p:pic>
    </p:spTree>
    <p:extLst>
      <p:ext uri="{BB962C8B-B14F-4D97-AF65-F5344CB8AC3E}">
        <p14:creationId xmlns:p14="http://schemas.microsoft.com/office/powerpoint/2010/main" val="305371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3716AA1-4F5B-4D42-8883-52AD9C7B6A2B}"/>
              </a:ext>
            </a:extLst>
          </p:cNvPr>
          <p:cNvSpPr>
            <a:spLocks noGrp="1" noChangeArrowheads="1"/>
          </p:cNvSpPr>
          <p:nvPr>
            <p:ph type="title"/>
          </p:nvPr>
        </p:nvSpPr>
        <p:spPr>
          <a:xfrm>
            <a:off x="178308" y="0"/>
            <a:ext cx="8787384" cy="857250"/>
          </a:xfrm>
        </p:spPr>
        <p:txBody>
          <a:bodyPr/>
          <a:lstStyle/>
          <a:p>
            <a:r>
              <a:rPr lang="en-US" altLang="en-US" sz="3200" dirty="0"/>
              <a:t>Why is Dementia Care Education important?</a:t>
            </a:r>
          </a:p>
        </p:txBody>
      </p:sp>
      <p:graphicFrame>
        <p:nvGraphicFramePr>
          <p:cNvPr id="2" name="Content Placeholder 1">
            <a:extLst>
              <a:ext uri="{FF2B5EF4-FFF2-40B4-BE49-F238E27FC236}">
                <a16:creationId xmlns:a16="http://schemas.microsoft.com/office/drawing/2014/main" id="{F43218CD-8D6F-4E9E-978F-9696710F804F}"/>
              </a:ext>
            </a:extLst>
          </p:cNvPr>
          <p:cNvGraphicFramePr>
            <a:graphicFrameLocks noGrp="1"/>
          </p:cNvGraphicFramePr>
          <p:nvPr>
            <p:ph idx="1"/>
            <p:extLst>
              <p:ext uri="{D42A27DB-BD31-4B8C-83A1-F6EECF244321}">
                <p14:modId xmlns:p14="http://schemas.microsoft.com/office/powerpoint/2010/main" val="1133148521"/>
              </p:ext>
            </p:extLst>
          </p:nvPr>
        </p:nvGraphicFramePr>
        <p:xfrm>
          <a:off x="258189" y="857250"/>
          <a:ext cx="8787385" cy="3482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089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0003-3688-41EA-B306-78F1B342FF37}"/>
              </a:ext>
            </a:extLst>
          </p:cNvPr>
          <p:cNvSpPr>
            <a:spLocks noGrp="1"/>
          </p:cNvSpPr>
          <p:nvPr>
            <p:ph type="title"/>
          </p:nvPr>
        </p:nvSpPr>
        <p:spPr>
          <a:xfrm>
            <a:off x="457200" y="115410"/>
            <a:ext cx="8229600" cy="630314"/>
          </a:xfrm>
        </p:spPr>
        <p:txBody>
          <a:bodyPr/>
          <a:lstStyle/>
          <a:p>
            <a:r>
              <a:rPr lang="en-US" dirty="0"/>
              <a:t>Resident &amp; Family Engagement</a:t>
            </a:r>
          </a:p>
        </p:txBody>
      </p:sp>
      <p:sp>
        <p:nvSpPr>
          <p:cNvPr id="3" name="Content Placeholder 2">
            <a:extLst>
              <a:ext uri="{FF2B5EF4-FFF2-40B4-BE49-F238E27FC236}">
                <a16:creationId xmlns:a16="http://schemas.microsoft.com/office/drawing/2014/main" id="{FCF075D7-1717-4B41-AAFC-94BFFF98B215}"/>
              </a:ext>
            </a:extLst>
          </p:cNvPr>
          <p:cNvSpPr>
            <a:spLocks noGrp="1"/>
          </p:cNvSpPr>
          <p:nvPr>
            <p:ph sz="half" idx="1"/>
          </p:nvPr>
        </p:nvSpPr>
        <p:spPr>
          <a:xfrm>
            <a:off x="197223" y="1035325"/>
            <a:ext cx="4495800" cy="3604334"/>
          </a:xfrm>
        </p:spPr>
        <p:txBody>
          <a:bodyPr/>
          <a:lstStyle/>
          <a:p>
            <a:r>
              <a:rPr lang="en-US" sz="2000" dirty="0"/>
              <a:t>Infographics are a resource for education</a:t>
            </a:r>
          </a:p>
          <a:p>
            <a:pPr lvl="1"/>
            <a:r>
              <a:rPr lang="en-US" sz="1600" dirty="0"/>
              <a:t>Admission</a:t>
            </a:r>
          </a:p>
          <a:p>
            <a:pPr lvl="1"/>
            <a:r>
              <a:rPr lang="en-US" sz="1600" dirty="0"/>
              <a:t>Care conferences</a:t>
            </a:r>
          </a:p>
          <a:p>
            <a:pPr lvl="1"/>
            <a:r>
              <a:rPr lang="en-US" sz="1600" dirty="0"/>
              <a:t>Resident/family meetings to address specific issues</a:t>
            </a:r>
          </a:p>
          <a:p>
            <a:pPr lvl="1"/>
            <a:r>
              <a:rPr lang="en-US" sz="1600" dirty="0"/>
              <a:t>Resident/Family Councils</a:t>
            </a:r>
          </a:p>
          <a:p>
            <a:pPr lvl="1"/>
            <a:r>
              <a:rPr lang="en-US" sz="1600" dirty="0"/>
              <a:t>Family Education Sessions</a:t>
            </a:r>
          </a:p>
          <a:p>
            <a:pPr lvl="1"/>
            <a:r>
              <a:rPr lang="en-US" sz="1600" dirty="0"/>
              <a:t>Family Information Bulletin Boards</a:t>
            </a:r>
          </a:p>
          <a:p>
            <a:r>
              <a:rPr lang="en-US" sz="1800" dirty="0"/>
              <a:t>Raise awareness that dementia care education for staff is ongoing</a:t>
            </a:r>
          </a:p>
          <a:p>
            <a:endParaRPr lang="en-US" dirty="0"/>
          </a:p>
        </p:txBody>
      </p:sp>
      <p:pic>
        <p:nvPicPr>
          <p:cNvPr id="5" name="Content Placeholder 4">
            <a:extLst>
              <a:ext uri="{FF2B5EF4-FFF2-40B4-BE49-F238E27FC236}">
                <a16:creationId xmlns:a16="http://schemas.microsoft.com/office/drawing/2014/main" id="{F7057F4F-80CD-49E5-A056-E9EDA68825E6}"/>
              </a:ext>
            </a:extLst>
          </p:cNvPr>
          <p:cNvPicPr>
            <a:picLocks noGrp="1" noChangeAspect="1"/>
          </p:cNvPicPr>
          <p:nvPr>
            <p:ph sz="half" idx="2"/>
          </p:nvPr>
        </p:nvPicPr>
        <p:blipFill>
          <a:blip r:embed="rId3"/>
          <a:stretch>
            <a:fillRect/>
          </a:stretch>
        </p:blipFill>
        <p:spPr>
          <a:xfrm>
            <a:off x="4795503" y="1035325"/>
            <a:ext cx="3891297" cy="2914883"/>
          </a:xfrm>
          <a:prstGeom prst="rect">
            <a:avLst/>
          </a:prstGeom>
        </p:spPr>
      </p:pic>
    </p:spTree>
    <p:extLst>
      <p:ext uri="{BB962C8B-B14F-4D97-AF65-F5344CB8AC3E}">
        <p14:creationId xmlns:p14="http://schemas.microsoft.com/office/powerpoint/2010/main" val="1940045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D8BF-CE8E-45C0-89F9-E11C6573FFE9}"/>
              </a:ext>
            </a:extLst>
          </p:cNvPr>
          <p:cNvSpPr>
            <a:spLocks noGrp="1"/>
          </p:cNvSpPr>
          <p:nvPr>
            <p:ph type="title"/>
          </p:nvPr>
        </p:nvSpPr>
        <p:spPr>
          <a:xfrm>
            <a:off x="457200" y="257452"/>
            <a:ext cx="8229600" cy="473846"/>
          </a:xfrm>
        </p:spPr>
        <p:txBody>
          <a:bodyPr/>
          <a:lstStyle/>
          <a:p>
            <a:r>
              <a:rPr lang="en-US" dirty="0"/>
              <a:t>Resident &amp; Family Engagement</a:t>
            </a:r>
          </a:p>
        </p:txBody>
      </p:sp>
      <p:pic>
        <p:nvPicPr>
          <p:cNvPr id="6" name="Picture 5">
            <a:extLst>
              <a:ext uri="{FF2B5EF4-FFF2-40B4-BE49-F238E27FC236}">
                <a16:creationId xmlns:a16="http://schemas.microsoft.com/office/drawing/2014/main" id="{E2603866-B9C6-4324-B09A-0ADE482A5152}"/>
              </a:ext>
            </a:extLst>
          </p:cNvPr>
          <p:cNvPicPr>
            <a:picLocks noChangeAspect="1"/>
          </p:cNvPicPr>
          <p:nvPr/>
        </p:nvPicPr>
        <p:blipFill>
          <a:blip r:embed="rId3"/>
          <a:stretch>
            <a:fillRect/>
          </a:stretch>
        </p:blipFill>
        <p:spPr>
          <a:xfrm>
            <a:off x="317276" y="731298"/>
            <a:ext cx="2218599" cy="3693209"/>
          </a:xfrm>
          <a:prstGeom prst="rect">
            <a:avLst/>
          </a:prstGeom>
        </p:spPr>
      </p:pic>
      <p:pic>
        <p:nvPicPr>
          <p:cNvPr id="9" name="Content Placeholder 8">
            <a:extLst>
              <a:ext uri="{FF2B5EF4-FFF2-40B4-BE49-F238E27FC236}">
                <a16:creationId xmlns:a16="http://schemas.microsoft.com/office/drawing/2014/main" id="{F38404A3-3F53-46D2-B91C-7AC5025E5A72}"/>
              </a:ext>
            </a:extLst>
          </p:cNvPr>
          <p:cNvPicPr>
            <a:picLocks noGrp="1" noChangeAspect="1"/>
          </p:cNvPicPr>
          <p:nvPr>
            <p:ph sz="half" idx="2"/>
          </p:nvPr>
        </p:nvPicPr>
        <p:blipFill>
          <a:blip r:embed="rId4"/>
          <a:stretch>
            <a:fillRect/>
          </a:stretch>
        </p:blipFill>
        <p:spPr>
          <a:xfrm>
            <a:off x="3056896" y="873439"/>
            <a:ext cx="2693180" cy="3551068"/>
          </a:xfrm>
          <a:prstGeom prst="rect">
            <a:avLst/>
          </a:prstGeom>
        </p:spPr>
      </p:pic>
      <p:pic>
        <p:nvPicPr>
          <p:cNvPr id="3" name="Picture 2">
            <a:extLst>
              <a:ext uri="{FF2B5EF4-FFF2-40B4-BE49-F238E27FC236}">
                <a16:creationId xmlns:a16="http://schemas.microsoft.com/office/drawing/2014/main" id="{7D88030D-4CBC-4DA9-8DD5-1BB11BFB7D58}"/>
              </a:ext>
            </a:extLst>
          </p:cNvPr>
          <p:cNvPicPr>
            <a:picLocks noChangeAspect="1"/>
          </p:cNvPicPr>
          <p:nvPr/>
        </p:nvPicPr>
        <p:blipFill>
          <a:blip r:embed="rId5"/>
          <a:stretch>
            <a:fillRect/>
          </a:stretch>
        </p:blipFill>
        <p:spPr>
          <a:xfrm>
            <a:off x="6087105" y="873439"/>
            <a:ext cx="2811872" cy="3630117"/>
          </a:xfrm>
          <a:prstGeom prst="rect">
            <a:avLst/>
          </a:prstGeom>
        </p:spPr>
      </p:pic>
    </p:spTree>
    <p:extLst>
      <p:ext uri="{BB962C8B-B14F-4D97-AF65-F5344CB8AC3E}">
        <p14:creationId xmlns:p14="http://schemas.microsoft.com/office/powerpoint/2010/main" val="932323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D702-47F5-4D68-9AF5-05B7D082BBEA}"/>
              </a:ext>
            </a:extLst>
          </p:cNvPr>
          <p:cNvSpPr>
            <a:spLocks noGrp="1"/>
          </p:cNvSpPr>
          <p:nvPr>
            <p:ph type="title"/>
          </p:nvPr>
        </p:nvSpPr>
        <p:spPr>
          <a:xfrm>
            <a:off x="457200" y="114300"/>
            <a:ext cx="8229600" cy="857250"/>
          </a:xfrm>
        </p:spPr>
        <p:txBody>
          <a:bodyPr/>
          <a:lstStyle/>
          <a:p>
            <a:r>
              <a:rPr lang="en-US" altLang="en-US" dirty="0"/>
              <a:t>Resources for Sponsors</a:t>
            </a:r>
            <a:endParaRPr lang="en-US" dirty="0"/>
          </a:p>
        </p:txBody>
      </p:sp>
      <p:sp>
        <p:nvSpPr>
          <p:cNvPr id="3" name="Content Placeholder 2">
            <a:extLst>
              <a:ext uri="{FF2B5EF4-FFF2-40B4-BE49-F238E27FC236}">
                <a16:creationId xmlns:a16="http://schemas.microsoft.com/office/drawing/2014/main" id="{59188BBF-9ED4-4FAA-9930-B7900103170C}"/>
              </a:ext>
            </a:extLst>
          </p:cNvPr>
          <p:cNvSpPr>
            <a:spLocks noGrp="1"/>
          </p:cNvSpPr>
          <p:nvPr>
            <p:ph idx="1"/>
          </p:nvPr>
        </p:nvSpPr>
        <p:spPr>
          <a:xfrm>
            <a:off x="457200" y="981566"/>
            <a:ext cx="8229600" cy="3200400"/>
          </a:xfrm>
        </p:spPr>
        <p:txBody>
          <a:bodyPr/>
          <a:lstStyle/>
          <a:p>
            <a:r>
              <a:rPr lang="en-US" dirty="0"/>
              <a:t>Handouts</a:t>
            </a:r>
          </a:p>
          <a:p>
            <a:pPr lvl="1"/>
            <a:r>
              <a:rPr lang="en-US" dirty="0"/>
              <a:t>Dementia Comparison Table</a:t>
            </a:r>
          </a:p>
          <a:p>
            <a:pPr lvl="1"/>
            <a:r>
              <a:rPr lang="en-US" dirty="0"/>
              <a:t>Quick Resource Guide</a:t>
            </a:r>
          </a:p>
          <a:p>
            <a:pPr lvl="1"/>
            <a:r>
              <a:rPr lang="en-US" dirty="0"/>
              <a:t>Language and Labels Table</a:t>
            </a:r>
          </a:p>
          <a:p>
            <a:pPr lvl="1"/>
            <a:r>
              <a:rPr lang="en-US" dirty="0" err="1"/>
              <a:t>Behavioural</a:t>
            </a:r>
            <a:r>
              <a:rPr lang="en-US" dirty="0"/>
              <a:t> Assessment and Completion Guide</a:t>
            </a:r>
          </a:p>
          <a:p>
            <a:pPr lvl="1"/>
            <a:endParaRPr lang="en-US" dirty="0"/>
          </a:p>
          <a:p>
            <a:pPr fontAlgn="auto">
              <a:spcAft>
                <a:spcPts val="0"/>
              </a:spcAft>
              <a:buFont typeface="Arial" panose="020B0604020202020204" pitchFamily="34" charset="0"/>
              <a:buChar char="•"/>
              <a:defRPr/>
            </a:pPr>
            <a:r>
              <a:rPr lang="en-US" dirty="0"/>
              <a:t>Sponsor Guideline</a:t>
            </a:r>
          </a:p>
          <a:p>
            <a:pPr fontAlgn="auto">
              <a:spcAft>
                <a:spcPts val="0"/>
              </a:spcAft>
              <a:buFont typeface="Arial" panose="020B0604020202020204" pitchFamily="34" charset="0"/>
              <a:buChar char="•"/>
              <a:defRPr/>
            </a:pPr>
            <a:r>
              <a:rPr lang="en-US" dirty="0"/>
              <a:t>Recorded Tutorial (30 min)</a:t>
            </a:r>
          </a:p>
          <a:p>
            <a:endParaRPr lang="en-US" dirty="0"/>
          </a:p>
        </p:txBody>
      </p:sp>
    </p:spTree>
    <p:extLst>
      <p:ext uri="{BB962C8B-B14F-4D97-AF65-F5344CB8AC3E}">
        <p14:creationId xmlns:p14="http://schemas.microsoft.com/office/powerpoint/2010/main" val="3574605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D921-6C19-40BF-8D0A-3D06C4967340}"/>
              </a:ext>
            </a:extLst>
          </p:cNvPr>
          <p:cNvSpPr>
            <a:spLocks noGrp="1"/>
          </p:cNvSpPr>
          <p:nvPr>
            <p:ph type="title"/>
          </p:nvPr>
        </p:nvSpPr>
        <p:spPr>
          <a:xfrm>
            <a:off x="157162" y="114300"/>
            <a:ext cx="8829675" cy="631385"/>
          </a:xfrm>
        </p:spPr>
        <p:txBody>
          <a:bodyPr/>
          <a:lstStyle/>
          <a:p>
            <a:r>
              <a:rPr lang="en-US" dirty="0"/>
              <a:t>Implementation – Educator Resources</a:t>
            </a:r>
          </a:p>
        </p:txBody>
      </p:sp>
      <p:sp>
        <p:nvSpPr>
          <p:cNvPr id="6" name="TextBox 5">
            <a:extLst>
              <a:ext uri="{FF2B5EF4-FFF2-40B4-BE49-F238E27FC236}">
                <a16:creationId xmlns:a16="http://schemas.microsoft.com/office/drawing/2014/main" id="{AB1C05E9-081E-4387-BABB-727EE2F4FD2B}"/>
              </a:ext>
            </a:extLst>
          </p:cNvPr>
          <p:cNvSpPr txBox="1"/>
          <p:nvPr/>
        </p:nvSpPr>
        <p:spPr>
          <a:xfrm>
            <a:off x="468561" y="4116973"/>
            <a:ext cx="2798545" cy="338554"/>
          </a:xfrm>
          <a:prstGeom prst="rect">
            <a:avLst/>
          </a:prstGeom>
          <a:noFill/>
        </p:spPr>
        <p:txBody>
          <a:bodyPr wrap="square" rtlCol="0">
            <a:spAutoFit/>
          </a:bodyPr>
          <a:lstStyle/>
          <a:p>
            <a:r>
              <a:rPr lang="en-US" sz="1600" i="1" dirty="0"/>
              <a:t>Suggested Use Document</a:t>
            </a:r>
          </a:p>
        </p:txBody>
      </p:sp>
      <p:sp>
        <p:nvSpPr>
          <p:cNvPr id="7" name="TextBox 6">
            <a:extLst>
              <a:ext uri="{FF2B5EF4-FFF2-40B4-BE49-F238E27FC236}">
                <a16:creationId xmlns:a16="http://schemas.microsoft.com/office/drawing/2014/main" id="{D75D712A-A2D2-4F5A-B632-660289CA88DC}"/>
              </a:ext>
            </a:extLst>
          </p:cNvPr>
          <p:cNvSpPr txBox="1"/>
          <p:nvPr/>
        </p:nvSpPr>
        <p:spPr>
          <a:xfrm>
            <a:off x="3571179" y="4059261"/>
            <a:ext cx="3861262" cy="338554"/>
          </a:xfrm>
          <a:prstGeom prst="rect">
            <a:avLst/>
          </a:prstGeom>
          <a:noFill/>
        </p:spPr>
        <p:txBody>
          <a:bodyPr wrap="square" rtlCol="0">
            <a:spAutoFit/>
          </a:bodyPr>
          <a:lstStyle/>
          <a:p>
            <a:r>
              <a:rPr lang="en-US" sz="1600" i="1" dirty="0"/>
              <a:t>Template for Dementia Care Binder</a:t>
            </a:r>
          </a:p>
        </p:txBody>
      </p:sp>
      <p:pic>
        <p:nvPicPr>
          <p:cNvPr id="1026" name="Picture 2" descr="Binder clipart. Free download transparent .PNG | Creazilla">
            <a:extLst>
              <a:ext uri="{FF2B5EF4-FFF2-40B4-BE49-F238E27FC236}">
                <a16:creationId xmlns:a16="http://schemas.microsoft.com/office/drawing/2014/main" id="{882D8427-EBF0-4632-95DD-1A69A4EA8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504" y="2254295"/>
            <a:ext cx="1516149" cy="1527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94698FC-4A37-440C-9A61-B7D310FA0588}"/>
              </a:ext>
            </a:extLst>
          </p:cNvPr>
          <p:cNvPicPr>
            <a:picLocks noChangeAspect="1"/>
          </p:cNvPicPr>
          <p:nvPr/>
        </p:nvPicPr>
        <p:blipFill>
          <a:blip r:embed="rId4"/>
          <a:stretch>
            <a:fillRect/>
          </a:stretch>
        </p:blipFill>
        <p:spPr>
          <a:xfrm>
            <a:off x="706175" y="877914"/>
            <a:ext cx="2318053" cy="311364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07D236B-9B0D-4410-BF4E-AD1F1134FA9D}"/>
              </a:ext>
            </a:extLst>
          </p:cNvPr>
          <p:cNvPicPr>
            <a:picLocks noChangeAspect="1"/>
          </p:cNvPicPr>
          <p:nvPr/>
        </p:nvPicPr>
        <p:blipFill>
          <a:blip r:embed="rId5"/>
          <a:stretch>
            <a:fillRect/>
          </a:stretch>
        </p:blipFill>
        <p:spPr>
          <a:xfrm>
            <a:off x="3923722" y="876074"/>
            <a:ext cx="2524786" cy="3081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4567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D921-6C19-40BF-8D0A-3D06C4967340}"/>
              </a:ext>
            </a:extLst>
          </p:cNvPr>
          <p:cNvSpPr>
            <a:spLocks noGrp="1"/>
          </p:cNvSpPr>
          <p:nvPr>
            <p:ph type="title"/>
          </p:nvPr>
        </p:nvSpPr>
        <p:spPr>
          <a:xfrm>
            <a:off x="457200" y="268305"/>
            <a:ext cx="8229600" cy="857250"/>
          </a:xfrm>
        </p:spPr>
        <p:txBody>
          <a:bodyPr wrap="square" anchor="ctr">
            <a:normAutofit/>
          </a:bodyPr>
          <a:lstStyle/>
          <a:p>
            <a:r>
              <a:rPr lang="en-US" dirty="0"/>
              <a:t>Implementation</a:t>
            </a:r>
          </a:p>
        </p:txBody>
      </p:sp>
      <p:sp>
        <p:nvSpPr>
          <p:cNvPr id="3" name="Content Placeholder 2">
            <a:extLst>
              <a:ext uri="{FF2B5EF4-FFF2-40B4-BE49-F238E27FC236}">
                <a16:creationId xmlns:a16="http://schemas.microsoft.com/office/drawing/2014/main" id="{D5905F0D-4DC5-462C-8890-17B189086EC8}"/>
              </a:ext>
            </a:extLst>
          </p:cNvPr>
          <p:cNvSpPr>
            <a:spLocks noGrp="1"/>
          </p:cNvSpPr>
          <p:nvPr>
            <p:ph sz="half" idx="1"/>
          </p:nvPr>
        </p:nvSpPr>
        <p:spPr>
          <a:xfrm>
            <a:off x="178067" y="1341667"/>
            <a:ext cx="4354278" cy="2912244"/>
          </a:xfrm>
        </p:spPr>
        <p:txBody>
          <a:bodyPr wrap="square" anchor="t">
            <a:normAutofit/>
          </a:bodyPr>
          <a:lstStyle/>
          <a:p>
            <a:pPr>
              <a:lnSpc>
                <a:spcPct val="90000"/>
              </a:lnSpc>
              <a:defRPr/>
            </a:pPr>
            <a:r>
              <a:rPr lang="en-US" dirty="0"/>
              <a:t>Online access to the Dementia Care Resources:</a:t>
            </a:r>
          </a:p>
          <a:p>
            <a:pPr lvl="1">
              <a:lnSpc>
                <a:spcPct val="90000"/>
              </a:lnSpc>
            </a:pPr>
            <a:r>
              <a:rPr lang="en-US" sz="2400" dirty="0">
                <a:hlinkClick r:id="rId3"/>
              </a:rPr>
              <a:t>Resources for WRHA Long Term Care - WRHA Professionals</a:t>
            </a:r>
            <a:endParaRPr lang="en-US" sz="2400" dirty="0"/>
          </a:p>
          <a:p>
            <a:pPr lvl="1">
              <a:lnSpc>
                <a:spcPct val="90000"/>
              </a:lnSpc>
            </a:pPr>
            <a:r>
              <a:rPr lang="en-US" sz="2400" dirty="0"/>
              <a:t>Under a new “Dementia Care” heading</a:t>
            </a:r>
            <a:endParaRPr lang="en-US" dirty="0"/>
          </a:p>
        </p:txBody>
      </p:sp>
      <p:pic>
        <p:nvPicPr>
          <p:cNvPr id="5" name="Picture 4">
            <a:extLst>
              <a:ext uri="{FF2B5EF4-FFF2-40B4-BE49-F238E27FC236}">
                <a16:creationId xmlns:a16="http://schemas.microsoft.com/office/drawing/2014/main" id="{857C9E72-9E43-2F72-5BE9-8D784A9E7503}"/>
              </a:ext>
            </a:extLst>
          </p:cNvPr>
          <p:cNvPicPr>
            <a:picLocks noChangeAspect="1"/>
          </p:cNvPicPr>
          <p:nvPr/>
        </p:nvPicPr>
        <p:blipFill>
          <a:blip r:embed="rId4"/>
          <a:stretch>
            <a:fillRect/>
          </a:stretch>
        </p:blipFill>
        <p:spPr>
          <a:xfrm>
            <a:off x="4600071" y="1341667"/>
            <a:ext cx="4354278" cy="2460166"/>
          </a:xfrm>
          <a:prstGeom prst="rect">
            <a:avLst/>
          </a:prstGeom>
          <a:noFill/>
        </p:spPr>
      </p:pic>
    </p:spTree>
    <p:extLst>
      <p:ext uri="{BB962C8B-B14F-4D97-AF65-F5344CB8AC3E}">
        <p14:creationId xmlns:p14="http://schemas.microsoft.com/office/powerpoint/2010/main" val="824141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44D2-4BAD-4040-B7C7-10244A62B372}"/>
              </a:ext>
            </a:extLst>
          </p:cNvPr>
          <p:cNvSpPr>
            <a:spLocks noGrp="1"/>
          </p:cNvSpPr>
          <p:nvPr>
            <p:ph type="title"/>
          </p:nvPr>
        </p:nvSpPr>
        <p:spPr>
          <a:xfrm>
            <a:off x="457200" y="114300"/>
            <a:ext cx="8229600" cy="857250"/>
          </a:xfrm>
        </p:spPr>
        <p:txBody>
          <a:bodyPr/>
          <a:lstStyle/>
          <a:p>
            <a:r>
              <a:rPr lang="en-US" dirty="0"/>
              <a:t>Existing Forms</a:t>
            </a:r>
          </a:p>
        </p:txBody>
      </p:sp>
      <p:sp>
        <p:nvSpPr>
          <p:cNvPr id="3" name="Content Placeholder 2">
            <a:extLst>
              <a:ext uri="{FF2B5EF4-FFF2-40B4-BE49-F238E27FC236}">
                <a16:creationId xmlns:a16="http://schemas.microsoft.com/office/drawing/2014/main" id="{D427FCDC-AE59-45C7-907E-C4396246C7EC}"/>
              </a:ext>
            </a:extLst>
          </p:cNvPr>
          <p:cNvSpPr>
            <a:spLocks noGrp="1"/>
          </p:cNvSpPr>
          <p:nvPr>
            <p:ph idx="1"/>
          </p:nvPr>
        </p:nvSpPr>
        <p:spPr>
          <a:xfrm>
            <a:off x="315883" y="913361"/>
            <a:ext cx="8512233" cy="3119898"/>
          </a:xfrm>
        </p:spPr>
        <p:txBody>
          <a:bodyPr/>
          <a:lstStyle/>
          <a:p>
            <a:r>
              <a:rPr lang="en-US" dirty="0"/>
              <a:t>Some existing forms may reference P.I.E.C.E.S.™ and will be revised as they are reviewed in the future</a:t>
            </a:r>
          </a:p>
        </p:txBody>
      </p:sp>
      <p:pic>
        <p:nvPicPr>
          <p:cNvPr id="4" name="Picture 3">
            <a:extLst>
              <a:ext uri="{FF2B5EF4-FFF2-40B4-BE49-F238E27FC236}">
                <a16:creationId xmlns:a16="http://schemas.microsoft.com/office/drawing/2014/main" id="{E4D00D34-646D-4E78-902B-E01C66416C6F}"/>
              </a:ext>
            </a:extLst>
          </p:cNvPr>
          <p:cNvPicPr>
            <a:picLocks noChangeAspect="1"/>
          </p:cNvPicPr>
          <p:nvPr/>
        </p:nvPicPr>
        <p:blipFill>
          <a:blip r:embed="rId3"/>
          <a:stretch>
            <a:fillRect/>
          </a:stretch>
        </p:blipFill>
        <p:spPr>
          <a:xfrm>
            <a:off x="872017" y="1766309"/>
            <a:ext cx="1692193" cy="2266950"/>
          </a:xfrm>
          <a:prstGeom prst="rect">
            <a:avLst/>
          </a:prstGeom>
        </p:spPr>
      </p:pic>
      <p:sp>
        <p:nvSpPr>
          <p:cNvPr id="7" name="TextBox 6">
            <a:extLst>
              <a:ext uri="{FF2B5EF4-FFF2-40B4-BE49-F238E27FC236}">
                <a16:creationId xmlns:a16="http://schemas.microsoft.com/office/drawing/2014/main" id="{3AD559EA-D2EA-46C8-8D9B-D4CD51661FB5}"/>
              </a:ext>
            </a:extLst>
          </p:cNvPr>
          <p:cNvSpPr txBox="1"/>
          <p:nvPr/>
        </p:nvSpPr>
        <p:spPr>
          <a:xfrm>
            <a:off x="548640" y="4006212"/>
            <a:ext cx="2454910" cy="523220"/>
          </a:xfrm>
          <a:prstGeom prst="rect">
            <a:avLst/>
          </a:prstGeom>
          <a:noFill/>
        </p:spPr>
        <p:txBody>
          <a:bodyPr wrap="square" rtlCol="0">
            <a:spAutoFit/>
          </a:bodyPr>
          <a:lstStyle/>
          <a:p>
            <a:pPr algn="ctr"/>
            <a:r>
              <a:rPr lang="en-US" sz="1400" i="1" dirty="0"/>
              <a:t>Basic Restraint Assessment &amp; Documentation Tool</a:t>
            </a:r>
          </a:p>
        </p:txBody>
      </p:sp>
      <p:sp>
        <p:nvSpPr>
          <p:cNvPr id="8" name="TextBox 7">
            <a:extLst>
              <a:ext uri="{FF2B5EF4-FFF2-40B4-BE49-F238E27FC236}">
                <a16:creationId xmlns:a16="http://schemas.microsoft.com/office/drawing/2014/main" id="{2AC7525E-B197-416C-9D85-2C1EDDF4971C}"/>
              </a:ext>
            </a:extLst>
          </p:cNvPr>
          <p:cNvSpPr txBox="1"/>
          <p:nvPr/>
        </p:nvSpPr>
        <p:spPr>
          <a:xfrm>
            <a:off x="3120344" y="4015248"/>
            <a:ext cx="2454910" cy="523220"/>
          </a:xfrm>
          <a:prstGeom prst="rect">
            <a:avLst/>
          </a:prstGeom>
          <a:noFill/>
        </p:spPr>
        <p:txBody>
          <a:bodyPr wrap="square" rtlCol="0">
            <a:spAutoFit/>
          </a:bodyPr>
          <a:lstStyle/>
          <a:p>
            <a:pPr algn="ctr"/>
            <a:r>
              <a:rPr lang="en-US" sz="1400" i="1" dirty="0"/>
              <a:t>Request for </a:t>
            </a:r>
            <a:r>
              <a:rPr lang="en-US" sz="1400" i="1" dirty="0" err="1"/>
              <a:t>Overcost</a:t>
            </a:r>
            <a:r>
              <a:rPr lang="en-US" sz="1400" i="1" dirty="0"/>
              <a:t> Funding for Constant Care</a:t>
            </a:r>
          </a:p>
        </p:txBody>
      </p:sp>
      <p:pic>
        <p:nvPicPr>
          <p:cNvPr id="9" name="Picture 8">
            <a:extLst>
              <a:ext uri="{FF2B5EF4-FFF2-40B4-BE49-F238E27FC236}">
                <a16:creationId xmlns:a16="http://schemas.microsoft.com/office/drawing/2014/main" id="{2C9DBE73-7E3B-4BC5-924E-F9EFCFB9ADB9}"/>
              </a:ext>
            </a:extLst>
          </p:cNvPr>
          <p:cNvPicPr>
            <a:picLocks noChangeAspect="1"/>
          </p:cNvPicPr>
          <p:nvPr/>
        </p:nvPicPr>
        <p:blipFill>
          <a:blip r:embed="rId4"/>
          <a:stretch>
            <a:fillRect/>
          </a:stretch>
        </p:blipFill>
        <p:spPr>
          <a:xfrm>
            <a:off x="3390623" y="1753587"/>
            <a:ext cx="1692193" cy="2279672"/>
          </a:xfrm>
          <a:prstGeom prst="rect">
            <a:avLst/>
          </a:prstGeom>
        </p:spPr>
      </p:pic>
      <p:pic>
        <p:nvPicPr>
          <p:cNvPr id="5" name="Picture 4">
            <a:extLst>
              <a:ext uri="{FF2B5EF4-FFF2-40B4-BE49-F238E27FC236}">
                <a16:creationId xmlns:a16="http://schemas.microsoft.com/office/drawing/2014/main" id="{458A093D-A0A1-4175-9633-B7A99BC730E2}"/>
              </a:ext>
            </a:extLst>
          </p:cNvPr>
          <p:cNvPicPr>
            <a:picLocks noChangeAspect="1"/>
          </p:cNvPicPr>
          <p:nvPr/>
        </p:nvPicPr>
        <p:blipFill>
          <a:blip r:embed="rId5"/>
          <a:stretch>
            <a:fillRect/>
          </a:stretch>
        </p:blipFill>
        <p:spPr>
          <a:xfrm>
            <a:off x="5962326" y="1753587"/>
            <a:ext cx="1905061" cy="2391756"/>
          </a:xfrm>
          <a:prstGeom prst="rect">
            <a:avLst/>
          </a:prstGeom>
        </p:spPr>
      </p:pic>
      <p:sp>
        <p:nvSpPr>
          <p:cNvPr id="10" name="TextBox 9">
            <a:extLst>
              <a:ext uri="{FF2B5EF4-FFF2-40B4-BE49-F238E27FC236}">
                <a16:creationId xmlns:a16="http://schemas.microsoft.com/office/drawing/2014/main" id="{4CA47614-F51B-469C-911F-219788723DEF}"/>
              </a:ext>
            </a:extLst>
          </p:cNvPr>
          <p:cNvSpPr txBox="1"/>
          <p:nvPr/>
        </p:nvSpPr>
        <p:spPr>
          <a:xfrm>
            <a:off x="5692048" y="4127457"/>
            <a:ext cx="2454910" cy="307777"/>
          </a:xfrm>
          <a:prstGeom prst="rect">
            <a:avLst/>
          </a:prstGeom>
          <a:noFill/>
        </p:spPr>
        <p:txBody>
          <a:bodyPr wrap="square" rtlCol="0">
            <a:spAutoFit/>
          </a:bodyPr>
          <a:lstStyle/>
          <a:p>
            <a:pPr algn="ctr"/>
            <a:r>
              <a:rPr lang="en-US" sz="1400" i="1" dirty="0"/>
              <a:t>GMHT PCH Referral</a:t>
            </a:r>
          </a:p>
        </p:txBody>
      </p:sp>
    </p:spTree>
    <p:extLst>
      <p:ext uri="{BB962C8B-B14F-4D97-AF65-F5344CB8AC3E}">
        <p14:creationId xmlns:p14="http://schemas.microsoft.com/office/powerpoint/2010/main" val="1448325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1731-45E2-4D14-9138-CCFF0A735430}"/>
              </a:ext>
            </a:extLst>
          </p:cNvPr>
          <p:cNvSpPr>
            <a:spLocks noGrp="1"/>
          </p:cNvSpPr>
          <p:nvPr>
            <p:ph type="title"/>
          </p:nvPr>
        </p:nvSpPr>
        <p:spPr>
          <a:xfrm>
            <a:off x="457200" y="191045"/>
            <a:ext cx="8229600" cy="857250"/>
          </a:xfrm>
        </p:spPr>
        <p:txBody>
          <a:bodyPr/>
          <a:lstStyle/>
          <a:p>
            <a:r>
              <a:rPr lang="en-US" dirty="0"/>
              <a:t>Implementation Timeline</a:t>
            </a:r>
          </a:p>
        </p:txBody>
      </p:sp>
      <p:sp>
        <p:nvSpPr>
          <p:cNvPr id="3" name="Content Placeholder 2">
            <a:extLst>
              <a:ext uri="{FF2B5EF4-FFF2-40B4-BE49-F238E27FC236}">
                <a16:creationId xmlns:a16="http://schemas.microsoft.com/office/drawing/2014/main" id="{87E3EC1A-9086-436D-804C-10FAD6BC9E0A}"/>
              </a:ext>
            </a:extLst>
          </p:cNvPr>
          <p:cNvSpPr>
            <a:spLocks noGrp="1"/>
          </p:cNvSpPr>
          <p:nvPr>
            <p:ph idx="1"/>
          </p:nvPr>
        </p:nvSpPr>
        <p:spPr>
          <a:xfrm>
            <a:off x="457200" y="1245326"/>
            <a:ext cx="8229600" cy="2926624"/>
          </a:xfrm>
        </p:spPr>
        <p:txBody>
          <a:bodyPr/>
          <a:lstStyle/>
          <a:p>
            <a:r>
              <a:rPr lang="en-US" dirty="0"/>
              <a:t>PCHs should plan to implement the new behavioural assessment and resources by </a:t>
            </a:r>
            <a:r>
              <a:rPr lang="en-US" b="1" u="sng" dirty="0"/>
              <a:t>March 31, 2024 </a:t>
            </a:r>
          </a:p>
          <a:p>
            <a:r>
              <a:rPr lang="en-US" dirty="0"/>
              <a:t>As the new tools and resources are implemented and used in clinical practice, we are interested in your feedback regarding potential revisions</a:t>
            </a:r>
          </a:p>
          <a:p>
            <a:r>
              <a:rPr lang="en-US" dirty="0"/>
              <a:t>Reassessment of resources will occur in 6 months (June 2024) </a:t>
            </a:r>
          </a:p>
        </p:txBody>
      </p:sp>
    </p:spTree>
    <p:extLst>
      <p:ext uri="{BB962C8B-B14F-4D97-AF65-F5344CB8AC3E}">
        <p14:creationId xmlns:p14="http://schemas.microsoft.com/office/powerpoint/2010/main" val="3073717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EFA7-9D2F-4C16-919D-C854F8EE26BC}"/>
              </a:ext>
            </a:extLst>
          </p:cNvPr>
          <p:cNvSpPr>
            <a:spLocks noGrp="1"/>
          </p:cNvSpPr>
          <p:nvPr>
            <p:ph type="title"/>
          </p:nvPr>
        </p:nvSpPr>
        <p:spPr>
          <a:xfrm>
            <a:off x="457200" y="114300"/>
            <a:ext cx="8229600" cy="857250"/>
          </a:xfrm>
        </p:spPr>
        <p:txBody>
          <a:bodyPr/>
          <a:lstStyle/>
          <a:p>
            <a:r>
              <a:rPr lang="en-US" dirty="0"/>
              <a:t>Dementia Care Education Sessions</a:t>
            </a:r>
          </a:p>
        </p:txBody>
      </p:sp>
      <p:sp>
        <p:nvSpPr>
          <p:cNvPr id="3" name="Content Placeholder 2">
            <a:extLst>
              <a:ext uri="{FF2B5EF4-FFF2-40B4-BE49-F238E27FC236}">
                <a16:creationId xmlns:a16="http://schemas.microsoft.com/office/drawing/2014/main" id="{ED7B443E-3A3A-4222-9E1D-B93E8A94989F}"/>
              </a:ext>
            </a:extLst>
          </p:cNvPr>
          <p:cNvSpPr>
            <a:spLocks noGrp="1"/>
          </p:cNvSpPr>
          <p:nvPr>
            <p:ph idx="1"/>
          </p:nvPr>
        </p:nvSpPr>
        <p:spPr>
          <a:xfrm>
            <a:off x="342246" y="1181861"/>
            <a:ext cx="8229600" cy="3200400"/>
          </a:xfrm>
        </p:spPr>
        <p:txBody>
          <a:bodyPr/>
          <a:lstStyle/>
          <a:p>
            <a:r>
              <a:rPr lang="en-US" dirty="0"/>
              <a:t>Jan-Mar 2024 (in-person)</a:t>
            </a:r>
          </a:p>
          <a:p>
            <a:pPr lvl="1"/>
            <a:r>
              <a:rPr lang="en-US" dirty="0"/>
              <a:t>Three 2-day sessions for Professional Staff</a:t>
            </a:r>
          </a:p>
          <a:p>
            <a:pPr lvl="1"/>
            <a:r>
              <a:rPr lang="en-US" dirty="0"/>
              <a:t>Four 1-day sessions for Support Staff</a:t>
            </a:r>
          </a:p>
          <a:p>
            <a:pPr lvl="1"/>
            <a:endParaRPr lang="en-US" dirty="0"/>
          </a:p>
          <a:p>
            <a:r>
              <a:rPr lang="en-US" dirty="0"/>
              <a:t>Registration information coming soon</a:t>
            </a:r>
          </a:p>
          <a:p>
            <a:r>
              <a:rPr lang="en-US" dirty="0"/>
              <a:t>Funding is available for staff who are replaced to attend the education sessions</a:t>
            </a:r>
          </a:p>
          <a:p>
            <a:endParaRPr lang="en-US" dirty="0"/>
          </a:p>
        </p:txBody>
      </p:sp>
      <p:pic>
        <p:nvPicPr>
          <p:cNvPr id="4" name="Picture 3">
            <a:extLst>
              <a:ext uri="{FF2B5EF4-FFF2-40B4-BE49-F238E27FC236}">
                <a16:creationId xmlns:a16="http://schemas.microsoft.com/office/drawing/2014/main" id="{782E77C1-B9E5-4614-AF5A-9F6C813A4A94}"/>
              </a:ext>
            </a:extLst>
          </p:cNvPr>
          <p:cNvPicPr>
            <a:picLocks noChangeAspect="1"/>
          </p:cNvPicPr>
          <p:nvPr/>
        </p:nvPicPr>
        <p:blipFill>
          <a:blip r:embed="rId3"/>
          <a:stretch>
            <a:fillRect/>
          </a:stretch>
        </p:blipFill>
        <p:spPr>
          <a:xfrm>
            <a:off x="6301883" y="1373450"/>
            <a:ext cx="2572665" cy="1533608"/>
          </a:xfrm>
          <a:prstGeom prst="rect">
            <a:avLst/>
          </a:prstGeom>
        </p:spPr>
      </p:pic>
    </p:spTree>
    <p:extLst>
      <p:ext uri="{BB962C8B-B14F-4D97-AF65-F5344CB8AC3E}">
        <p14:creationId xmlns:p14="http://schemas.microsoft.com/office/powerpoint/2010/main" val="2014041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EFA7-9D2F-4C16-919D-C854F8EE26BC}"/>
              </a:ext>
            </a:extLst>
          </p:cNvPr>
          <p:cNvSpPr>
            <a:spLocks noGrp="1"/>
          </p:cNvSpPr>
          <p:nvPr>
            <p:ph type="title"/>
          </p:nvPr>
        </p:nvSpPr>
        <p:spPr>
          <a:xfrm>
            <a:off x="457200" y="114300"/>
            <a:ext cx="8229600" cy="857250"/>
          </a:xfrm>
        </p:spPr>
        <p:txBody>
          <a:bodyPr/>
          <a:lstStyle/>
          <a:p>
            <a:r>
              <a:rPr lang="en-US" dirty="0"/>
              <a:t>Dementia Care Education Sessions</a:t>
            </a:r>
          </a:p>
        </p:txBody>
      </p:sp>
      <p:sp>
        <p:nvSpPr>
          <p:cNvPr id="3" name="Content Placeholder 2">
            <a:extLst>
              <a:ext uri="{FF2B5EF4-FFF2-40B4-BE49-F238E27FC236}">
                <a16:creationId xmlns:a16="http://schemas.microsoft.com/office/drawing/2014/main" id="{ED7B443E-3A3A-4222-9E1D-B93E8A94989F}"/>
              </a:ext>
            </a:extLst>
          </p:cNvPr>
          <p:cNvSpPr>
            <a:spLocks noGrp="1"/>
          </p:cNvSpPr>
          <p:nvPr>
            <p:ph idx="1"/>
          </p:nvPr>
        </p:nvSpPr>
        <p:spPr>
          <a:xfrm>
            <a:off x="309107" y="1067344"/>
            <a:ext cx="8525786" cy="3200400"/>
          </a:xfrm>
        </p:spPr>
        <p:txBody>
          <a:bodyPr/>
          <a:lstStyle/>
          <a:p>
            <a:r>
              <a:rPr lang="en-US" dirty="0"/>
              <a:t>Do staff who participated in the previous dementia education have to retake it?</a:t>
            </a:r>
          </a:p>
          <a:p>
            <a:pPr lvl="1"/>
            <a:r>
              <a:rPr lang="en-US" i="1" dirty="0"/>
              <a:t>No, people do not have to retake the education in order to learn the new resources.  The principles are the same, and the introduction of C.A.U.S.E. and pathways can be done at each PCH</a:t>
            </a:r>
          </a:p>
          <a:p>
            <a:r>
              <a:rPr lang="en-US" dirty="0"/>
              <a:t>Will participants be given a textbook? </a:t>
            </a:r>
          </a:p>
          <a:p>
            <a:pPr lvl="1"/>
            <a:r>
              <a:rPr lang="en-US" i="1" dirty="0"/>
              <a:t>No, textbooks haven’t been given out for a number of years, and there is not a textbook that accompanies the current dementia care education </a:t>
            </a:r>
          </a:p>
          <a:p>
            <a:endParaRPr lang="en-US" dirty="0"/>
          </a:p>
        </p:txBody>
      </p:sp>
    </p:spTree>
    <p:extLst>
      <p:ext uri="{BB962C8B-B14F-4D97-AF65-F5344CB8AC3E}">
        <p14:creationId xmlns:p14="http://schemas.microsoft.com/office/powerpoint/2010/main" val="2345839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ny Questions Images – Browse 4,472 Stock Photos, Vectors, and Video |  Adobe Stock">
            <a:extLst>
              <a:ext uri="{FF2B5EF4-FFF2-40B4-BE49-F238E27FC236}">
                <a16:creationId xmlns:a16="http://schemas.microsoft.com/office/drawing/2014/main" id="{4FC1ADC5-7711-463F-AD59-38A42D84C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43" y="228936"/>
            <a:ext cx="5500914" cy="206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A080E63-FB70-47D5-966A-143C87BEFDAE}"/>
              </a:ext>
            </a:extLst>
          </p:cNvPr>
          <p:cNvSpPr txBox="1"/>
          <p:nvPr/>
        </p:nvSpPr>
        <p:spPr>
          <a:xfrm>
            <a:off x="687976" y="2851722"/>
            <a:ext cx="8577945" cy="1200329"/>
          </a:xfrm>
          <a:prstGeom prst="rect">
            <a:avLst/>
          </a:prstGeom>
          <a:noFill/>
        </p:spPr>
        <p:txBody>
          <a:bodyPr wrap="square" rtlCol="0">
            <a:spAutoFit/>
          </a:bodyPr>
          <a:lstStyle/>
          <a:p>
            <a:r>
              <a:rPr lang="en-US" sz="2400" dirty="0"/>
              <a:t>WRHA Continuing Care Dementia Care Working Group </a:t>
            </a:r>
          </a:p>
          <a:p>
            <a:r>
              <a:rPr lang="en-US" sz="2400" dirty="0"/>
              <a:t>Primary contact: </a:t>
            </a:r>
            <a:r>
              <a:rPr lang="en-US" sz="2400" b="1" dirty="0"/>
              <a:t>Sheila Smith 204-940-8558 or </a:t>
            </a:r>
            <a:r>
              <a:rPr lang="en-US" sz="2400" b="1" u="sng" dirty="0">
                <a:hlinkClick r:id="rId4"/>
              </a:rPr>
              <a:t>ssmith32@wrha.mb.ca</a:t>
            </a: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A69D20E-6760-442A-8D2A-089FF1255A3B}"/>
              </a:ext>
            </a:extLst>
          </p:cNvPr>
          <p:cNvGraphicFramePr>
            <a:graphicFrameLocks noGrp="1"/>
          </p:cNvGraphicFramePr>
          <p:nvPr>
            <p:ph idx="4294967295"/>
            <p:extLst>
              <p:ext uri="{D42A27DB-BD31-4B8C-83A1-F6EECF244321}">
                <p14:modId xmlns:p14="http://schemas.microsoft.com/office/powerpoint/2010/main" val="2328620913"/>
              </p:ext>
            </p:extLst>
          </p:nvPr>
        </p:nvGraphicFramePr>
        <p:xfrm>
          <a:off x="877888" y="0"/>
          <a:ext cx="8266112" cy="447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74122F4-EB14-4942-97FE-36857DE2E555}"/>
              </a:ext>
            </a:extLst>
          </p:cNvPr>
          <p:cNvSpPr txBox="1"/>
          <p:nvPr/>
        </p:nvSpPr>
        <p:spPr>
          <a:xfrm>
            <a:off x="5011738" y="3397250"/>
            <a:ext cx="2730182" cy="1107996"/>
          </a:xfrm>
          <a:prstGeom prst="rect">
            <a:avLst/>
          </a:prstGeom>
          <a:noFill/>
        </p:spPr>
        <p:txBody>
          <a:bodyPr wrap="square">
            <a:spAutoFit/>
          </a:bodyPr>
          <a:lstStyle/>
          <a:p>
            <a:pPr defTabSz="685800" eaLnBrk="1" fontAlgn="auto" hangingPunct="1">
              <a:spcBef>
                <a:spcPts val="0"/>
              </a:spcBef>
              <a:spcAft>
                <a:spcPts val="0"/>
              </a:spcAft>
              <a:defRPr/>
            </a:pPr>
            <a:r>
              <a:rPr lang="en-CA" sz="1100" dirty="0">
                <a:solidFill>
                  <a:prstClr val="black"/>
                </a:solidFill>
                <a:latin typeface="Calibri" panose="020F0502020204030204"/>
              </a:rPr>
              <a:t>Creation of:</a:t>
            </a:r>
          </a:p>
          <a:p>
            <a:pPr marL="214313" indent="-214313" defTabSz="685800" eaLnBrk="1" fontAlgn="auto" hangingPunct="1">
              <a:spcBef>
                <a:spcPts val="0"/>
              </a:spcBef>
              <a:spcAft>
                <a:spcPts val="0"/>
              </a:spcAft>
              <a:buFont typeface="Arial" panose="020B0604020202020204" pitchFamily="34" charset="0"/>
              <a:buChar char="•"/>
              <a:defRPr/>
            </a:pPr>
            <a:r>
              <a:rPr lang="en-CA" sz="1100" dirty="0">
                <a:solidFill>
                  <a:prstClr val="black"/>
                </a:solidFill>
                <a:latin typeface="Calibri" panose="020F0502020204030204"/>
              </a:rPr>
              <a:t>Senior leadership day</a:t>
            </a:r>
            <a:endParaRPr lang="en-US" sz="110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defRPr/>
            </a:pPr>
            <a:r>
              <a:rPr lang="en-CA" sz="1100" dirty="0">
                <a:solidFill>
                  <a:prstClr val="black"/>
                </a:solidFill>
                <a:latin typeface="Calibri" panose="020F0502020204030204"/>
              </a:rPr>
              <a:t>Family education</a:t>
            </a:r>
            <a:endParaRPr lang="en-US" sz="110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defRPr/>
            </a:pPr>
            <a:r>
              <a:rPr lang="en-CA" sz="1100" dirty="0">
                <a:solidFill>
                  <a:prstClr val="black"/>
                </a:solidFill>
                <a:latin typeface="Calibri" panose="020F0502020204030204"/>
              </a:rPr>
              <a:t>Resource Person</a:t>
            </a:r>
            <a:endParaRPr lang="en-US" sz="110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defRPr/>
            </a:pPr>
            <a:r>
              <a:rPr lang="en-CA" sz="1100" dirty="0">
                <a:solidFill>
                  <a:prstClr val="black"/>
                </a:solidFill>
                <a:latin typeface="Calibri" panose="020F0502020204030204"/>
              </a:rPr>
              <a:t>Refresher Day</a:t>
            </a:r>
            <a:endParaRPr lang="en-US" sz="110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defRPr/>
            </a:pPr>
            <a:r>
              <a:rPr lang="en-CA" sz="1100" dirty="0">
                <a:solidFill>
                  <a:prstClr val="black"/>
                </a:solidFill>
                <a:latin typeface="Calibri" panose="020F0502020204030204"/>
              </a:rPr>
              <a:t>Support Staff day  </a:t>
            </a:r>
            <a:endParaRPr lang="en-US" sz="1050" dirty="0">
              <a:solidFill>
                <a:prstClr val="black"/>
              </a:solidFill>
              <a:latin typeface="Calibri" panose="020F0502020204030204"/>
            </a:endParaRPr>
          </a:p>
        </p:txBody>
      </p:sp>
      <p:sp>
        <p:nvSpPr>
          <p:cNvPr id="6" name="Title 1">
            <a:extLst>
              <a:ext uri="{FF2B5EF4-FFF2-40B4-BE49-F238E27FC236}">
                <a16:creationId xmlns:a16="http://schemas.microsoft.com/office/drawing/2014/main" id="{7B4824D3-D600-497D-A584-8B4E96E9BAE2}"/>
              </a:ext>
            </a:extLst>
          </p:cNvPr>
          <p:cNvSpPr txBox="1">
            <a:spLocks noChangeArrowheads="1"/>
          </p:cNvSpPr>
          <p:nvPr/>
        </p:nvSpPr>
        <p:spPr>
          <a:xfrm>
            <a:off x="222250" y="114300"/>
            <a:ext cx="3600450" cy="1924050"/>
          </a:xfrm>
          <a:prstGeom prst="rect">
            <a:avLst/>
          </a:prstGeom>
        </p:spPr>
        <p:txBody>
          <a:bodyPr/>
          <a:lstStyle>
            <a:lvl1pPr algn="ctr" rtl="0" eaLnBrk="1" fontAlgn="base" hangingPunct="1">
              <a:spcBef>
                <a:spcPct val="0"/>
              </a:spcBef>
              <a:spcAft>
                <a:spcPct val="0"/>
              </a:spcAft>
              <a:defRPr sz="4000" b="1">
                <a:solidFill>
                  <a:srgbClr val="003960"/>
                </a:solidFill>
                <a:latin typeface="Gotham" pitchFamily="50" charset="0"/>
                <a:ea typeface="+mj-ea"/>
                <a:cs typeface="Times New Roman" panose="02020603050405020304" pitchFamily="18" charset="0"/>
              </a:defRPr>
            </a:lvl1pPr>
            <a:lvl2pPr algn="ctr" rtl="0" eaLnBrk="1" fontAlgn="base" hangingPunct="1">
              <a:spcBef>
                <a:spcPct val="0"/>
              </a:spcBef>
              <a:spcAft>
                <a:spcPct val="0"/>
              </a:spcAft>
              <a:defRPr sz="4000" b="1">
                <a:solidFill>
                  <a:srgbClr val="003960"/>
                </a:solidFill>
                <a:latin typeface="Gotham" pitchFamily="50" charset="0"/>
                <a:cs typeface="Times New Roman" pitchFamily="18" charset="0"/>
              </a:defRPr>
            </a:lvl2pPr>
            <a:lvl3pPr algn="ctr" rtl="0" eaLnBrk="1" fontAlgn="base" hangingPunct="1">
              <a:spcBef>
                <a:spcPct val="0"/>
              </a:spcBef>
              <a:spcAft>
                <a:spcPct val="0"/>
              </a:spcAft>
              <a:defRPr sz="4000" b="1">
                <a:solidFill>
                  <a:srgbClr val="003960"/>
                </a:solidFill>
                <a:latin typeface="Gotham" pitchFamily="50" charset="0"/>
                <a:cs typeface="Times New Roman" pitchFamily="18" charset="0"/>
              </a:defRPr>
            </a:lvl3pPr>
            <a:lvl4pPr algn="ctr" rtl="0" eaLnBrk="1" fontAlgn="base" hangingPunct="1">
              <a:spcBef>
                <a:spcPct val="0"/>
              </a:spcBef>
              <a:spcAft>
                <a:spcPct val="0"/>
              </a:spcAft>
              <a:defRPr sz="4000" b="1">
                <a:solidFill>
                  <a:srgbClr val="003960"/>
                </a:solidFill>
                <a:latin typeface="Gotham" pitchFamily="50" charset="0"/>
                <a:cs typeface="Times New Roman" pitchFamily="18" charset="0"/>
              </a:defRPr>
            </a:lvl4pPr>
            <a:lvl5pPr algn="ctr" rtl="0" eaLnBrk="1" fontAlgn="base" hangingPunct="1">
              <a:spcBef>
                <a:spcPct val="0"/>
              </a:spcBef>
              <a:spcAft>
                <a:spcPct val="0"/>
              </a:spcAft>
              <a:defRPr sz="4000" b="1">
                <a:solidFill>
                  <a:srgbClr val="003960"/>
                </a:solidFill>
                <a:latin typeface="Gotham" pitchFamily="50" charset="0"/>
                <a:cs typeface="Times New Roman" pitchFamily="18" charset="0"/>
              </a:defRPr>
            </a:lvl5pPr>
            <a:lvl6pPr marL="457200" algn="ctr" rtl="0" eaLnBrk="1" fontAlgn="base" hangingPunct="1">
              <a:spcBef>
                <a:spcPct val="0"/>
              </a:spcBef>
              <a:spcAft>
                <a:spcPct val="0"/>
              </a:spcAft>
              <a:defRPr sz="3200" b="1">
                <a:solidFill>
                  <a:schemeClr val="tx2"/>
                </a:solidFill>
                <a:latin typeface="Trajan Pro" pitchFamily="18" charset="0"/>
              </a:defRPr>
            </a:lvl6pPr>
            <a:lvl7pPr marL="914400" algn="ctr" rtl="0" eaLnBrk="1" fontAlgn="base" hangingPunct="1">
              <a:spcBef>
                <a:spcPct val="0"/>
              </a:spcBef>
              <a:spcAft>
                <a:spcPct val="0"/>
              </a:spcAft>
              <a:defRPr sz="3200" b="1">
                <a:solidFill>
                  <a:schemeClr val="tx2"/>
                </a:solidFill>
                <a:latin typeface="Trajan Pro" pitchFamily="18" charset="0"/>
              </a:defRPr>
            </a:lvl7pPr>
            <a:lvl8pPr marL="1371600" algn="ctr" rtl="0" eaLnBrk="1" fontAlgn="base" hangingPunct="1">
              <a:spcBef>
                <a:spcPct val="0"/>
              </a:spcBef>
              <a:spcAft>
                <a:spcPct val="0"/>
              </a:spcAft>
              <a:defRPr sz="3200" b="1">
                <a:solidFill>
                  <a:schemeClr val="tx2"/>
                </a:solidFill>
                <a:latin typeface="Trajan Pro" pitchFamily="18" charset="0"/>
              </a:defRPr>
            </a:lvl8pPr>
            <a:lvl9pPr marL="1828800" algn="ctr" rtl="0" eaLnBrk="1" fontAlgn="base" hangingPunct="1">
              <a:spcBef>
                <a:spcPct val="0"/>
              </a:spcBef>
              <a:spcAft>
                <a:spcPct val="0"/>
              </a:spcAft>
              <a:defRPr sz="3200" b="1">
                <a:solidFill>
                  <a:schemeClr val="tx2"/>
                </a:solidFill>
                <a:latin typeface="Trajan Pro" pitchFamily="18" charset="0"/>
              </a:defRPr>
            </a:lvl9pPr>
          </a:lstStyle>
          <a:p>
            <a:r>
              <a:rPr lang="en-US" altLang="en-US" kern="0" dirty="0"/>
              <a:t>Dementia Care Education Highlights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EB86884-9B20-494F-AF04-3AC78C80DB04}"/>
              </a:ext>
            </a:extLst>
          </p:cNvPr>
          <p:cNvSpPr>
            <a:spLocks noGrp="1" noChangeArrowheads="1"/>
          </p:cNvSpPr>
          <p:nvPr>
            <p:ph type="title"/>
          </p:nvPr>
        </p:nvSpPr>
        <p:spPr>
          <a:xfrm>
            <a:off x="457200" y="63500"/>
            <a:ext cx="8229600" cy="857250"/>
          </a:xfrm>
        </p:spPr>
        <p:txBody>
          <a:bodyPr/>
          <a:lstStyle/>
          <a:p>
            <a:r>
              <a:rPr lang="en-US" altLang="en-US" dirty="0"/>
              <a:t>Key changes made in 2019</a:t>
            </a:r>
          </a:p>
        </p:txBody>
      </p:sp>
      <p:sp>
        <p:nvSpPr>
          <p:cNvPr id="18435" name="Content Placeholder 2">
            <a:extLst>
              <a:ext uri="{FF2B5EF4-FFF2-40B4-BE49-F238E27FC236}">
                <a16:creationId xmlns:a16="http://schemas.microsoft.com/office/drawing/2014/main" id="{D65AF344-3141-4310-8DF4-B65B7B1A3BC3}"/>
              </a:ext>
            </a:extLst>
          </p:cNvPr>
          <p:cNvSpPr>
            <a:spLocks noGrp="1" noChangeArrowheads="1"/>
          </p:cNvSpPr>
          <p:nvPr>
            <p:ph idx="1"/>
          </p:nvPr>
        </p:nvSpPr>
        <p:spPr>
          <a:xfrm>
            <a:off x="273050" y="1104900"/>
            <a:ext cx="8743950" cy="3117850"/>
          </a:xfrm>
        </p:spPr>
        <p:txBody>
          <a:bodyPr/>
          <a:lstStyle/>
          <a:p>
            <a:r>
              <a:rPr lang="en-US" altLang="en-US" dirty="0"/>
              <a:t>Professional staff session reduced to 2 days</a:t>
            </a:r>
          </a:p>
          <a:p>
            <a:pPr lvl="1"/>
            <a:r>
              <a:rPr lang="en-US" altLang="en-US" dirty="0"/>
              <a:t>Increased attendance / greater opportunity for replacement of nurses</a:t>
            </a:r>
          </a:p>
          <a:p>
            <a:r>
              <a:rPr lang="en-US" altLang="en-US" dirty="0"/>
              <a:t>Revised to support integrating knowledge into practice</a:t>
            </a:r>
          </a:p>
          <a:p>
            <a:pPr lvl="1"/>
            <a:r>
              <a:rPr lang="en-US" altLang="en-US" dirty="0"/>
              <a:t>Used a more </a:t>
            </a:r>
            <a:r>
              <a:rPr lang="en-CA" altLang="en-US" dirty="0"/>
              <a:t>hands-on and interactive approach with focus on practical aspects of working with people living with dementia </a:t>
            </a:r>
          </a:p>
          <a:p>
            <a:pPr lvl="1"/>
            <a:r>
              <a:rPr lang="en-CA" altLang="en-US" dirty="0"/>
              <a:t>Content included communication approaches/techniques, teamwork, and a person-centred care focus</a:t>
            </a:r>
          </a:p>
          <a:p>
            <a:pPr lvl="1"/>
            <a:r>
              <a:rPr lang="en-CA" altLang="en-US" dirty="0"/>
              <a:t>Introduced the Sponsor requirement as part of the registration for Dementia Care Education for professional staff</a:t>
            </a:r>
            <a:endParaRPr lang="en-US" altLang="en-US" dirty="0"/>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19B7-0E27-4130-9C64-AC2115DEFDB7}"/>
              </a:ext>
            </a:extLst>
          </p:cNvPr>
          <p:cNvSpPr>
            <a:spLocks noGrp="1"/>
          </p:cNvSpPr>
          <p:nvPr>
            <p:ph type="title"/>
          </p:nvPr>
        </p:nvSpPr>
        <p:spPr>
          <a:xfrm>
            <a:off x="457200" y="114300"/>
            <a:ext cx="8229600" cy="857250"/>
          </a:xfrm>
        </p:spPr>
        <p:txBody>
          <a:bodyPr/>
          <a:lstStyle/>
          <a:p>
            <a:r>
              <a:rPr lang="en-US" dirty="0"/>
              <a:t>During the Pandemic</a:t>
            </a:r>
          </a:p>
        </p:txBody>
      </p:sp>
      <p:sp>
        <p:nvSpPr>
          <p:cNvPr id="3" name="Content Placeholder 2">
            <a:extLst>
              <a:ext uri="{FF2B5EF4-FFF2-40B4-BE49-F238E27FC236}">
                <a16:creationId xmlns:a16="http://schemas.microsoft.com/office/drawing/2014/main" id="{61283EB9-8FD3-471E-B8A2-86EA2328A858}"/>
              </a:ext>
            </a:extLst>
          </p:cNvPr>
          <p:cNvSpPr>
            <a:spLocks noGrp="1"/>
          </p:cNvSpPr>
          <p:nvPr>
            <p:ph idx="1"/>
          </p:nvPr>
        </p:nvSpPr>
        <p:spPr>
          <a:xfrm>
            <a:off x="181594" y="1067666"/>
            <a:ext cx="8229600" cy="3008168"/>
          </a:xfrm>
        </p:spPr>
        <p:txBody>
          <a:bodyPr/>
          <a:lstStyle/>
          <a:p>
            <a:r>
              <a:rPr lang="en-US" dirty="0"/>
              <a:t>In-person education paused</a:t>
            </a:r>
          </a:p>
          <a:p>
            <a:r>
              <a:rPr lang="en-US" dirty="0"/>
              <a:t>Providing Dementia Care During a Pandemic </a:t>
            </a:r>
          </a:p>
          <a:p>
            <a:pPr lvl="1"/>
            <a:r>
              <a:rPr lang="en-US" dirty="0"/>
              <a:t>Tip sheets</a:t>
            </a:r>
          </a:p>
          <a:p>
            <a:pPr lvl="1"/>
            <a:r>
              <a:rPr lang="en-US" dirty="0"/>
              <a:t>Security guard training</a:t>
            </a:r>
          </a:p>
          <a:p>
            <a:r>
              <a:rPr lang="en-US" dirty="0"/>
              <a:t>Offered 1-day virtual session 2021-2023</a:t>
            </a:r>
          </a:p>
          <a:p>
            <a:pPr lvl="1"/>
            <a:r>
              <a:rPr lang="en-US" dirty="0"/>
              <a:t>Included both professional and support staff</a:t>
            </a:r>
          </a:p>
          <a:p>
            <a:pPr lvl="1"/>
            <a:r>
              <a:rPr lang="en-US" dirty="0"/>
              <a:t>Missing the hands on practice </a:t>
            </a:r>
          </a:p>
          <a:p>
            <a:pPr lvl="1"/>
            <a:r>
              <a:rPr lang="en-US" dirty="0"/>
              <a:t>No sponsor involvement </a:t>
            </a:r>
          </a:p>
        </p:txBody>
      </p:sp>
      <p:pic>
        <p:nvPicPr>
          <p:cNvPr id="4" name="Content Placeholder 4">
            <a:extLst>
              <a:ext uri="{FF2B5EF4-FFF2-40B4-BE49-F238E27FC236}">
                <a16:creationId xmlns:a16="http://schemas.microsoft.com/office/drawing/2014/main" id="{10022F7A-325E-4513-82CC-A4E06E327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2421">
            <a:off x="6332708" y="2305805"/>
            <a:ext cx="2536890" cy="133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76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9A39-116D-4CF0-A4F5-FA6C6DA31725}"/>
              </a:ext>
            </a:extLst>
          </p:cNvPr>
          <p:cNvSpPr>
            <a:spLocks noGrp="1"/>
          </p:cNvSpPr>
          <p:nvPr>
            <p:ph type="title"/>
          </p:nvPr>
        </p:nvSpPr>
        <p:spPr>
          <a:xfrm>
            <a:off x="140109" y="114300"/>
            <a:ext cx="8863781" cy="857250"/>
          </a:xfrm>
        </p:spPr>
        <p:txBody>
          <a:bodyPr/>
          <a:lstStyle/>
          <a:p>
            <a:r>
              <a:rPr lang="en-US" altLang="en-US" dirty="0"/>
              <a:t>What prompted the current changes?</a:t>
            </a:r>
            <a:endParaRPr lang="en-US" dirty="0"/>
          </a:p>
        </p:txBody>
      </p:sp>
      <p:sp>
        <p:nvSpPr>
          <p:cNvPr id="3" name="Content Placeholder 2">
            <a:extLst>
              <a:ext uri="{FF2B5EF4-FFF2-40B4-BE49-F238E27FC236}">
                <a16:creationId xmlns:a16="http://schemas.microsoft.com/office/drawing/2014/main" id="{C1F6BFBA-77FB-47D5-934A-A60738F7A080}"/>
              </a:ext>
            </a:extLst>
          </p:cNvPr>
          <p:cNvSpPr>
            <a:spLocks noGrp="1"/>
          </p:cNvSpPr>
          <p:nvPr>
            <p:ph idx="1"/>
          </p:nvPr>
        </p:nvSpPr>
        <p:spPr>
          <a:xfrm>
            <a:off x="361405" y="1200149"/>
            <a:ext cx="8229600" cy="3232365"/>
          </a:xfrm>
        </p:spPr>
        <p:txBody>
          <a:bodyPr/>
          <a:lstStyle/>
          <a:p>
            <a:r>
              <a:rPr lang="en-US" dirty="0"/>
              <a:t>P.I.E.C.E.S.™ Canada revised their program &amp; contract no longer exists </a:t>
            </a:r>
          </a:p>
          <a:p>
            <a:pPr lvl="1"/>
            <a:r>
              <a:rPr lang="en-US" dirty="0"/>
              <a:t>As a result, any trademarked acronyms, assessment tools and resources are no longer available for use</a:t>
            </a:r>
          </a:p>
          <a:p>
            <a:r>
              <a:rPr lang="en-US" dirty="0"/>
              <a:t>A provincial working group updated the resources and education content to reflect the move away from the P.I.E.C.E.S.™ framework and replacing it with the new </a:t>
            </a:r>
            <a:r>
              <a:rPr lang="en-US" dirty="0" err="1"/>
              <a:t>Behavioural</a:t>
            </a:r>
            <a:r>
              <a:rPr lang="en-US" dirty="0"/>
              <a:t> Assessment using the C.A.U.S.E. acronym</a:t>
            </a:r>
          </a:p>
        </p:txBody>
      </p:sp>
    </p:spTree>
    <p:extLst>
      <p:ext uri="{BB962C8B-B14F-4D97-AF65-F5344CB8AC3E}">
        <p14:creationId xmlns:p14="http://schemas.microsoft.com/office/powerpoint/2010/main" val="2713764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71FF5FA-8876-4620-B2DD-F298647D1DBE}"/>
              </a:ext>
            </a:extLst>
          </p:cNvPr>
          <p:cNvSpPr>
            <a:spLocks noGrp="1" noChangeArrowheads="1"/>
          </p:cNvSpPr>
          <p:nvPr>
            <p:ph type="title"/>
          </p:nvPr>
        </p:nvSpPr>
        <p:spPr>
          <a:xfrm>
            <a:off x="457200" y="114300"/>
            <a:ext cx="8229600" cy="857250"/>
          </a:xfrm>
        </p:spPr>
        <p:txBody>
          <a:bodyPr/>
          <a:lstStyle/>
          <a:p>
            <a:r>
              <a:rPr lang="en-US" altLang="en-US" dirty="0"/>
              <a:t>Activities Starting in Fall 2023</a:t>
            </a:r>
          </a:p>
        </p:txBody>
      </p:sp>
      <p:sp>
        <p:nvSpPr>
          <p:cNvPr id="3" name="Content Placeholder 2">
            <a:extLst>
              <a:ext uri="{FF2B5EF4-FFF2-40B4-BE49-F238E27FC236}">
                <a16:creationId xmlns:a16="http://schemas.microsoft.com/office/drawing/2014/main" id="{64C8FFB4-1414-4FCE-85B7-69E6BD4BEF5B}"/>
              </a:ext>
            </a:extLst>
          </p:cNvPr>
          <p:cNvSpPr>
            <a:spLocks noGrp="1"/>
          </p:cNvSpPr>
          <p:nvPr>
            <p:ph idx="1"/>
          </p:nvPr>
        </p:nvSpPr>
        <p:spPr>
          <a:xfrm>
            <a:off x="457200" y="1100517"/>
            <a:ext cx="8229600" cy="3261090"/>
          </a:xfrm>
        </p:spPr>
        <p:txBody>
          <a:bodyPr>
            <a:normAutofit lnSpcReduction="10000"/>
          </a:bodyPr>
          <a:lstStyle/>
          <a:p>
            <a:pPr>
              <a:defRPr/>
            </a:pPr>
            <a:r>
              <a:rPr lang="en-US" dirty="0"/>
              <a:t>Return of in-person sessions for:</a:t>
            </a:r>
          </a:p>
          <a:p>
            <a:pPr lvl="1">
              <a:defRPr/>
            </a:pPr>
            <a:r>
              <a:rPr lang="en-US" dirty="0"/>
              <a:t>1-day Support Staff</a:t>
            </a:r>
          </a:p>
          <a:p>
            <a:pPr lvl="1">
              <a:defRPr/>
            </a:pPr>
            <a:r>
              <a:rPr lang="en-US" dirty="0"/>
              <a:t>2-day Professional Staff</a:t>
            </a:r>
          </a:p>
          <a:p>
            <a:pPr>
              <a:defRPr/>
            </a:pPr>
            <a:r>
              <a:rPr lang="en-US" dirty="0"/>
              <a:t>Introduce and transition from P.I.E.C.E.S.™ to new acronym </a:t>
            </a:r>
            <a:r>
              <a:rPr lang="en-US" b="1" dirty="0"/>
              <a:t>C.A.U.S.E.</a:t>
            </a:r>
          </a:p>
          <a:p>
            <a:pPr>
              <a:defRPr/>
            </a:pPr>
            <a:r>
              <a:rPr lang="en-US" dirty="0"/>
              <a:t>Incorporate new and revised dementia care resources</a:t>
            </a:r>
          </a:p>
          <a:p>
            <a:pPr>
              <a:defRPr/>
            </a:pPr>
            <a:r>
              <a:rPr lang="en-US" dirty="0"/>
              <a:t>Reintroduction of the sponsor role and evaluation</a:t>
            </a:r>
          </a:p>
          <a:p>
            <a:pPr>
              <a:defRPr/>
            </a:pPr>
            <a:r>
              <a:rPr lang="en-US" dirty="0"/>
              <a:t>Promote engagement of residents and families </a:t>
            </a:r>
          </a:p>
        </p:txBody>
      </p:sp>
    </p:spTree>
  </p:cSld>
  <p:clrMapOvr>
    <a:masterClrMapping/>
  </p:clrMapOvr>
</p:sld>
</file>

<file path=ppt/theme/theme1.xml><?xml version="1.0" encoding="utf-8"?>
<a:theme xmlns:a="http://schemas.openxmlformats.org/drawingml/2006/main" name="PowerPoint Template 201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ajan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2018</Template>
  <TotalTime>2159</TotalTime>
  <Words>6585</Words>
  <Application>Microsoft Office PowerPoint</Application>
  <PresentationFormat>On-screen Show (16:9)</PresentationFormat>
  <Paragraphs>471</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Gotham</vt:lpstr>
      <vt:lpstr>Myriad Pro</vt:lpstr>
      <vt:lpstr>Times New Roman</vt:lpstr>
      <vt:lpstr>Trajan Pro</vt:lpstr>
      <vt:lpstr>PowerPoint Template 2018</vt:lpstr>
      <vt:lpstr>Dementia Care:  Moving Forward</vt:lpstr>
      <vt:lpstr>Purpose of Webinar</vt:lpstr>
      <vt:lpstr>Dementia in Long-Term Care</vt:lpstr>
      <vt:lpstr>Why is Dementia Care Education important?</vt:lpstr>
      <vt:lpstr>PowerPoint Presentation</vt:lpstr>
      <vt:lpstr>Key changes made in 2019</vt:lpstr>
      <vt:lpstr>During the Pandemic</vt:lpstr>
      <vt:lpstr>What prompted the current changes?</vt:lpstr>
      <vt:lpstr>Activities Starting in Fall 2023</vt:lpstr>
      <vt:lpstr>New Dementia Care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Supportive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 &amp; Family Engagement</vt:lpstr>
      <vt:lpstr>Resident &amp; Family Engagement</vt:lpstr>
      <vt:lpstr>Resident &amp; Family Engagement</vt:lpstr>
      <vt:lpstr>Resources for Sponsors</vt:lpstr>
      <vt:lpstr>Implementation – Educator Resources</vt:lpstr>
      <vt:lpstr>Implementation</vt:lpstr>
      <vt:lpstr>Existing Forms</vt:lpstr>
      <vt:lpstr>Implementation Timeline</vt:lpstr>
      <vt:lpstr>Dementia Care Education Sessions</vt:lpstr>
      <vt:lpstr>Dementia Care Education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Bell</dc:creator>
  <cp:lastModifiedBy>Allison Bell</cp:lastModifiedBy>
  <cp:revision>203</cp:revision>
  <cp:lastPrinted>2023-12-01T16:44:24Z</cp:lastPrinted>
  <dcterms:created xsi:type="dcterms:W3CDTF">2022-02-25T18:50:01Z</dcterms:created>
  <dcterms:modified xsi:type="dcterms:W3CDTF">2023-12-06T20:29:19Z</dcterms:modified>
</cp:coreProperties>
</file>