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0.xml" ContentType="application/vnd.openxmlformats-officedocument.presentationml.notesSlide+xml"/>
  <Override PartName="/ppt/slideLayouts/slideLayout11.xml" ContentType="application/vnd.openxmlformats-officedocument.presentationml.slideLayout+xml"/>
  <Override PartName="/ppt/notesSlides/notesSlide11.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13.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9.xml" ContentType="application/vnd.openxmlformats-officedocument.presentationml.notesSlide+xml"/>
  <Override PartName="/ppt/slideLayouts/slideLayout3.xml" ContentType="application/vnd.openxmlformats-officedocument.presentationml.slideLayout+xml"/>
  <Override PartName="/ppt/notesSlides/notesSlide20.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8.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4.xml" ContentType="application/vnd.openxmlformats-officedocument.presentationml.notesSlide+xml"/>
  <Override PartName="/ppt/slideLayouts/slideLayout6.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22"/>
  </p:notesMasterIdLst>
  <p:sldIdLst>
    <p:sldId id="256" r:id="rId2"/>
    <p:sldId id="259" r:id="rId3"/>
    <p:sldId id="257" r:id="rId4"/>
    <p:sldId id="258" r:id="rId5"/>
    <p:sldId id="260" r:id="rId6"/>
    <p:sldId id="262" r:id="rId7"/>
    <p:sldId id="263" r:id="rId8"/>
    <p:sldId id="264" r:id="rId9"/>
    <p:sldId id="265" r:id="rId10"/>
    <p:sldId id="266" r:id="rId11"/>
    <p:sldId id="267" r:id="rId12"/>
    <p:sldId id="269" r:id="rId13"/>
    <p:sldId id="270" r:id="rId14"/>
    <p:sldId id="271" r:id="rId15"/>
    <p:sldId id="272" r:id="rId16"/>
    <p:sldId id="276" r:id="rId17"/>
    <p:sldId id="268" r:id="rId18"/>
    <p:sldId id="274" r:id="rId19"/>
    <p:sldId id="275" r:id="rId20"/>
    <p:sldId id="273"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65160" autoAdjust="0"/>
  </p:normalViewPr>
  <p:slideViewPr>
    <p:cSldViewPr snapToGrid="0">
      <p:cViewPr varScale="1">
        <p:scale>
          <a:sx n="58" d="100"/>
          <a:sy n="58" d="100"/>
        </p:scale>
        <p:origin x="1464" y="48"/>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27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1f84ba4511_2_76: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8" name="Google Shape;128;g21f84ba4511_2_76:notes"/>
          <p:cNvSpPr txBox="1">
            <a:spLocks noGrp="1"/>
          </p:cNvSpPr>
          <p:nvPr>
            <p:ph type="body" idx="1"/>
          </p:nvPr>
        </p:nvSpPr>
        <p:spPr>
          <a:xfrm>
            <a:off x="914710" y="4344025"/>
            <a:ext cx="5028579" cy="4114487"/>
          </a:xfrm>
          <a:prstGeom prst="rect">
            <a:avLst/>
          </a:prstGeom>
          <a:noFill/>
          <a:ln>
            <a:noFill/>
          </a:ln>
        </p:spPr>
        <p:txBody>
          <a:bodyPr spcFirstLastPara="1" wrap="square" lIns="90575" tIns="45275" rIns="90575" bIns="45275" anchor="t" anchorCtr="0">
            <a:noAutofit/>
          </a:bodyPr>
          <a:lstStyle/>
          <a:p>
            <a:pPr marL="158750" lvl="0" indent="0" algn="l" rtl="0">
              <a:lnSpc>
                <a:spcPct val="115000"/>
              </a:lnSpc>
              <a:spcBef>
                <a:spcPts val="0"/>
              </a:spcBef>
              <a:spcAft>
                <a:spcPts val="0"/>
              </a:spcAft>
              <a:buClr>
                <a:schemeClr val="dk1"/>
              </a:buClr>
              <a:buSzPts val="1100"/>
              <a:buNone/>
            </a:pPr>
            <a:endParaRPr lang="en"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dirty="0"/>
          </a:p>
          <a:p>
            <a:pPr marL="0" lvl="0" indent="0" algn="l" rtl="0">
              <a:lnSpc>
                <a:spcPct val="100000"/>
              </a:lnSpc>
              <a:spcBef>
                <a:spcPts val="0"/>
              </a:spcBef>
              <a:spcAft>
                <a:spcPts val="0"/>
              </a:spcAft>
              <a:buSzPts val="1400"/>
              <a:buNone/>
            </a:pPr>
            <a:endParaRPr sz="1400" dirty="0"/>
          </a:p>
        </p:txBody>
      </p:sp>
      <p:sp>
        <p:nvSpPr>
          <p:cNvPr id="129" name="Google Shape;129;g21f84ba4511_2_76:notes"/>
          <p:cNvSpPr txBox="1"/>
          <p:nvPr/>
        </p:nvSpPr>
        <p:spPr>
          <a:xfrm>
            <a:off x="3887131" y="8686487"/>
            <a:ext cx="2970868" cy="457512"/>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 sz="18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1f84ba4511_2_157: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8" name="Google Shape;218;g21f84ba4511_2_157:notes"/>
          <p:cNvSpPr txBox="1">
            <a:spLocks noGrp="1"/>
          </p:cNvSpPr>
          <p:nvPr>
            <p:ph type="body" idx="1"/>
          </p:nvPr>
        </p:nvSpPr>
        <p:spPr>
          <a:xfrm>
            <a:off x="914710" y="4344025"/>
            <a:ext cx="5028457" cy="4114623"/>
          </a:xfrm>
          <a:prstGeom prst="rect">
            <a:avLst/>
          </a:prstGeom>
          <a:noFill/>
          <a:ln>
            <a:noFill/>
          </a:ln>
        </p:spPr>
        <p:txBody>
          <a:bodyPr spcFirstLastPara="1" wrap="square" lIns="90575" tIns="45275" rIns="90575" bIns="45275" anchor="t" anchorCtr="0">
            <a:noAutofit/>
          </a:bodyPr>
          <a:lstStyle/>
          <a:p>
            <a:pPr marL="0" lvl="0" indent="0" algn="l" rtl="0">
              <a:lnSpc>
                <a:spcPct val="115000"/>
              </a:lnSpc>
              <a:spcBef>
                <a:spcPts val="40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This next resource is called: </a:t>
            </a:r>
            <a:r>
              <a:rPr lang="en" sz="1200" b="1" dirty="0">
                <a:solidFill>
                  <a:schemeClr val="dk1"/>
                </a:solidFill>
                <a:latin typeface="Calibri"/>
                <a:ea typeface="Calibri"/>
                <a:cs typeface="Calibri"/>
                <a:sym typeface="Calibri"/>
              </a:rPr>
              <a:t>conversations in LTC: Nourishing the Whole Person. </a:t>
            </a:r>
            <a:br>
              <a:rPr lang="en" sz="1200" dirty="0">
                <a:solidFill>
                  <a:schemeClr val="dk1"/>
                </a:solidFill>
                <a:latin typeface="Calibri"/>
                <a:ea typeface="Calibri"/>
                <a:cs typeface="Calibri"/>
                <a:sym typeface="Calibri"/>
              </a:rPr>
            </a:br>
            <a:endParaRPr sz="1200" dirty="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100" dirty="0">
                <a:solidFill>
                  <a:schemeClr val="dk1"/>
                </a:solidFill>
              </a:rPr>
              <a:t>The purpose of this resource is to identify non-food related ways of being “nourishing” and providing care.  This resourc</a:t>
            </a:r>
            <a:r>
              <a:rPr lang="en" dirty="0">
                <a:solidFill>
                  <a:schemeClr val="dk1"/>
                </a:solidFill>
              </a:rPr>
              <a:t>e offers suggestions for activities that focus on quality time and nurturing relationships during visits in long term care. </a:t>
            </a:r>
            <a:r>
              <a:rPr lang="en" sz="1200" dirty="0">
                <a:solidFill>
                  <a:schemeClr val="dk1"/>
                </a:solidFill>
                <a:latin typeface="Calibri"/>
                <a:ea typeface="Calibri"/>
                <a:cs typeface="Calibri"/>
                <a:sym typeface="Calibri"/>
              </a:rPr>
              <a:t>The list is divided into Body, Mind, Heart, Soul and Spirit</a:t>
            </a:r>
            <a:endParaRPr sz="1200" dirty="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endParaRPr lang="en" dirty="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 dirty="0">
                <a:solidFill>
                  <a:schemeClr val="dk1"/>
                </a:solidFill>
              </a:rPr>
              <a:t>We want to ensure the family knows that we are not abandoning their loved one </a:t>
            </a:r>
            <a:r>
              <a:rPr lang="en" b="1" dirty="0">
                <a:solidFill>
                  <a:schemeClr val="dk1"/>
                </a:solidFill>
              </a:rPr>
              <a:t>when a person is eating less or not eating</a:t>
            </a:r>
            <a:r>
              <a:rPr lang="en" dirty="0">
                <a:solidFill>
                  <a:schemeClr val="dk1"/>
                </a:solidFill>
              </a:rPr>
              <a:t>, but we are changing the focus of our care.</a:t>
            </a:r>
            <a:endParaRPr dirty="0">
              <a:solidFill>
                <a:schemeClr val="dk1"/>
              </a:solidFill>
            </a:endParaRPr>
          </a:p>
          <a:p>
            <a:pPr marL="0" lvl="0" indent="0" algn="l" rtl="0">
              <a:lnSpc>
                <a:spcPct val="115000"/>
              </a:lnSpc>
              <a:spcBef>
                <a:spcPts val="60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400" dirty="0"/>
          </a:p>
        </p:txBody>
      </p:sp>
      <p:sp>
        <p:nvSpPr>
          <p:cNvPr id="219" name="Google Shape;219;g21f84ba4511_2_157:notes"/>
          <p:cNvSpPr txBox="1">
            <a:spLocks noGrp="1"/>
          </p:cNvSpPr>
          <p:nvPr>
            <p:ph type="sldNum" idx="12"/>
          </p:nvPr>
        </p:nvSpPr>
        <p:spPr>
          <a:xfrm>
            <a:off x="3887131" y="8686487"/>
            <a:ext cx="2970880" cy="457377"/>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1f84ba4511_2_166: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8" name="Google Shape;228;g21f84ba4511_2_166:notes"/>
          <p:cNvSpPr txBox="1">
            <a:spLocks noGrp="1"/>
          </p:cNvSpPr>
          <p:nvPr>
            <p:ph type="body" idx="1"/>
          </p:nvPr>
        </p:nvSpPr>
        <p:spPr>
          <a:xfrm>
            <a:off x="914710" y="4344025"/>
            <a:ext cx="5028457" cy="4114623"/>
          </a:xfrm>
          <a:prstGeom prst="rect">
            <a:avLst/>
          </a:prstGeom>
          <a:noFill/>
          <a:ln>
            <a:noFill/>
          </a:ln>
        </p:spPr>
        <p:txBody>
          <a:bodyPr spcFirstLastPara="1" wrap="square" lIns="90575" tIns="45275" rIns="90575" bIns="45275" anchor="t" anchorCtr="0">
            <a:noAutofit/>
          </a:bodyPr>
          <a:lstStyle/>
          <a:p>
            <a:pPr marL="0" lvl="0" indent="0" algn="l" rtl="0">
              <a:lnSpc>
                <a:spcPct val="115000"/>
              </a:lnSpc>
              <a:spcBef>
                <a:spcPts val="400"/>
              </a:spcBef>
              <a:spcAft>
                <a:spcPts val="0"/>
              </a:spcAft>
              <a:buClr>
                <a:schemeClr val="dk1"/>
              </a:buClr>
              <a:buSzPts val="1100"/>
              <a:buFont typeface="Arial"/>
              <a:buNone/>
            </a:pPr>
            <a:r>
              <a:rPr lang="en">
                <a:solidFill>
                  <a:schemeClr val="dk1"/>
                </a:solidFill>
              </a:rPr>
              <a:t>Lastly, this resource is titled: </a:t>
            </a:r>
            <a:r>
              <a:rPr lang="en" b="1">
                <a:solidFill>
                  <a:schemeClr val="dk1"/>
                </a:solidFill>
              </a:rPr>
              <a:t>Conversations in LTC: Eating at End of Life.</a:t>
            </a:r>
            <a:endParaRPr>
              <a:solidFill>
                <a:schemeClr val="dk1"/>
              </a:solidFill>
            </a:endParaRPr>
          </a:p>
          <a:p>
            <a:pPr marL="0" lvl="0" indent="0" algn="l" rtl="0">
              <a:lnSpc>
                <a:spcPct val="115000"/>
              </a:lnSpc>
              <a:spcBef>
                <a:spcPts val="400"/>
              </a:spcBef>
              <a:spcAft>
                <a:spcPts val="0"/>
              </a:spcAft>
              <a:buSzPts val="1400"/>
              <a:buNone/>
            </a:pPr>
            <a:r>
              <a:rPr lang="en">
                <a:solidFill>
                  <a:schemeClr val="dk1"/>
                </a:solidFill>
              </a:rPr>
              <a:t>As the resident’s conditions progresses towards end of life, what we typically see: </a:t>
            </a:r>
            <a:endParaRPr>
              <a:solidFill>
                <a:schemeClr val="dk1"/>
              </a:solidFill>
            </a:endParaRPr>
          </a:p>
          <a:p>
            <a:pPr marL="444500" lvl="0" indent="-285750" algn="l" rtl="0">
              <a:lnSpc>
                <a:spcPct val="115000"/>
              </a:lnSpc>
              <a:spcBef>
                <a:spcPts val="400"/>
              </a:spcBef>
              <a:spcAft>
                <a:spcPts val="0"/>
              </a:spcAft>
              <a:buClr>
                <a:schemeClr val="dk1"/>
              </a:buClr>
              <a:buSzPts val="1100"/>
              <a:buChar char="●"/>
            </a:pPr>
            <a:r>
              <a:rPr lang="en">
                <a:solidFill>
                  <a:schemeClr val="dk1"/>
                </a:solidFill>
              </a:rPr>
              <a:t>Many people at end of life become, weaker, more drowsy, less able to swallow. The resident may eat or drink less and may overall lose their desire to eat. </a:t>
            </a:r>
            <a:r>
              <a:rPr lang="en" b="1">
                <a:solidFill>
                  <a:schemeClr val="dk1"/>
                </a:solidFill>
              </a:rPr>
              <a:t>However</a:t>
            </a:r>
            <a:r>
              <a:rPr lang="en">
                <a:solidFill>
                  <a:schemeClr val="dk1"/>
                </a:solidFill>
              </a:rPr>
              <a:t>, at this time, food or drink may be offered for pleasure, </a:t>
            </a:r>
            <a:r>
              <a:rPr lang="en" b="1">
                <a:solidFill>
                  <a:schemeClr val="dk1"/>
                </a:solidFill>
              </a:rPr>
              <a:t>in a controlled situation</a:t>
            </a:r>
            <a:r>
              <a:rPr lang="en">
                <a:solidFill>
                  <a:schemeClr val="dk1"/>
                </a:solidFill>
              </a:rPr>
              <a:t>, as food has less of a nutritional purpose. </a:t>
            </a:r>
            <a:endParaRPr>
              <a:solidFill>
                <a:schemeClr val="dk1"/>
              </a:solidFill>
            </a:endParaRPr>
          </a:p>
          <a:p>
            <a:pPr marL="444500" lvl="0" indent="-285750" algn="l" rtl="0">
              <a:lnSpc>
                <a:spcPct val="115000"/>
              </a:lnSpc>
              <a:spcBef>
                <a:spcPts val="0"/>
              </a:spcBef>
              <a:spcAft>
                <a:spcPts val="0"/>
              </a:spcAft>
              <a:buClr>
                <a:schemeClr val="dk1"/>
              </a:buClr>
              <a:buSzPts val="1100"/>
              <a:buChar char="●"/>
            </a:pPr>
            <a:r>
              <a:rPr lang="en">
                <a:solidFill>
                  <a:schemeClr val="dk1"/>
                </a:solidFill>
              </a:rPr>
              <a:t>In this handout, it reinforces the importance of keeping the resident comfortable, and offers other ways of providing care, such as oral care. </a:t>
            </a:r>
            <a:endParaRPr>
              <a:solidFill>
                <a:schemeClr val="dk1"/>
              </a:solidFill>
            </a:endParaRPr>
          </a:p>
          <a:p>
            <a:pPr marL="0" lvl="0" indent="0" algn="l" rtl="0">
              <a:lnSpc>
                <a:spcPct val="115000"/>
              </a:lnSpc>
              <a:spcBef>
                <a:spcPts val="400"/>
              </a:spcBef>
              <a:spcAft>
                <a:spcPts val="0"/>
              </a:spcAft>
              <a:buSzPts val="1400"/>
              <a:buNone/>
            </a:pPr>
            <a:r>
              <a:rPr lang="en">
                <a:solidFill>
                  <a:schemeClr val="dk1"/>
                </a:solidFill>
              </a:rPr>
              <a:t>Therefore, the purpose is….</a:t>
            </a:r>
            <a:endParaRPr>
              <a:solidFill>
                <a:schemeClr val="dk1"/>
              </a:solidFill>
            </a:endParaRPr>
          </a:p>
          <a:p>
            <a:pPr marL="457200" lvl="0" indent="-298450" algn="l" rtl="0">
              <a:lnSpc>
                <a:spcPct val="115000"/>
              </a:lnSpc>
              <a:spcBef>
                <a:spcPts val="400"/>
              </a:spcBef>
              <a:spcAft>
                <a:spcPts val="0"/>
              </a:spcAft>
              <a:buClr>
                <a:schemeClr val="dk1"/>
              </a:buClr>
              <a:buSzPts val="1100"/>
              <a:buChar char="-"/>
            </a:pPr>
            <a:r>
              <a:rPr lang="en">
                <a:solidFill>
                  <a:schemeClr val="dk1"/>
                </a:solidFill>
              </a:rPr>
              <a:t> to increase understanding of the family and supports on the anticipated changes that occur as a resident approaches the end of life. And Aims to </a:t>
            </a:r>
            <a:r>
              <a:rPr lang="en" i="1">
                <a:solidFill>
                  <a:schemeClr val="dk1"/>
                </a:solidFill>
              </a:rPr>
              <a:t>highlight the importance of keeping the person comfortable at this time. </a:t>
            </a:r>
            <a:endParaRPr i="1">
              <a:solidFill>
                <a:schemeClr val="dk1"/>
              </a:solidFill>
            </a:endParaRPr>
          </a:p>
          <a:p>
            <a:pPr marL="0" lvl="0" indent="0" algn="l" rtl="0">
              <a:lnSpc>
                <a:spcPct val="115000"/>
              </a:lnSpc>
              <a:spcBef>
                <a:spcPts val="400"/>
              </a:spcBef>
              <a:spcAft>
                <a:spcPts val="0"/>
              </a:spcAft>
              <a:buSzPts val="1400"/>
              <a:buNone/>
            </a:pPr>
            <a:endParaRPr>
              <a:solidFill>
                <a:schemeClr val="dk1"/>
              </a:solidFill>
            </a:endParaRPr>
          </a:p>
          <a:p>
            <a:pPr marL="0" lvl="0" indent="0" algn="l" rtl="0">
              <a:lnSpc>
                <a:spcPct val="115000"/>
              </a:lnSpc>
              <a:spcBef>
                <a:spcPts val="400"/>
              </a:spcBef>
              <a:spcAft>
                <a:spcPts val="0"/>
              </a:spcAft>
              <a:buSzPts val="1400"/>
              <a:buNone/>
            </a:pPr>
            <a:endParaRPr>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400"/>
              <a:buNone/>
            </a:pPr>
            <a:endParaRPr/>
          </a:p>
        </p:txBody>
      </p:sp>
      <p:sp>
        <p:nvSpPr>
          <p:cNvPr id="229" name="Google Shape;229;g21f84ba4511_2_166:notes"/>
          <p:cNvSpPr txBox="1">
            <a:spLocks noGrp="1"/>
          </p:cNvSpPr>
          <p:nvPr>
            <p:ph type="sldNum" idx="12"/>
          </p:nvPr>
        </p:nvSpPr>
        <p:spPr>
          <a:xfrm>
            <a:off x="3887131" y="8686487"/>
            <a:ext cx="2970880" cy="457377"/>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1f84ba4511_0_6: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8" name="Google Shape;248;g21f84ba4511_0_6:notes"/>
          <p:cNvSpPr txBox="1">
            <a:spLocks noGrp="1"/>
          </p:cNvSpPr>
          <p:nvPr>
            <p:ph type="body" idx="1"/>
          </p:nvPr>
        </p:nvSpPr>
        <p:spPr>
          <a:xfrm>
            <a:off x="914710" y="4344025"/>
            <a:ext cx="5028600" cy="4114500"/>
          </a:xfrm>
          <a:prstGeom prst="rect">
            <a:avLst/>
          </a:prstGeom>
          <a:noFill/>
          <a:ln>
            <a:noFill/>
          </a:ln>
        </p:spPr>
        <p:txBody>
          <a:bodyPr spcFirstLastPara="1" wrap="square" lIns="90575" tIns="45275" rIns="90575" bIns="45275" anchor="t" anchorCtr="0">
            <a:noAutofit/>
          </a:bodyPr>
          <a:lstStyle/>
          <a:p>
            <a:pPr marL="0" lvl="0" indent="0" algn="l" rtl="0">
              <a:lnSpc>
                <a:spcPct val="100000"/>
              </a:lnSpc>
              <a:spcBef>
                <a:spcPts val="0"/>
              </a:spcBef>
              <a:spcAft>
                <a:spcPts val="0"/>
              </a:spcAft>
              <a:buSzPts val="1400"/>
              <a:buNone/>
            </a:pPr>
            <a:endParaRPr b="1" dirty="0"/>
          </a:p>
        </p:txBody>
      </p:sp>
      <p:sp>
        <p:nvSpPr>
          <p:cNvPr id="249" name="Google Shape;249;g21f84ba4511_0_6:notes"/>
          <p:cNvSpPr txBox="1">
            <a:spLocks noGrp="1"/>
          </p:cNvSpPr>
          <p:nvPr>
            <p:ph type="sldNum" idx="12"/>
          </p:nvPr>
        </p:nvSpPr>
        <p:spPr>
          <a:xfrm>
            <a:off x="3887131" y="8686487"/>
            <a:ext cx="2970900" cy="457500"/>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1f84ba4511_0_2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6" name="Google Shape;256;g21f84ba4511_0_20:notes"/>
          <p:cNvSpPr txBox="1">
            <a:spLocks noGrp="1"/>
          </p:cNvSpPr>
          <p:nvPr>
            <p:ph type="body" idx="1"/>
          </p:nvPr>
        </p:nvSpPr>
        <p:spPr>
          <a:xfrm>
            <a:off x="914710" y="4344025"/>
            <a:ext cx="5028600" cy="4114500"/>
          </a:xfrm>
          <a:prstGeom prst="rect">
            <a:avLst/>
          </a:prstGeom>
          <a:noFill/>
          <a:ln>
            <a:noFill/>
          </a:ln>
        </p:spPr>
        <p:txBody>
          <a:bodyPr spcFirstLastPara="1" wrap="square" lIns="90575" tIns="45275" rIns="90575" bIns="45275" anchor="t" anchorCtr="0">
            <a:noAutofit/>
          </a:bodyPr>
          <a:lstStyle/>
          <a:p>
            <a:pPr marL="0" lvl="0" indent="0" algn="l" rtl="0">
              <a:spcBef>
                <a:spcPts val="360"/>
              </a:spcBef>
              <a:spcAft>
                <a:spcPts val="0"/>
              </a:spcAft>
              <a:buNone/>
            </a:pPr>
            <a:endParaRPr dirty="0">
              <a:solidFill>
                <a:schemeClr val="dk1"/>
              </a:solidFill>
              <a:latin typeface="Calibri"/>
              <a:ea typeface="Calibri"/>
              <a:cs typeface="Calibri"/>
              <a:sym typeface="Calibri"/>
            </a:endParaRPr>
          </a:p>
          <a:p>
            <a:pPr marL="457200" lvl="0" indent="-298450" algn="l" rtl="0">
              <a:spcBef>
                <a:spcPts val="360"/>
              </a:spcBef>
              <a:spcAft>
                <a:spcPts val="0"/>
              </a:spcAft>
              <a:buClr>
                <a:schemeClr val="dk1"/>
              </a:buClr>
              <a:buSzPts val="1100"/>
              <a:buChar char="•"/>
            </a:pPr>
            <a:r>
              <a:rPr lang="en" b="1" dirty="0">
                <a:solidFill>
                  <a:schemeClr val="dk1"/>
                </a:solidFill>
                <a:latin typeface="Calibri"/>
                <a:ea typeface="Calibri"/>
                <a:cs typeface="Calibri"/>
                <a:sym typeface="Calibri"/>
              </a:rPr>
              <a:t>Voiceover PP</a:t>
            </a:r>
            <a:endParaRPr b="1" dirty="0">
              <a:solidFill>
                <a:schemeClr val="dk1"/>
              </a:solidFill>
              <a:latin typeface="Calibri"/>
              <a:ea typeface="Calibri"/>
              <a:cs typeface="Calibri"/>
              <a:sym typeface="Calibri"/>
            </a:endParaRPr>
          </a:p>
          <a:p>
            <a:pPr marL="914400" lvl="1" indent="-298450" algn="l" rtl="0">
              <a:spcBef>
                <a:spcPts val="360"/>
              </a:spcBef>
              <a:spcAft>
                <a:spcPts val="0"/>
              </a:spcAft>
              <a:buClr>
                <a:schemeClr val="dk1"/>
              </a:buClr>
              <a:buSzPts val="1100"/>
              <a:buChar char="–"/>
            </a:pPr>
            <a:r>
              <a:rPr lang="en" dirty="0">
                <a:solidFill>
                  <a:schemeClr val="dk1"/>
                </a:solidFill>
                <a:latin typeface="Calibri"/>
                <a:ea typeface="Calibri"/>
                <a:cs typeface="Calibri"/>
                <a:sym typeface="Calibri"/>
              </a:rPr>
              <a:t>Presentation on the Journey of nutrition decline initiative</a:t>
            </a:r>
            <a:endParaRPr dirty="0">
              <a:solidFill>
                <a:schemeClr val="dk1"/>
              </a:solidFill>
              <a:latin typeface="Calibri"/>
              <a:ea typeface="Calibri"/>
              <a:cs typeface="Calibri"/>
              <a:sym typeface="Calibri"/>
            </a:endParaRPr>
          </a:p>
          <a:p>
            <a:pPr marL="914400" lvl="1" indent="-298450" algn="l" rtl="0">
              <a:spcBef>
                <a:spcPts val="0"/>
              </a:spcBef>
              <a:spcAft>
                <a:spcPts val="0"/>
              </a:spcAft>
              <a:buClr>
                <a:schemeClr val="dk1"/>
              </a:buClr>
              <a:buSzPts val="1100"/>
              <a:buFont typeface="Calibri"/>
              <a:buChar char="–"/>
            </a:pPr>
            <a:r>
              <a:rPr lang="en" dirty="0">
                <a:solidFill>
                  <a:schemeClr val="dk1"/>
                </a:solidFill>
              </a:rPr>
              <a:t>This will serve as a tool that can be replayed and used at multiple sites. </a:t>
            </a:r>
            <a:endParaRPr dirty="0">
              <a:solidFill>
                <a:schemeClr val="dk1"/>
              </a:solidFill>
            </a:endParaRPr>
          </a:p>
          <a:p>
            <a:pPr marL="457200" lvl="0" indent="-298450" algn="l" rtl="0">
              <a:spcBef>
                <a:spcPts val="360"/>
              </a:spcBef>
              <a:spcAft>
                <a:spcPts val="0"/>
              </a:spcAft>
              <a:buClr>
                <a:schemeClr val="dk1"/>
              </a:buClr>
              <a:buSzPts val="1100"/>
              <a:buChar char="•"/>
            </a:pPr>
            <a:r>
              <a:rPr lang="en" b="1" dirty="0">
                <a:solidFill>
                  <a:schemeClr val="dk1"/>
                </a:solidFill>
                <a:latin typeface="Calibri"/>
                <a:ea typeface="Calibri"/>
                <a:cs typeface="Calibri"/>
                <a:sym typeface="Calibri"/>
              </a:rPr>
              <a:t>10 minute huddle voiceover + script </a:t>
            </a:r>
            <a:endParaRPr b="1" dirty="0">
              <a:solidFill>
                <a:schemeClr val="dk1"/>
              </a:solidFill>
              <a:latin typeface="Calibri"/>
              <a:ea typeface="Calibri"/>
              <a:cs typeface="Calibri"/>
              <a:sym typeface="Calibri"/>
            </a:endParaRPr>
          </a:p>
          <a:p>
            <a:pPr marL="914400" lvl="1" indent="-298450" algn="l" rtl="0">
              <a:spcBef>
                <a:spcPts val="0"/>
              </a:spcBef>
              <a:spcAft>
                <a:spcPts val="0"/>
              </a:spcAft>
              <a:buClr>
                <a:schemeClr val="dk1"/>
              </a:buClr>
              <a:buSzPts val="1100"/>
              <a:buFont typeface="Calibri"/>
              <a:buChar char="–"/>
            </a:pPr>
            <a:r>
              <a:rPr lang="en" dirty="0">
                <a:solidFill>
                  <a:schemeClr val="dk1"/>
                </a:solidFill>
              </a:rPr>
              <a:t>The Huddle script is a summary of the could be used for sharing information to front line staff. </a:t>
            </a:r>
            <a:endParaRPr dirty="0">
              <a:solidFill>
                <a:schemeClr val="dk1"/>
              </a:solidFill>
            </a:endParaRPr>
          </a:p>
          <a:p>
            <a:pPr marL="457200" lvl="0" indent="-298450" algn="l" rtl="0">
              <a:spcBef>
                <a:spcPts val="360"/>
              </a:spcBef>
              <a:spcAft>
                <a:spcPts val="0"/>
              </a:spcAft>
              <a:buClr>
                <a:schemeClr val="dk1"/>
              </a:buClr>
              <a:buSzPts val="1100"/>
              <a:buChar char="•"/>
            </a:pPr>
            <a:r>
              <a:rPr lang="en" b="1" dirty="0">
                <a:solidFill>
                  <a:schemeClr val="dk1"/>
                </a:solidFill>
                <a:latin typeface="Calibri"/>
                <a:ea typeface="Calibri"/>
                <a:cs typeface="Calibri"/>
                <a:sym typeface="Calibri"/>
              </a:rPr>
              <a:t>Infographic drafts: 3</a:t>
            </a:r>
            <a:endParaRPr b="1" dirty="0">
              <a:solidFill>
                <a:schemeClr val="dk1"/>
              </a:solidFill>
              <a:latin typeface="Calibri"/>
              <a:ea typeface="Calibri"/>
              <a:cs typeface="Calibri"/>
              <a:sym typeface="Calibri"/>
            </a:endParaRPr>
          </a:p>
          <a:p>
            <a:pPr marL="914400" lvl="1" indent="-298450" algn="l" rtl="0">
              <a:spcBef>
                <a:spcPts val="360"/>
              </a:spcBef>
              <a:spcAft>
                <a:spcPts val="0"/>
              </a:spcAft>
              <a:buClr>
                <a:schemeClr val="dk1"/>
              </a:buClr>
              <a:buSzPts val="1100"/>
              <a:buFont typeface="Calibri"/>
              <a:buChar char="–"/>
            </a:pPr>
            <a:r>
              <a:rPr lang="en" dirty="0">
                <a:solidFill>
                  <a:schemeClr val="dk1"/>
                </a:solidFill>
                <a:latin typeface="Calibri"/>
                <a:ea typeface="Calibri"/>
                <a:cs typeface="Calibri"/>
                <a:sym typeface="Calibri"/>
              </a:rPr>
              <a:t>First: infographic huddle advertisement</a:t>
            </a:r>
            <a:endParaRPr dirty="0">
              <a:solidFill>
                <a:schemeClr val="dk1"/>
              </a:solidFill>
              <a:latin typeface="Calibri"/>
              <a:ea typeface="Calibri"/>
              <a:cs typeface="Calibri"/>
              <a:sym typeface="Calibri"/>
            </a:endParaRPr>
          </a:p>
          <a:p>
            <a:pPr marL="914400" lvl="1" indent="-298450" algn="l" rtl="0">
              <a:spcBef>
                <a:spcPts val="360"/>
              </a:spcBef>
              <a:spcAft>
                <a:spcPts val="0"/>
              </a:spcAft>
              <a:buClr>
                <a:schemeClr val="dk1"/>
              </a:buClr>
              <a:buSzPts val="1100"/>
              <a:buFont typeface="Calibri"/>
              <a:buChar char="–"/>
            </a:pPr>
            <a:r>
              <a:rPr lang="en" dirty="0">
                <a:solidFill>
                  <a:schemeClr val="dk1"/>
                </a:solidFill>
                <a:latin typeface="Calibri"/>
                <a:ea typeface="Calibri"/>
                <a:cs typeface="Calibri"/>
                <a:sym typeface="Calibri"/>
              </a:rPr>
              <a:t>The other two are on the next slide, which we would like to request feedback for future use</a:t>
            </a:r>
            <a:endParaRPr dirty="0">
              <a:solidFill>
                <a:schemeClr val="dk1"/>
              </a:solidFill>
              <a:latin typeface="Calibri"/>
              <a:ea typeface="Calibri"/>
              <a:cs typeface="Calibri"/>
              <a:sym typeface="Calibri"/>
            </a:endParaRPr>
          </a:p>
          <a:p>
            <a:pPr marL="914400" lvl="0" indent="0" algn="l" rtl="0">
              <a:spcBef>
                <a:spcPts val="360"/>
              </a:spcBef>
              <a:spcAft>
                <a:spcPts val="0"/>
              </a:spcAft>
              <a:buNone/>
            </a:pPr>
            <a:endParaRPr dirty="0">
              <a:solidFill>
                <a:schemeClr val="dk1"/>
              </a:solidFill>
              <a:latin typeface="Calibri"/>
              <a:ea typeface="Calibri"/>
              <a:cs typeface="Calibri"/>
              <a:sym typeface="Calibri"/>
            </a:endParaRPr>
          </a:p>
          <a:p>
            <a:pPr marL="0" lvl="0" indent="0" algn="l" rtl="0">
              <a:spcBef>
                <a:spcPts val="0"/>
              </a:spcBef>
              <a:spcAft>
                <a:spcPts val="0"/>
              </a:spcAft>
              <a:buNone/>
            </a:pPr>
            <a:r>
              <a:rPr lang="en" dirty="0">
                <a:solidFill>
                  <a:schemeClr val="dk1"/>
                </a:solidFill>
              </a:rPr>
              <a:t>Overall there are several tools being developed and resources that will soon be available to help reinforce this initiative. </a:t>
            </a:r>
            <a:endParaRPr dirty="0">
              <a:solidFill>
                <a:schemeClr val="dk1"/>
              </a:solidFill>
              <a:latin typeface="Calibri"/>
              <a:ea typeface="Calibri"/>
              <a:cs typeface="Calibri"/>
              <a:sym typeface="Calibri"/>
            </a:endParaRPr>
          </a:p>
          <a:p>
            <a:pPr marL="914400" lvl="0" indent="0" algn="l" rtl="0">
              <a:spcBef>
                <a:spcPts val="360"/>
              </a:spcBef>
              <a:spcAft>
                <a:spcPts val="0"/>
              </a:spcAft>
              <a:buNone/>
            </a:pPr>
            <a:endParaRPr dirty="0">
              <a:solidFill>
                <a:schemeClr val="dk1"/>
              </a:solidFill>
              <a:latin typeface="Calibri"/>
              <a:ea typeface="Calibri"/>
              <a:cs typeface="Calibri"/>
              <a:sym typeface="Calibri"/>
            </a:endParaRPr>
          </a:p>
          <a:p>
            <a:pPr marL="457200" lvl="0" indent="0" algn="l" rtl="0">
              <a:spcBef>
                <a:spcPts val="360"/>
              </a:spcBef>
              <a:spcAft>
                <a:spcPts val="0"/>
              </a:spcAft>
              <a:buNone/>
            </a:pPr>
            <a:endParaRPr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b="1" dirty="0"/>
          </a:p>
        </p:txBody>
      </p:sp>
      <p:sp>
        <p:nvSpPr>
          <p:cNvPr id="257" name="Google Shape;257;g21f84ba4511_0_20:notes"/>
          <p:cNvSpPr txBox="1">
            <a:spLocks noGrp="1"/>
          </p:cNvSpPr>
          <p:nvPr>
            <p:ph type="sldNum" idx="12"/>
          </p:nvPr>
        </p:nvSpPr>
        <p:spPr>
          <a:xfrm>
            <a:off x="3887131" y="8686487"/>
            <a:ext cx="2970900" cy="457500"/>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1f84ba4511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chemeClr val="dk1"/>
                </a:solidFill>
              </a:rPr>
              <a:t>This infographic can be used as a poster. This can be displayed at your site. </a:t>
            </a: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In this infographic it discusses the purpose of the initiative, as well as summarizes the intended use of each of the seven resources.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OVERALL FEEDBACK</a:t>
            </a:r>
            <a:endParaRPr b="1">
              <a:solidFill>
                <a:schemeClr val="dk1"/>
              </a:solidFill>
            </a:endParaRPr>
          </a:p>
          <a:p>
            <a:pPr marL="158750" lvl="0" indent="0" algn="l" rtl="0">
              <a:spcBef>
                <a:spcPts val="0"/>
              </a:spcBef>
              <a:spcAft>
                <a:spcPts val="0"/>
              </a:spcAft>
              <a:buClr>
                <a:schemeClr val="dk1"/>
              </a:buClr>
              <a:buSzPts val="1100"/>
              <a:buFont typeface="Arial"/>
              <a:buNone/>
            </a:pPr>
            <a:r>
              <a:rPr lang="en">
                <a:solidFill>
                  <a:schemeClr val="dk1"/>
                </a:solidFill>
              </a:rPr>
              <a:t>How should the resources be used – posting</a:t>
            </a:r>
            <a:endParaRPr>
              <a:solidFill>
                <a:schemeClr val="dk1"/>
              </a:solidFill>
            </a:endParaRPr>
          </a:p>
          <a:p>
            <a:pPr marL="158750" lvl="0" indent="0" algn="l" rtl="0">
              <a:spcBef>
                <a:spcPts val="0"/>
              </a:spcBef>
              <a:spcAft>
                <a:spcPts val="0"/>
              </a:spcAft>
              <a:buClr>
                <a:schemeClr val="dk1"/>
              </a:buClr>
              <a:buSzPts val="1100"/>
              <a:buFont typeface="Arial"/>
              <a:buNone/>
            </a:pPr>
            <a:r>
              <a:rPr lang="en">
                <a:solidFill>
                  <a:schemeClr val="dk1"/>
                </a:solidFill>
              </a:rPr>
              <a:t>Use in education: education fairs… other things</a:t>
            </a:r>
            <a:endParaRPr>
              <a:solidFill>
                <a:schemeClr val="dk1"/>
              </a:solidFill>
            </a:endParaRPr>
          </a:p>
          <a:p>
            <a:pPr marL="158750" lvl="0" indent="0" algn="l" rtl="0">
              <a:spcBef>
                <a:spcPts val="0"/>
              </a:spcBef>
              <a:spcAft>
                <a:spcPts val="0"/>
              </a:spcAft>
              <a:buClr>
                <a:schemeClr val="dk1"/>
              </a:buClr>
              <a:buSzPts val="1100"/>
              <a:buFont typeface="Arial"/>
              <a:buNone/>
            </a:pPr>
            <a:r>
              <a:rPr lang="en">
                <a:solidFill>
                  <a:schemeClr val="dk1"/>
                </a:solidFill>
              </a:rPr>
              <a:t>e.g. posted on units, in elevators, staff room, </a:t>
            </a:r>
            <a:endParaRPr>
              <a:solidFill>
                <a:schemeClr val="dk1"/>
              </a:solidFill>
            </a:endParaRPr>
          </a:p>
        </p:txBody>
      </p:sp>
      <p:sp>
        <p:nvSpPr>
          <p:cNvPr id="268" name="Google Shape;268;g21f84ba4511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1f84ba4511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This is the second infographic created. This can serve as an advertisement tool of the initiative. </a:t>
            </a:r>
            <a:endParaRPr dirty="0">
              <a:solidFill>
                <a:schemeClr val="dk1"/>
              </a:solidFill>
            </a:endParaRPr>
          </a:p>
          <a:p>
            <a:pPr marL="0" lvl="0" indent="0" algn="l" rtl="0">
              <a:spcBef>
                <a:spcPts val="0"/>
              </a:spcBef>
              <a:spcAft>
                <a:spcPts val="0"/>
              </a:spcAft>
              <a:buNone/>
            </a:pPr>
            <a:r>
              <a:rPr lang="en" dirty="0">
                <a:solidFill>
                  <a:schemeClr val="dk1"/>
                </a:solidFill>
              </a:rPr>
              <a:t>The points quoted above display the text written on the infographic.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OVERALL FEEDBACK</a:t>
            </a:r>
            <a:endParaRPr b="1" dirty="0">
              <a:solidFill>
                <a:schemeClr val="dk1"/>
              </a:solidFill>
            </a:endParaRPr>
          </a:p>
          <a:p>
            <a:pPr marL="158750" lvl="0" indent="0" algn="l" rtl="0">
              <a:spcBef>
                <a:spcPts val="0"/>
              </a:spcBef>
              <a:spcAft>
                <a:spcPts val="0"/>
              </a:spcAft>
              <a:buClr>
                <a:schemeClr val="dk1"/>
              </a:buClr>
              <a:buSzPts val="1100"/>
              <a:buFont typeface="Arial"/>
              <a:buNone/>
            </a:pPr>
            <a:r>
              <a:rPr lang="en" dirty="0">
                <a:solidFill>
                  <a:schemeClr val="dk1"/>
                </a:solidFill>
              </a:rPr>
              <a:t>How should the resources be used – posting</a:t>
            </a:r>
            <a:endParaRPr dirty="0">
              <a:solidFill>
                <a:schemeClr val="dk1"/>
              </a:solidFill>
            </a:endParaRPr>
          </a:p>
          <a:p>
            <a:pPr marL="158750" lvl="0" indent="0" algn="l" rtl="0">
              <a:spcBef>
                <a:spcPts val="0"/>
              </a:spcBef>
              <a:spcAft>
                <a:spcPts val="0"/>
              </a:spcAft>
              <a:buClr>
                <a:schemeClr val="dk1"/>
              </a:buClr>
              <a:buSzPts val="1100"/>
              <a:buFont typeface="Arial"/>
              <a:buNone/>
            </a:pPr>
            <a:r>
              <a:rPr lang="en" dirty="0">
                <a:solidFill>
                  <a:schemeClr val="dk1"/>
                </a:solidFill>
              </a:rPr>
              <a:t>Use in education: education fairs… other things</a:t>
            </a:r>
            <a:endParaRPr dirty="0">
              <a:solidFill>
                <a:schemeClr val="dk1"/>
              </a:solidFill>
            </a:endParaRPr>
          </a:p>
          <a:p>
            <a:pPr marL="158750" lvl="0" indent="0" algn="l" rtl="0">
              <a:spcBef>
                <a:spcPts val="0"/>
              </a:spcBef>
              <a:spcAft>
                <a:spcPts val="0"/>
              </a:spcAft>
              <a:buClr>
                <a:schemeClr val="dk1"/>
              </a:buClr>
              <a:buSzPts val="1100"/>
              <a:buFont typeface="Arial"/>
              <a:buNone/>
            </a:pPr>
            <a:r>
              <a:rPr lang="en" dirty="0">
                <a:solidFill>
                  <a:schemeClr val="dk1"/>
                </a:solidFill>
              </a:rPr>
              <a:t>e.g. posted on units, in elevators, staff room, </a:t>
            </a:r>
            <a:endParaRPr dirty="0">
              <a:solidFill>
                <a:schemeClr val="dk1"/>
              </a:solidFill>
            </a:endParaRPr>
          </a:p>
        </p:txBody>
      </p:sp>
      <p:sp>
        <p:nvSpPr>
          <p:cNvPr id="283" name="Google Shape;283;g21f84ba451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3799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20b5e293eb_6_8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9" name="Google Shape;249;g220b5e293eb_6_85:notes"/>
          <p:cNvSpPr txBox="1">
            <a:spLocks noGrp="1"/>
          </p:cNvSpPr>
          <p:nvPr>
            <p:ph type="body" idx="1"/>
          </p:nvPr>
        </p:nvSpPr>
        <p:spPr>
          <a:xfrm>
            <a:off x="914710" y="4344025"/>
            <a:ext cx="5028600" cy="4114500"/>
          </a:xfrm>
          <a:prstGeom prst="rect">
            <a:avLst/>
          </a:prstGeom>
          <a:noFill/>
          <a:ln>
            <a:noFill/>
          </a:ln>
        </p:spPr>
        <p:txBody>
          <a:bodyPr spcFirstLastPara="1" wrap="square" lIns="90575" tIns="45275" rIns="90575" bIns="45275" anchor="t" anchorCtr="0">
            <a:noAutofit/>
          </a:bodyPr>
          <a:lstStyle/>
          <a:p>
            <a:pPr marL="457200" lvl="0" indent="-292100" algn="l" rtl="0">
              <a:lnSpc>
                <a:spcPct val="115000"/>
              </a:lnSpc>
              <a:spcBef>
                <a:spcPts val="1400"/>
              </a:spcBef>
              <a:spcAft>
                <a:spcPts val="0"/>
              </a:spcAft>
              <a:buClr>
                <a:schemeClr val="dk1"/>
              </a:buClr>
              <a:buSzPts val="1000"/>
              <a:buChar char="●"/>
            </a:pPr>
            <a:r>
              <a:rPr lang="en" sz="900">
                <a:solidFill>
                  <a:schemeClr val="dk1"/>
                </a:solidFill>
              </a:rPr>
              <a:t>Are you aware of the Journey of Nutrition Decline Initiative? </a:t>
            </a:r>
            <a:endParaRPr sz="900">
              <a:solidFill>
                <a:schemeClr val="dk1"/>
              </a:solidFill>
            </a:endParaRPr>
          </a:p>
          <a:p>
            <a:pPr marL="914400" lvl="1" indent="-285750" algn="l" rtl="0">
              <a:lnSpc>
                <a:spcPct val="115000"/>
              </a:lnSpc>
              <a:spcBef>
                <a:spcPts val="0"/>
              </a:spcBef>
              <a:spcAft>
                <a:spcPts val="0"/>
              </a:spcAft>
              <a:buClr>
                <a:schemeClr val="dk1"/>
              </a:buClr>
              <a:buSzPts val="900"/>
              <a:buChar char="○"/>
            </a:pPr>
            <a:r>
              <a:rPr lang="en" sz="900">
                <a:solidFill>
                  <a:schemeClr val="dk1"/>
                </a:solidFill>
              </a:rPr>
              <a:t>56% YES (16 participants) </a:t>
            </a:r>
            <a:endParaRPr sz="900">
              <a:solidFill>
                <a:schemeClr val="dk1"/>
              </a:solidFill>
            </a:endParaRPr>
          </a:p>
          <a:p>
            <a:pPr marL="914400" lvl="1" indent="-285750" algn="l" rtl="0">
              <a:lnSpc>
                <a:spcPct val="115000"/>
              </a:lnSpc>
              <a:spcBef>
                <a:spcPts val="0"/>
              </a:spcBef>
              <a:spcAft>
                <a:spcPts val="0"/>
              </a:spcAft>
              <a:buClr>
                <a:schemeClr val="dk1"/>
              </a:buClr>
              <a:buSzPts val="900"/>
              <a:buChar char="○"/>
            </a:pPr>
            <a:r>
              <a:rPr lang="en" sz="900">
                <a:solidFill>
                  <a:schemeClr val="dk1"/>
                </a:solidFill>
              </a:rPr>
              <a:t>44% NO (~13 participants)</a:t>
            </a:r>
            <a:endParaRPr sz="900">
              <a:solidFill>
                <a:schemeClr val="dk1"/>
              </a:solidFill>
            </a:endParaRPr>
          </a:p>
          <a:p>
            <a:pPr marL="0" lvl="0" indent="0" algn="l" rtl="0">
              <a:lnSpc>
                <a:spcPct val="115000"/>
              </a:lnSpc>
              <a:spcBef>
                <a:spcPts val="1400"/>
              </a:spcBef>
              <a:spcAft>
                <a:spcPts val="0"/>
              </a:spcAft>
              <a:buNone/>
            </a:pPr>
            <a:endParaRPr sz="1000">
              <a:solidFill>
                <a:schemeClr val="dk1"/>
              </a:solidFill>
            </a:endParaRPr>
          </a:p>
          <a:p>
            <a:pPr marL="0" lvl="0" indent="0" algn="l" rtl="0">
              <a:lnSpc>
                <a:spcPct val="100000"/>
              </a:lnSpc>
              <a:spcBef>
                <a:spcPts val="1400"/>
              </a:spcBef>
              <a:spcAft>
                <a:spcPts val="0"/>
              </a:spcAft>
              <a:buSzPts val="1400"/>
              <a:buNone/>
            </a:pPr>
            <a:endParaRPr b="1"/>
          </a:p>
        </p:txBody>
      </p:sp>
      <p:sp>
        <p:nvSpPr>
          <p:cNvPr id="250" name="Google Shape;250;g220b5e293eb_6_85:notes"/>
          <p:cNvSpPr txBox="1">
            <a:spLocks noGrp="1"/>
          </p:cNvSpPr>
          <p:nvPr>
            <p:ph type="sldNum" idx="12"/>
          </p:nvPr>
        </p:nvSpPr>
        <p:spPr>
          <a:xfrm>
            <a:off x="3887131" y="8686487"/>
            <a:ext cx="2970900" cy="457500"/>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21dcb1e5c9_1_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9" name="Google Shape;259;g221dcb1e5c9_1_5:notes"/>
          <p:cNvSpPr txBox="1">
            <a:spLocks noGrp="1"/>
          </p:cNvSpPr>
          <p:nvPr>
            <p:ph type="body" idx="1"/>
          </p:nvPr>
        </p:nvSpPr>
        <p:spPr>
          <a:xfrm>
            <a:off x="914710" y="4344025"/>
            <a:ext cx="5028600" cy="4114500"/>
          </a:xfrm>
          <a:prstGeom prst="rect">
            <a:avLst/>
          </a:prstGeom>
          <a:noFill/>
          <a:ln>
            <a:noFill/>
          </a:ln>
        </p:spPr>
        <p:txBody>
          <a:bodyPr spcFirstLastPara="1" wrap="square" lIns="90575" tIns="45275" rIns="90575" bIns="45275" anchor="t" anchorCtr="0">
            <a:noAutofit/>
          </a:bodyPr>
          <a:lstStyle/>
          <a:p>
            <a:pPr marL="457200" lvl="0" indent="-292100" algn="l" rtl="0">
              <a:lnSpc>
                <a:spcPct val="115000"/>
              </a:lnSpc>
              <a:spcBef>
                <a:spcPts val="1400"/>
              </a:spcBef>
              <a:spcAft>
                <a:spcPts val="0"/>
              </a:spcAft>
              <a:buClr>
                <a:schemeClr val="dk1"/>
              </a:buClr>
              <a:buSzPts val="1000"/>
              <a:buChar char="●"/>
            </a:pPr>
            <a:r>
              <a:rPr lang="en" sz="900" dirty="0">
                <a:solidFill>
                  <a:schemeClr val="dk1"/>
                </a:solidFill>
              </a:rPr>
              <a:t>Has your site implemented the Journey of Nutrition Decline Initiative? </a:t>
            </a:r>
            <a:endParaRPr sz="900" dirty="0">
              <a:solidFill>
                <a:schemeClr val="dk1"/>
              </a:solidFill>
            </a:endParaRPr>
          </a:p>
          <a:p>
            <a:pPr marL="914400" lvl="1" indent="-285750" algn="l" rtl="0">
              <a:lnSpc>
                <a:spcPct val="115000"/>
              </a:lnSpc>
              <a:spcBef>
                <a:spcPts val="0"/>
              </a:spcBef>
              <a:spcAft>
                <a:spcPts val="0"/>
              </a:spcAft>
              <a:buClr>
                <a:schemeClr val="dk1"/>
              </a:buClr>
              <a:buSzPts val="900"/>
              <a:buChar char="○"/>
            </a:pPr>
            <a:r>
              <a:rPr lang="en" sz="900" dirty="0">
                <a:solidFill>
                  <a:schemeClr val="dk1"/>
                </a:solidFill>
              </a:rPr>
              <a:t>44% YES (~13 participants) </a:t>
            </a:r>
            <a:endParaRPr sz="900" dirty="0">
              <a:solidFill>
                <a:schemeClr val="dk1"/>
              </a:solidFill>
            </a:endParaRPr>
          </a:p>
          <a:p>
            <a:pPr marL="914400" lvl="1" indent="-285750" algn="l" rtl="0">
              <a:lnSpc>
                <a:spcPct val="115000"/>
              </a:lnSpc>
              <a:spcBef>
                <a:spcPts val="0"/>
              </a:spcBef>
              <a:spcAft>
                <a:spcPts val="0"/>
              </a:spcAft>
              <a:buClr>
                <a:schemeClr val="dk1"/>
              </a:buClr>
              <a:buSzPts val="900"/>
              <a:buChar char="○"/>
            </a:pPr>
            <a:r>
              <a:rPr lang="en" sz="900" dirty="0">
                <a:solidFill>
                  <a:schemeClr val="dk1"/>
                </a:solidFill>
              </a:rPr>
              <a:t>56% NO (16 participants)</a:t>
            </a:r>
          </a:p>
          <a:p>
            <a:pPr marL="628650" lvl="1" indent="0" algn="l" rtl="0">
              <a:lnSpc>
                <a:spcPct val="115000"/>
              </a:lnSpc>
              <a:spcBef>
                <a:spcPts val="0"/>
              </a:spcBef>
              <a:spcAft>
                <a:spcPts val="0"/>
              </a:spcAft>
              <a:buClr>
                <a:schemeClr val="dk1"/>
              </a:buClr>
              <a:buSzPts val="900"/>
              <a:buNone/>
            </a:pPr>
            <a:endParaRPr lang="en" sz="900" dirty="0">
              <a:solidFill>
                <a:schemeClr val="dk1"/>
              </a:solidFill>
            </a:endParaRPr>
          </a:p>
          <a:p>
            <a:pPr marL="0" lvl="0" indent="0" algn="l" rtl="0">
              <a:lnSpc>
                <a:spcPct val="115000"/>
              </a:lnSpc>
              <a:spcBef>
                <a:spcPts val="1400"/>
              </a:spcBef>
              <a:spcAft>
                <a:spcPts val="0"/>
              </a:spcAft>
              <a:buNone/>
            </a:pPr>
            <a:r>
              <a:rPr lang="en-US" sz="1000" dirty="0">
                <a:solidFill>
                  <a:schemeClr val="dk1"/>
                </a:solidFill>
              </a:rPr>
              <a:t>Implementation is awareness of all staff of this initiative with the goal of consistent communication with family, and involvement of the team members involved in the initiative when there are concerns or distress on the part of family.</a:t>
            </a:r>
            <a:endParaRPr sz="1000" dirty="0">
              <a:solidFill>
                <a:schemeClr val="dk1"/>
              </a:solidFill>
            </a:endParaRPr>
          </a:p>
          <a:p>
            <a:pPr marL="0" lvl="0" indent="0" algn="l" rtl="0">
              <a:lnSpc>
                <a:spcPct val="100000"/>
              </a:lnSpc>
              <a:spcBef>
                <a:spcPts val="1400"/>
              </a:spcBef>
              <a:spcAft>
                <a:spcPts val="0"/>
              </a:spcAft>
              <a:buSzPts val="1400"/>
              <a:buNone/>
            </a:pPr>
            <a:endParaRPr b="1" dirty="0"/>
          </a:p>
        </p:txBody>
      </p:sp>
      <p:sp>
        <p:nvSpPr>
          <p:cNvPr id="260" name="Google Shape;260;g221dcb1e5c9_1_5:notes"/>
          <p:cNvSpPr txBox="1">
            <a:spLocks noGrp="1"/>
          </p:cNvSpPr>
          <p:nvPr>
            <p:ph type="sldNum" idx="12"/>
          </p:nvPr>
        </p:nvSpPr>
        <p:spPr>
          <a:xfrm>
            <a:off x="3887131" y="8686487"/>
            <a:ext cx="2970900" cy="457500"/>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20b5e293eb_2_17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8" name="Google Shape;188;g220b5e293eb_2_175:notes"/>
          <p:cNvSpPr txBox="1">
            <a:spLocks noGrp="1"/>
          </p:cNvSpPr>
          <p:nvPr>
            <p:ph type="body" idx="1"/>
          </p:nvPr>
        </p:nvSpPr>
        <p:spPr>
          <a:xfrm>
            <a:off x="914710" y="4344025"/>
            <a:ext cx="5028600" cy="4114500"/>
          </a:xfrm>
          <a:prstGeom prst="rect">
            <a:avLst/>
          </a:prstGeom>
          <a:noFill/>
          <a:ln>
            <a:noFill/>
          </a:ln>
        </p:spPr>
        <p:txBody>
          <a:bodyPr spcFirstLastPara="1" wrap="square" lIns="90575" tIns="45275" rIns="90575" bIns="45275" anchor="t" anchorCtr="0">
            <a:noAutofit/>
          </a:bodyPr>
          <a:lstStyle/>
          <a:p>
            <a:pPr marL="0" lvl="0" indent="0" algn="l" rtl="0">
              <a:lnSpc>
                <a:spcPct val="100000"/>
              </a:lnSpc>
              <a:spcBef>
                <a:spcPts val="0"/>
              </a:spcBef>
              <a:spcAft>
                <a:spcPts val="0"/>
              </a:spcAft>
              <a:buSzPts val="1400"/>
              <a:buNone/>
            </a:pPr>
            <a:endParaRPr sz="1400" b="1" dirty="0"/>
          </a:p>
          <a:p>
            <a:pPr marL="0" lvl="0" indent="0" algn="l" rtl="0">
              <a:lnSpc>
                <a:spcPct val="100000"/>
              </a:lnSpc>
              <a:spcBef>
                <a:spcPts val="0"/>
              </a:spcBef>
              <a:spcAft>
                <a:spcPts val="0"/>
              </a:spcAft>
              <a:buSzPts val="1400"/>
              <a:buNone/>
            </a:pPr>
            <a:r>
              <a:rPr lang="en" sz="1400" b="1" dirty="0"/>
              <a:t>A memo was sent out in the fall of 2018 promoting this initiative. (Which the photo on the right)</a:t>
            </a:r>
            <a:endParaRPr b="1" dirty="0"/>
          </a:p>
          <a:p>
            <a:pPr marL="0" lvl="0" indent="0" algn="l" rtl="0">
              <a:lnSpc>
                <a:spcPct val="100000"/>
              </a:lnSpc>
              <a:spcBef>
                <a:spcPts val="0"/>
              </a:spcBef>
              <a:spcAft>
                <a:spcPts val="0"/>
              </a:spcAft>
              <a:buSzPts val="1400"/>
              <a:buNone/>
            </a:pPr>
            <a:r>
              <a:rPr lang="en" sz="1400" b="1" dirty="0"/>
              <a:t>We had a year and bit to implement before our focus changed to addressing the pandemic. </a:t>
            </a:r>
            <a:endParaRPr b="1" dirty="0"/>
          </a:p>
          <a:p>
            <a:pPr marL="0" lvl="0" indent="0" algn="l" rtl="0">
              <a:lnSpc>
                <a:spcPct val="100000"/>
              </a:lnSpc>
              <a:spcBef>
                <a:spcPts val="0"/>
              </a:spcBef>
              <a:spcAft>
                <a:spcPts val="0"/>
              </a:spcAft>
              <a:buSzPts val="1400"/>
              <a:buNone/>
            </a:pPr>
            <a:endParaRPr sz="1400" b="1" dirty="0"/>
          </a:p>
          <a:p>
            <a:pPr marL="0" lvl="0" indent="0" algn="l" rtl="0">
              <a:lnSpc>
                <a:spcPct val="100000"/>
              </a:lnSpc>
              <a:spcBef>
                <a:spcPts val="0"/>
              </a:spcBef>
              <a:spcAft>
                <a:spcPts val="0"/>
              </a:spcAft>
              <a:buSzPts val="1400"/>
              <a:buNone/>
            </a:pPr>
            <a:r>
              <a:rPr lang="en" sz="1400" b="1" dirty="0"/>
              <a:t>Some sites have fully implemented this initiative</a:t>
            </a:r>
            <a:endParaRPr b="1" dirty="0"/>
          </a:p>
          <a:p>
            <a:pPr marL="0" lvl="0" indent="0" algn="l" rtl="0">
              <a:lnSpc>
                <a:spcPct val="100000"/>
              </a:lnSpc>
              <a:spcBef>
                <a:spcPts val="0"/>
              </a:spcBef>
              <a:spcAft>
                <a:spcPts val="0"/>
              </a:spcAft>
              <a:buSzPts val="1400"/>
              <a:buNone/>
            </a:pPr>
            <a:r>
              <a:rPr lang="en" sz="1400" b="1" dirty="0"/>
              <a:t>Some disciplines use the resources to support messages consistently</a:t>
            </a:r>
            <a:endParaRPr b="1"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 sz="1400" dirty="0"/>
              <a:t>We are bringing this initiative back to people’s attention. Hence this presentation</a:t>
            </a:r>
            <a:endParaRPr sz="1400" dirty="0"/>
          </a:p>
          <a:p>
            <a:pPr marL="0" lvl="0" indent="0" algn="l" rtl="0">
              <a:lnSpc>
                <a:spcPct val="100000"/>
              </a:lnSpc>
              <a:spcBef>
                <a:spcPts val="0"/>
              </a:spcBef>
              <a:spcAft>
                <a:spcPts val="0"/>
              </a:spcAft>
              <a:buSzPts val="1400"/>
              <a:buNone/>
            </a:pPr>
            <a:r>
              <a:rPr lang="en" sz="1400" dirty="0"/>
              <a:t>So that more sites and more disciplines can use this initiative and the resources developed to support conversation.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sz="1400" dirty="0"/>
          </a:p>
        </p:txBody>
      </p:sp>
      <p:sp>
        <p:nvSpPr>
          <p:cNvPr id="189" name="Google Shape;189;g220b5e293eb_2_175:notes"/>
          <p:cNvSpPr txBox="1">
            <a:spLocks noGrp="1"/>
          </p:cNvSpPr>
          <p:nvPr>
            <p:ph type="sldNum" idx="12"/>
          </p:nvPr>
        </p:nvSpPr>
        <p:spPr>
          <a:xfrm>
            <a:off x="3887131" y="8686487"/>
            <a:ext cx="2970900" cy="457500"/>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1f84ba4511_2_9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g21f84ba4511_2_98:notes"/>
          <p:cNvSpPr txBox="1">
            <a:spLocks noGrp="1"/>
          </p:cNvSpPr>
          <p:nvPr>
            <p:ph type="body" idx="1"/>
          </p:nvPr>
        </p:nvSpPr>
        <p:spPr>
          <a:xfrm>
            <a:off x="914710" y="4344025"/>
            <a:ext cx="5028457" cy="4114623"/>
          </a:xfrm>
          <a:prstGeom prst="rect">
            <a:avLst/>
          </a:prstGeom>
          <a:noFill/>
          <a:ln>
            <a:noFill/>
          </a:ln>
        </p:spPr>
        <p:txBody>
          <a:bodyPr spcFirstLastPara="1" wrap="square" lIns="90575" tIns="45275" rIns="90575" bIns="45275" anchor="t" anchorCtr="0">
            <a:noAutofit/>
          </a:bodyPr>
          <a:lstStyle/>
          <a:p>
            <a:pPr marL="0" lvl="0" indent="0" algn="l" rtl="0">
              <a:lnSpc>
                <a:spcPct val="115000"/>
              </a:lnSpc>
              <a:spcBef>
                <a:spcPts val="0"/>
              </a:spcBef>
              <a:spcAft>
                <a:spcPts val="0"/>
              </a:spcAft>
              <a:buSzPts val="1400"/>
              <a:buNone/>
            </a:pPr>
            <a:endParaRPr sz="1100" dirty="0">
              <a:solidFill>
                <a:schemeClr val="dk1"/>
              </a:solidFill>
            </a:endParaRPr>
          </a:p>
          <a:p>
            <a:pPr marL="0" lvl="0" indent="0" algn="l" rtl="0">
              <a:lnSpc>
                <a:spcPct val="115000"/>
              </a:lnSpc>
              <a:spcBef>
                <a:spcPts val="0"/>
              </a:spcBef>
              <a:spcAft>
                <a:spcPts val="0"/>
              </a:spcAft>
              <a:buSzPts val="1400"/>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100" dirty="0">
              <a:solidFill>
                <a:schemeClr val="dk1"/>
              </a:solidFill>
            </a:endParaRPr>
          </a:p>
        </p:txBody>
      </p:sp>
      <p:sp>
        <p:nvSpPr>
          <p:cNvPr id="153" name="Google Shape;153;g21f84ba4511_2_98:notes"/>
          <p:cNvSpPr txBox="1">
            <a:spLocks noGrp="1"/>
          </p:cNvSpPr>
          <p:nvPr>
            <p:ph type="sldNum" idx="12"/>
          </p:nvPr>
        </p:nvSpPr>
        <p:spPr>
          <a:xfrm>
            <a:off x="3887131" y="8686487"/>
            <a:ext cx="2970880" cy="457377"/>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1f84ba4511_2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g21f84ba4511_2_2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1f84ba4511_2_8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6" name="Google Shape;136;g21f84ba4511_2_84:notes"/>
          <p:cNvSpPr txBox="1">
            <a:spLocks noGrp="1"/>
          </p:cNvSpPr>
          <p:nvPr>
            <p:ph type="body" idx="1"/>
          </p:nvPr>
        </p:nvSpPr>
        <p:spPr>
          <a:xfrm>
            <a:off x="914710" y="4344025"/>
            <a:ext cx="5028457" cy="4114623"/>
          </a:xfrm>
          <a:prstGeom prst="rect">
            <a:avLst/>
          </a:prstGeom>
          <a:noFill/>
          <a:ln>
            <a:noFill/>
          </a:ln>
        </p:spPr>
        <p:txBody>
          <a:bodyPr spcFirstLastPara="1" wrap="square" lIns="90575" tIns="45275" rIns="90575" bIns="45275" anchor="t" anchorCtr="0">
            <a:noAutofit/>
          </a:bodyPr>
          <a:lstStyle/>
          <a:p>
            <a:pPr marL="0" lvl="0" indent="0" algn="l" rtl="0">
              <a:lnSpc>
                <a:spcPct val="115000"/>
              </a:lnSpc>
              <a:spcBef>
                <a:spcPts val="0"/>
              </a:spcBef>
              <a:spcAft>
                <a:spcPts val="0"/>
              </a:spcAft>
              <a:buSzPts val="1400"/>
              <a:buNone/>
            </a:pPr>
            <a:endParaRPr dirty="0">
              <a:solidFill>
                <a:schemeClr val="dk1"/>
              </a:solidFill>
            </a:endParaRPr>
          </a:p>
        </p:txBody>
      </p:sp>
      <p:sp>
        <p:nvSpPr>
          <p:cNvPr id="137" name="Google Shape;137;g21f84ba4511_2_84:notes"/>
          <p:cNvSpPr txBox="1">
            <a:spLocks noGrp="1"/>
          </p:cNvSpPr>
          <p:nvPr>
            <p:ph type="sldNum" idx="12"/>
          </p:nvPr>
        </p:nvSpPr>
        <p:spPr>
          <a:xfrm>
            <a:off x="3887131" y="8686487"/>
            <a:ext cx="2970880" cy="457377"/>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1f84ba4511_2_91: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4" name="Google Shape;144;g21f84ba4511_2_91:notes"/>
          <p:cNvSpPr txBox="1">
            <a:spLocks noGrp="1"/>
          </p:cNvSpPr>
          <p:nvPr>
            <p:ph type="body" idx="1"/>
          </p:nvPr>
        </p:nvSpPr>
        <p:spPr>
          <a:xfrm>
            <a:off x="914710" y="4344025"/>
            <a:ext cx="5028457" cy="4114623"/>
          </a:xfrm>
          <a:prstGeom prst="rect">
            <a:avLst/>
          </a:prstGeom>
          <a:noFill/>
          <a:ln>
            <a:noFill/>
          </a:ln>
        </p:spPr>
        <p:txBody>
          <a:bodyPr spcFirstLastPara="1" wrap="square" lIns="90575" tIns="45275" rIns="90575" bIns="45275" anchor="t" anchorCtr="0">
            <a:noAutofit/>
          </a:bodyPr>
          <a:lstStyle/>
          <a:p>
            <a:pPr marL="0" lvl="0" indent="0" algn="l" rtl="0">
              <a:lnSpc>
                <a:spcPct val="115000"/>
              </a:lnSpc>
              <a:spcBef>
                <a:spcPts val="400"/>
              </a:spcBef>
              <a:spcAft>
                <a:spcPts val="0"/>
              </a:spcAft>
              <a:buSzPts val="1400"/>
              <a:buNone/>
            </a:pPr>
            <a:endParaRPr sz="1100"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15000"/>
              </a:lnSpc>
              <a:spcBef>
                <a:spcPts val="0"/>
              </a:spcBef>
              <a:spcAft>
                <a:spcPts val="0"/>
              </a:spcAft>
              <a:buSzPts val="1400"/>
              <a:buNone/>
            </a:pPr>
            <a:endParaRPr sz="1100" dirty="0">
              <a:solidFill>
                <a:schemeClr val="dk1"/>
              </a:solidFill>
            </a:endParaRPr>
          </a:p>
          <a:p>
            <a:pPr marL="0" lvl="0" indent="0" algn="l" rtl="0">
              <a:lnSpc>
                <a:spcPct val="115000"/>
              </a:lnSpc>
              <a:spcBef>
                <a:spcPts val="0"/>
              </a:spcBef>
              <a:spcAft>
                <a:spcPts val="0"/>
              </a:spcAft>
              <a:buSzPts val="1400"/>
              <a:buNone/>
            </a:pPr>
            <a:endParaRPr sz="1100" dirty="0"/>
          </a:p>
        </p:txBody>
      </p:sp>
      <p:sp>
        <p:nvSpPr>
          <p:cNvPr id="145" name="Google Shape;145;g21f84ba4511_2_91:notes"/>
          <p:cNvSpPr txBox="1">
            <a:spLocks noGrp="1"/>
          </p:cNvSpPr>
          <p:nvPr>
            <p:ph type="sldNum" idx="12"/>
          </p:nvPr>
        </p:nvSpPr>
        <p:spPr>
          <a:xfrm>
            <a:off x="3887131" y="8686487"/>
            <a:ext cx="2970880" cy="457377"/>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1f84ba4511_2_10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0" name="Google Shape;160;g21f84ba4511_2_105:notes"/>
          <p:cNvSpPr txBox="1">
            <a:spLocks noGrp="1"/>
          </p:cNvSpPr>
          <p:nvPr>
            <p:ph type="body" idx="1"/>
          </p:nvPr>
        </p:nvSpPr>
        <p:spPr>
          <a:xfrm>
            <a:off x="914710" y="4344025"/>
            <a:ext cx="5028600" cy="4114500"/>
          </a:xfrm>
          <a:prstGeom prst="rect">
            <a:avLst/>
          </a:prstGeom>
          <a:noFill/>
          <a:ln>
            <a:noFill/>
          </a:ln>
        </p:spPr>
        <p:txBody>
          <a:bodyPr spcFirstLastPara="1" wrap="square" lIns="90575" tIns="45275" rIns="90575" bIns="45275" anchor="t" anchorCtr="0">
            <a:noAutofit/>
          </a:bodyPr>
          <a:lstStyle/>
          <a:p>
            <a:pPr marL="0" lvl="0" indent="0" algn="l" rtl="0">
              <a:lnSpc>
                <a:spcPct val="100000"/>
              </a:lnSpc>
              <a:spcBef>
                <a:spcPts val="0"/>
              </a:spcBef>
              <a:spcAft>
                <a:spcPts val="0"/>
              </a:spcAft>
              <a:buSzPts val="1400"/>
              <a:buNone/>
            </a:pPr>
            <a:endParaRPr dirty="0"/>
          </a:p>
        </p:txBody>
      </p:sp>
      <p:sp>
        <p:nvSpPr>
          <p:cNvPr id="161" name="Google Shape;161;g21f84ba4511_2_105:notes"/>
          <p:cNvSpPr txBox="1"/>
          <p:nvPr/>
        </p:nvSpPr>
        <p:spPr>
          <a:xfrm>
            <a:off x="3887131" y="8686487"/>
            <a:ext cx="2970900" cy="457500"/>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 sz="18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1f84ba4511_2_119: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6" name="Google Shape;176;g21f84ba4511_2_119:notes"/>
          <p:cNvSpPr txBox="1">
            <a:spLocks noGrp="1"/>
          </p:cNvSpPr>
          <p:nvPr>
            <p:ph type="body" idx="1"/>
          </p:nvPr>
        </p:nvSpPr>
        <p:spPr>
          <a:xfrm>
            <a:off x="914710" y="4344025"/>
            <a:ext cx="5028457" cy="4114623"/>
          </a:xfrm>
          <a:prstGeom prst="rect">
            <a:avLst/>
          </a:prstGeom>
          <a:noFill/>
          <a:ln>
            <a:noFill/>
          </a:ln>
        </p:spPr>
        <p:txBody>
          <a:bodyPr spcFirstLastPara="1" wrap="square" lIns="90575" tIns="45275" rIns="90575" bIns="45275" anchor="t" anchorCtr="0">
            <a:noAutofit/>
          </a:bodyPr>
          <a:lstStyle/>
          <a:p>
            <a:pPr marL="0" lvl="0" indent="0" algn="l" rtl="0">
              <a:lnSpc>
                <a:spcPct val="100000"/>
              </a:lnSpc>
              <a:spcBef>
                <a:spcPts val="0"/>
              </a:spcBef>
              <a:spcAft>
                <a:spcPts val="0"/>
              </a:spcAft>
              <a:buSzPts val="1400"/>
              <a:buNone/>
            </a:pPr>
            <a:r>
              <a:rPr lang="en-US" sz="1100" dirty="0">
                <a:solidFill>
                  <a:schemeClr val="dk1"/>
                </a:solidFill>
              </a:rPr>
              <a:t>The working group developed a total of 7 resources. </a:t>
            </a:r>
          </a:p>
          <a:p>
            <a:pPr marL="0" lvl="0" indent="0" algn="l" rtl="0">
              <a:lnSpc>
                <a:spcPct val="100000"/>
              </a:lnSpc>
              <a:spcBef>
                <a:spcPts val="0"/>
              </a:spcBef>
              <a:spcAft>
                <a:spcPts val="0"/>
              </a:spcAft>
              <a:buClr>
                <a:schemeClr val="dk1"/>
              </a:buClr>
              <a:buSzPts val="1800"/>
              <a:buFont typeface="Arial"/>
              <a:buNone/>
            </a:pPr>
            <a:endParaRPr lang="en-US" sz="1100" dirty="0">
              <a:solidFill>
                <a:schemeClr val="dk1"/>
              </a:solidFill>
            </a:endParaRPr>
          </a:p>
          <a:p>
            <a:pPr marL="0" lvl="0" indent="0" algn="l" rtl="0">
              <a:lnSpc>
                <a:spcPct val="100000"/>
              </a:lnSpc>
              <a:spcBef>
                <a:spcPts val="0"/>
              </a:spcBef>
              <a:spcAft>
                <a:spcPts val="0"/>
              </a:spcAft>
              <a:buClr>
                <a:schemeClr val="dk1"/>
              </a:buClr>
              <a:buSzPts val="1800"/>
              <a:buFont typeface="Arial"/>
              <a:buNone/>
            </a:pPr>
            <a:r>
              <a:rPr lang="en-US" sz="1200" dirty="0">
                <a:solidFill>
                  <a:schemeClr val="dk1"/>
                </a:solidFill>
                <a:latin typeface="Calibri"/>
                <a:ea typeface="Calibri"/>
                <a:cs typeface="Calibri"/>
                <a:sym typeface="Calibri"/>
              </a:rPr>
              <a:t>The first two resources on the left were developed specifically for Health Care Professionals in LTC to provide evidence-based information that can be utilized by members of the HCT who may need to have conversations with resident, family or supports.  </a:t>
            </a:r>
          </a:p>
          <a:p>
            <a:pPr marL="0" lvl="0" indent="0" algn="l" rtl="0">
              <a:lnSpc>
                <a:spcPct val="100000"/>
              </a:lnSpc>
              <a:spcBef>
                <a:spcPts val="0"/>
              </a:spcBef>
              <a:spcAft>
                <a:spcPts val="0"/>
              </a:spcAft>
              <a:buClr>
                <a:schemeClr val="dk1"/>
              </a:buClr>
              <a:buSzPts val="1800"/>
              <a:buFont typeface="Arial"/>
              <a:buNone/>
            </a:pPr>
            <a:r>
              <a:rPr lang="en-US" sz="1200" dirty="0">
                <a:solidFill>
                  <a:schemeClr val="dk1"/>
                </a:solidFill>
                <a:latin typeface="Calibri"/>
                <a:ea typeface="Calibri"/>
                <a:cs typeface="Calibri"/>
                <a:sym typeface="Calibri"/>
              </a:rPr>
              <a:t>The resources include Changes in Food Intake and Nutrition in the Older Adult; as well as Feeding and Swallowing Concerns. </a:t>
            </a:r>
          </a:p>
          <a:p>
            <a:pPr marL="0" lvl="0" indent="0" algn="l" rtl="0">
              <a:lnSpc>
                <a:spcPct val="100000"/>
              </a:lnSpc>
              <a:spcBef>
                <a:spcPts val="0"/>
              </a:spcBef>
              <a:spcAft>
                <a:spcPts val="0"/>
              </a:spcAft>
              <a:buClr>
                <a:schemeClr val="dk1"/>
              </a:buClr>
              <a:buSzPts val="1800"/>
              <a:buFont typeface="Arial"/>
              <a:buNone/>
            </a:pPr>
            <a:endParaRPr lang="en-U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800"/>
              <a:buFont typeface="Arial"/>
              <a:buNone/>
            </a:pPr>
            <a:r>
              <a:rPr lang="en-US" sz="1200" dirty="0">
                <a:solidFill>
                  <a:schemeClr val="dk1"/>
                </a:solidFill>
                <a:latin typeface="Calibri"/>
                <a:ea typeface="Calibri"/>
                <a:cs typeface="Calibri"/>
                <a:sym typeface="Calibri"/>
              </a:rPr>
              <a:t>The next 5 resources were developed for Residents and their family supports. These client resources were created with a readability level of grade 8. </a:t>
            </a:r>
          </a:p>
          <a:p>
            <a:pPr marL="0" lvl="0" indent="0" algn="l" rtl="0">
              <a:lnSpc>
                <a:spcPct val="100000"/>
              </a:lnSpc>
              <a:spcBef>
                <a:spcPts val="0"/>
              </a:spcBef>
              <a:spcAft>
                <a:spcPts val="0"/>
              </a:spcAft>
              <a:buClr>
                <a:schemeClr val="dk1"/>
              </a:buClr>
              <a:buSzPts val="18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400"/>
              <a:buFont typeface="Arial"/>
              <a:buNone/>
            </a:pPr>
            <a:r>
              <a:rPr lang="en-US" sz="1200" dirty="0">
                <a:solidFill>
                  <a:schemeClr val="dk1"/>
                </a:solidFill>
                <a:latin typeface="Calibri"/>
                <a:ea typeface="Calibri"/>
                <a:cs typeface="Calibri"/>
                <a:sym typeface="Calibri"/>
              </a:rPr>
              <a:t>These resources are intended to support conversation (and are NOT to be handed out without context and discussion). Again, they are tools to enhance conversation. </a:t>
            </a:r>
          </a:p>
          <a:p>
            <a:pPr marL="0" lvl="0" indent="0" algn="l" rtl="0">
              <a:lnSpc>
                <a:spcPct val="100000"/>
              </a:lnSpc>
              <a:spcBef>
                <a:spcPts val="0"/>
              </a:spcBef>
              <a:spcAft>
                <a:spcPts val="0"/>
              </a:spcAft>
              <a:buClr>
                <a:schemeClr val="dk1"/>
              </a:buClr>
              <a:buSzPts val="1800"/>
              <a:buFont typeface="Arial"/>
              <a:buNone/>
            </a:pPr>
            <a:endParaRPr lang="en-U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800"/>
              <a:buFont typeface="Arial"/>
              <a:buNone/>
            </a:pPr>
            <a:endParaRPr lang="en-U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800"/>
              <a:buFont typeface="Arial"/>
              <a:buNone/>
            </a:pPr>
            <a:endParaRPr lang="en-US" sz="12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800"/>
              <a:buFont typeface="Arial"/>
              <a:buNone/>
            </a:pPr>
            <a:endParaRPr lang="en-U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800"/>
              <a:buFont typeface="Arial"/>
              <a:buNone/>
            </a:pPr>
            <a:endParaRPr lang="en-U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endParaRPr lang="en-US" dirty="0">
              <a:solidFill>
                <a:schemeClr val="dk1"/>
              </a:solidFill>
            </a:endParaRPr>
          </a:p>
          <a:p>
            <a:pPr marL="0" lvl="0" indent="0" algn="l" rtl="0">
              <a:lnSpc>
                <a:spcPct val="100000"/>
              </a:lnSpc>
              <a:spcBef>
                <a:spcPts val="0"/>
              </a:spcBef>
              <a:spcAft>
                <a:spcPts val="0"/>
              </a:spcAft>
              <a:buClr>
                <a:schemeClr val="dk1"/>
              </a:buClr>
              <a:buSzPts val="1800"/>
              <a:buFont typeface="Arial"/>
              <a:buNone/>
            </a:pPr>
            <a:endParaRPr sz="1200" dirty="0">
              <a:solidFill>
                <a:schemeClr val="dk1"/>
              </a:solidFill>
              <a:latin typeface="Calibri"/>
              <a:ea typeface="Calibri"/>
              <a:cs typeface="Calibri"/>
              <a:sym typeface="Calibri"/>
            </a:endParaRPr>
          </a:p>
        </p:txBody>
      </p:sp>
      <p:sp>
        <p:nvSpPr>
          <p:cNvPr id="177" name="Google Shape;177;g21f84ba4511_2_119:notes"/>
          <p:cNvSpPr txBox="1">
            <a:spLocks noGrp="1"/>
          </p:cNvSpPr>
          <p:nvPr>
            <p:ph type="sldNum" idx="12"/>
          </p:nvPr>
        </p:nvSpPr>
        <p:spPr>
          <a:xfrm>
            <a:off x="3887131" y="8686487"/>
            <a:ext cx="2970880" cy="457377"/>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1f84ba4511_2_13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8" name="Google Shape;188;g21f84ba4511_2_130:notes"/>
          <p:cNvSpPr txBox="1">
            <a:spLocks noGrp="1"/>
          </p:cNvSpPr>
          <p:nvPr>
            <p:ph type="body" idx="1"/>
          </p:nvPr>
        </p:nvSpPr>
        <p:spPr>
          <a:xfrm>
            <a:off x="914710" y="4344025"/>
            <a:ext cx="5028457" cy="4114623"/>
          </a:xfrm>
          <a:prstGeom prst="rect">
            <a:avLst/>
          </a:prstGeom>
          <a:noFill/>
          <a:ln>
            <a:noFill/>
          </a:ln>
        </p:spPr>
        <p:txBody>
          <a:bodyPr spcFirstLastPara="1" wrap="square" lIns="90575" tIns="45275" rIns="90575" bIns="45275" anchor="t" anchorCtr="0">
            <a:noAutofit/>
          </a:bodyPr>
          <a:lstStyle/>
          <a:p>
            <a:pPr marL="0" lvl="0" indent="0" algn="l" rtl="0">
              <a:lnSpc>
                <a:spcPct val="125454"/>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first Resource - titled Meals in LTC Homes:</a:t>
            </a:r>
            <a:endParaRPr sz="1200">
              <a:solidFill>
                <a:schemeClr val="dk1"/>
              </a:solidFill>
              <a:latin typeface="Calibri"/>
              <a:ea typeface="Calibri"/>
              <a:cs typeface="Calibri"/>
              <a:sym typeface="Calibri"/>
            </a:endParaRPr>
          </a:p>
          <a:p>
            <a:pPr marL="0" lvl="0" indent="0" algn="l" rtl="0">
              <a:lnSpc>
                <a:spcPct val="125454"/>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purpose of this resource </a:t>
            </a:r>
            <a:r>
              <a:rPr lang="en" sz="1200" b="1">
                <a:solidFill>
                  <a:schemeClr val="dk1"/>
                </a:solidFill>
                <a:latin typeface="Calibri"/>
                <a:ea typeface="Calibri"/>
                <a:cs typeface="Calibri"/>
                <a:sym typeface="Calibri"/>
              </a:rPr>
              <a:t>is to let residents and family know what meals look like in LTC and that there are supports in setting up the meal plan. However, this resource also conveys the gentle message that nutrition decline is expected </a:t>
            </a:r>
            <a:endParaRPr sz="1200" b="1">
              <a:solidFill>
                <a:schemeClr val="dk1"/>
              </a:solidFill>
              <a:latin typeface="Calibri"/>
              <a:ea typeface="Calibri"/>
              <a:cs typeface="Calibri"/>
              <a:sym typeface="Calibri"/>
            </a:endParaRPr>
          </a:p>
          <a:p>
            <a:pPr marL="0" lvl="0" indent="0" algn="l" rtl="0">
              <a:lnSpc>
                <a:spcPct val="125454"/>
              </a:lnSpc>
              <a:spcBef>
                <a:spcPts val="400"/>
              </a:spcBef>
              <a:spcAft>
                <a:spcPts val="0"/>
              </a:spcAft>
              <a:buSzPts val="1100"/>
              <a:buNone/>
            </a:pPr>
            <a:r>
              <a:rPr lang="en" sz="1200">
                <a:solidFill>
                  <a:schemeClr val="dk1"/>
                </a:solidFill>
                <a:latin typeface="Calibri"/>
                <a:ea typeface="Calibri"/>
                <a:cs typeface="Calibri"/>
                <a:sym typeface="Calibri"/>
              </a:rPr>
              <a:t>When a person eats less it can be a source of stress to those involved. Therefore, regular communication at this time can help ensure the resident, and family supports understand what is occurring and what the care team is doing to provide care in line with the resident’s wishes. It can also prevent the need for crisis management later on.</a:t>
            </a:r>
            <a:endParaRPr sz="1200">
              <a:solidFill>
                <a:schemeClr val="dk1"/>
              </a:solidFill>
              <a:latin typeface="Calibri"/>
              <a:ea typeface="Calibri"/>
              <a:cs typeface="Calibri"/>
              <a:sym typeface="Calibri"/>
            </a:endParaRPr>
          </a:p>
        </p:txBody>
      </p:sp>
      <p:sp>
        <p:nvSpPr>
          <p:cNvPr id="189" name="Google Shape;189;g21f84ba4511_2_130:notes"/>
          <p:cNvSpPr txBox="1">
            <a:spLocks noGrp="1"/>
          </p:cNvSpPr>
          <p:nvPr>
            <p:ph type="sldNum" idx="12"/>
          </p:nvPr>
        </p:nvSpPr>
        <p:spPr>
          <a:xfrm>
            <a:off x="3887131" y="8686487"/>
            <a:ext cx="2970880" cy="457377"/>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1f84ba4511_2_139: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8" name="Google Shape;198;g21f84ba4511_2_139:notes"/>
          <p:cNvSpPr txBox="1">
            <a:spLocks noGrp="1"/>
          </p:cNvSpPr>
          <p:nvPr>
            <p:ph type="body" idx="1"/>
          </p:nvPr>
        </p:nvSpPr>
        <p:spPr>
          <a:xfrm>
            <a:off x="914710" y="4344025"/>
            <a:ext cx="5028457" cy="4114623"/>
          </a:xfrm>
          <a:prstGeom prst="rect">
            <a:avLst/>
          </a:prstGeom>
          <a:noFill/>
          <a:ln>
            <a:noFill/>
          </a:ln>
        </p:spPr>
        <p:txBody>
          <a:bodyPr spcFirstLastPara="1" wrap="square" lIns="90575" tIns="45275" rIns="90575" bIns="45275" anchor="t" anchorCtr="0">
            <a:noAutofit/>
          </a:bodyPr>
          <a:lstStyle/>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This next resource - titled Difficulties with meals for those with dementia. </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This resource describes what is seen in each of the phases of dementia and how the resident may respond to food.  In most cases, changes in a person’s ability to eat occur slowly but often worsen over time.</a:t>
            </a:r>
            <a:endParaRPr sz="1200">
              <a:solidFill>
                <a:schemeClr val="dk1"/>
              </a:solidFill>
              <a:latin typeface="Calibri"/>
              <a:ea typeface="Calibri"/>
              <a:cs typeface="Calibri"/>
              <a:sym typeface="Calibri"/>
            </a:endParaRPr>
          </a:p>
          <a:p>
            <a:pPr marL="457200" lvl="0" indent="-304800" algn="l" rtl="0">
              <a:lnSpc>
                <a:spcPct val="115000"/>
              </a:lnSpc>
              <a:spcBef>
                <a:spcPts val="40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For example in early stages of dementia, a person’s eating habits may not change a lot, but there may be some memory loss which can lead to the resident missing meals or forgetting that they have eaten. Therefore, residents at this stage may need cueing. On the other hand, if someone is in a later stage of dementia, the focus may be more on enjoyment of their favourite foods, rather than maintaining a healthy diet.  The resource goes on to describe the transition to comfort-based nutrition care for residents with dementia towards end of life.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400"/>
          </a:p>
        </p:txBody>
      </p:sp>
      <p:sp>
        <p:nvSpPr>
          <p:cNvPr id="199" name="Google Shape;199;g21f84ba4511_2_139:notes"/>
          <p:cNvSpPr txBox="1">
            <a:spLocks noGrp="1"/>
          </p:cNvSpPr>
          <p:nvPr>
            <p:ph type="sldNum" idx="12"/>
          </p:nvPr>
        </p:nvSpPr>
        <p:spPr>
          <a:xfrm>
            <a:off x="3887131" y="8686487"/>
            <a:ext cx="2970880" cy="457377"/>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1f84ba4511_2_1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8" name="Google Shape;208;g21f84ba4511_2_148:notes"/>
          <p:cNvSpPr txBox="1">
            <a:spLocks noGrp="1"/>
          </p:cNvSpPr>
          <p:nvPr>
            <p:ph type="body" idx="1"/>
          </p:nvPr>
        </p:nvSpPr>
        <p:spPr>
          <a:xfrm>
            <a:off x="914710" y="4344025"/>
            <a:ext cx="5028457" cy="4114623"/>
          </a:xfrm>
          <a:prstGeom prst="rect">
            <a:avLst/>
          </a:prstGeom>
          <a:noFill/>
          <a:ln>
            <a:noFill/>
          </a:ln>
        </p:spPr>
        <p:txBody>
          <a:bodyPr spcFirstLastPara="1" wrap="square" lIns="90575" tIns="45275" rIns="90575" bIns="45275" anchor="t" anchorCtr="0">
            <a:noAutofit/>
          </a:bodyPr>
          <a:lstStyle/>
          <a:p>
            <a:pPr marL="0" lvl="0" indent="0" algn="l" rtl="0">
              <a:lnSpc>
                <a:spcPct val="115000"/>
              </a:lnSpc>
              <a:spcBef>
                <a:spcPts val="400"/>
              </a:spcBef>
              <a:spcAft>
                <a:spcPts val="0"/>
              </a:spcAft>
              <a:buClr>
                <a:schemeClr val="dk1"/>
              </a:buClr>
              <a:buSzPts val="1100"/>
              <a:buFont typeface="Arial"/>
              <a:buNone/>
            </a:pPr>
            <a:r>
              <a:rPr lang="en" sz="1200">
                <a:solidFill>
                  <a:schemeClr val="dk1"/>
                </a:solidFill>
                <a:latin typeface="Calibri"/>
                <a:ea typeface="Calibri"/>
                <a:cs typeface="Calibri"/>
                <a:sym typeface="Calibri"/>
              </a:rPr>
              <a:t>This next resource is called:</a:t>
            </a:r>
            <a:r>
              <a:rPr lang="en" sz="1200" b="1">
                <a:solidFill>
                  <a:schemeClr val="dk1"/>
                </a:solidFill>
                <a:latin typeface="Calibri"/>
                <a:ea typeface="Calibri"/>
                <a:cs typeface="Calibri"/>
                <a:sym typeface="Calibri"/>
              </a:rPr>
              <a:t> Conversation in LTC: When a Person Has Trouble Eating.</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None/>
            </a:pPr>
            <a:r>
              <a:rPr lang="en" sz="1200">
                <a:solidFill>
                  <a:schemeClr val="dk1"/>
                </a:solidFill>
                <a:latin typeface="Calibri"/>
                <a:ea typeface="Calibri"/>
                <a:cs typeface="Calibri"/>
                <a:sym typeface="Calibri"/>
              </a:rPr>
              <a:t>In this handout, it addresses </a:t>
            </a:r>
            <a:r>
              <a:rPr lang="en" sz="1200" b="1">
                <a:solidFill>
                  <a:schemeClr val="dk1"/>
                </a:solidFill>
                <a:latin typeface="Calibri"/>
                <a:ea typeface="Calibri"/>
                <a:cs typeface="Calibri"/>
                <a:sym typeface="Calibri"/>
              </a:rPr>
              <a:t>WHY</a:t>
            </a:r>
            <a:r>
              <a:rPr lang="en" sz="1200">
                <a:solidFill>
                  <a:schemeClr val="dk1"/>
                </a:solidFill>
                <a:latin typeface="Calibri"/>
                <a:ea typeface="Calibri"/>
                <a:cs typeface="Calibri"/>
                <a:sym typeface="Calibri"/>
              </a:rPr>
              <a:t> people often have a difficult time eating- which </a:t>
            </a:r>
            <a:r>
              <a:rPr lang="en" sz="1200" b="1">
                <a:solidFill>
                  <a:schemeClr val="dk1"/>
                </a:solidFill>
                <a:latin typeface="Calibri"/>
                <a:ea typeface="Calibri"/>
                <a:cs typeface="Calibri"/>
                <a:sym typeface="Calibri"/>
              </a:rPr>
              <a:t>either could related to swallowing issues, acute illness, and/or progressive conditions. </a:t>
            </a:r>
            <a:endParaRPr>
              <a:solidFill>
                <a:schemeClr val="dk1"/>
              </a:solidFill>
            </a:endParaRPr>
          </a:p>
          <a:p>
            <a:pPr marL="457200" lvl="0" indent="-304800" algn="l" rtl="0">
              <a:lnSpc>
                <a:spcPct val="115000"/>
              </a:lnSpc>
              <a:spcBef>
                <a:spcPts val="400"/>
              </a:spcBef>
              <a:spcAft>
                <a:spcPts val="0"/>
              </a:spcAft>
              <a:buClr>
                <a:schemeClr val="dk1"/>
              </a:buClr>
              <a:buSzPts val="1200"/>
              <a:buFont typeface="Calibri"/>
              <a:buChar char="●"/>
            </a:pPr>
            <a:r>
              <a:rPr lang="en" sz="1100">
                <a:solidFill>
                  <a:schemeClr val="dk1"/>
                </a:solidFill>
              </a:rPr>
              <a:t>For example: if someone has a UTI, they typically may not feel well, which may lead to them eating less, and therefore affecting their nutrition status. </a:t>
            </a:r>
            <a:endParaRPr>
              <a:solidFill>
                <a:schemeClr val="dk1"/>
              </a:solidFill>
            </a:endParaRPr>
          </a:p>
          <a:p>
            <a:pPr marL="457200" lvl="0" indent="-304800" algn="l" rtl="0">
              <a:lnSpc>
                <a:spcPct val="115000"/>
              </a:lnSpc>
              <a:spcBef>
                <a:spcPts val="0"/>
              </a:spcBef>
              <a:spcAft>
                <a:spcPts val="0"/>
              </a:spcAft>
              <a:buClr>
                <a:schemeClr val="dk1"/>
              </a:buClr>
              <a:buSzPts val="1200"/>
              <a:buFont typeface="Calibri"/>
              <a:buChar char="●"/>
            </a:pPr>
            <a:r>
              <a:rPr lang="en">
                <a:solidFill>
                  <a:schemeClr val="dk1"/>
                </a:solidFill>
              </a:rPr>
              <a:t>If family is concerned, because they notice their family member eating less, this resource can accompany that conversation.</a:t>
            </a:r>
            <a:r>
              <a:rPr lang="en" sz="1200">
                <a:solidFill>
                  <a:schemeClr val="dk1"/>
                </a:solidFill>
                <a:latin typeface="Calibri"/>
                <a:ea typeface="Calibri"/>
                <a:cs typeface="Calibri"/>
                <a:sym typeface="Calibri"/>
              </a:rPr>
              <a:t>The resource assures the family that a team approach will be taken to help manage the issues and reiterates the importance of making mealtimes a pleasant experience.</a:t>
            </a:r>
            <a:endParaRPr>
              <a:solidFill>
                <a:schemeClr val="dk1"/>
              </a:solidFill>
            </a:endParaRPr>
          </a:p>
          <a:p>
            <a:pPr marL="457200" lvl="0" indent="-304800" algn="l" rtl="0">
              <a:lnSpc>
                <a:spcPct val="115000"/>
              </a:lnSpc>
              <a:spcBef>
                <a:spcPts val="0"/>
              </a:spcBef>
              <a:spcAft>
                <a:spcPts val="0"/>
              </a:spcAft>
              <a:buClr>
                <a:schemeClr val="dk1"/>
              </a:buClr>
              <a:buSzPts val="1200"/>
              <a:buFont typeface="Calibri"/>
              <a:buChar char="●"/>
            </a:pPr>
            <a:r>
              <a:rPr lang="en" sz="1200">
                <a:solidFill>
                  <a:schemeClr val="dk1"/>
                </a:solidFill>
              </a:rPr>
              <a:t>Lastly, this handout also includes information about the expected change in nutrition… in the resource it says: “Decreased intake may be related to natural changes that occur with aging”..</a:t>
            </a:r>
            <a:r>
              <a:rPr lang="en">
                <a:solidFill>
                  <a:schemeClr val="dk1"/>
                </a:solidFill>
              </a:rPr>
              <a:t> And </a:t>
            </a:r>
            <a:r>
              <a:rPr lang="en" sz="1200">
                <a:solidFill>
                  <a:schemeClr val="dk1"/>
                </a:solidFill>
                <a:latin typeface="Calibri"/>
                <a:ea typeface="Calibri"/>
                <a:cs typeface="Calibri"/>
                <a:sym typeface="Calibri"/>
              </a:rPr>
              <a:t>as a resident approaches end of life, this same resource may be provided as part of the conversation. </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None/>
            </a:pPr>
            <a:br>
              <a:rPr lang="en">
                <a:solidFill>
                  <a:schemeClr val="dk1"/>
                </a:solidFill>
              </a:rPr>
            </a:b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400"/>
          </a:p>
        </p:txBody>
      </p:sp>
      <p:sp>
        <p:nvSpPr>
          <p:cNvPr id="209" name="Google Shape;209;g21f84ba4511_2_148:notes"/>
          <p:cNvSpPr txBox="1">
            <a:spLocks noGrp="1"/>
          </p:cNvSpPr>
          <p:nvPr>
            <p:ph type="sldNum" idx="12"/>
          </p:nvPr>
        </p:nvSpPr>
        <p:spPr>
          <a:xfrm>
            <a:off x="3887131" y="8686487"/>
            <a:ext cx="2970880" cy="457377"/>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7"/>
        <p:cNvGrpSpPr/>
        <p:nvPr/>
      </p:nvGrpSpPr>
      <p:grpSpPr>
        <a:xfrm>
          <a:off x="0" y="0"/>
          <a:ext cx="0" cy="0"/>
          <a:chOff x="0" y="0"/>
          <a:chExt cx="0" cy="0"/>
        </a:xfrm>
      </p:grpSpPr>
      <p:sp>
        <p:nvSpPr>
          <p:cNvPr id="58" name="Google Shape;58;p14"/>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9" name="Google Shape;59;p14"/>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60" name="Google Shape;60;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6"/>
        <p:cNvGrpSpPr/>
        <p:nvPr/>
      </p:nvGrpSpPr>
      <p:grpSpPr>
        <a:xfrm>
          <a:off x="0" y="0"/>
          <a:ext cx="0" cy="0"/>
          <a:chOff x="0" y="0"/>
          <a:chExt cx="0" cy="0"/>
        </a:xfrm>
      </p:grpSpPr>
      <p:sp>
        <p:nvSpPr>
          <p:cNvPr id="117" name="Google Shape;117;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722313" y="3305175"/>
            <a:ext cx="7772400" cy="1021556"/>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22" name="Google Shape;122;p24"/>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23" name="Google Shape;123;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5" name="Google Shape;65;p15"/>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6" name="Google Shape;66;p15"/>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7" name="Google Shape;67;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2" name="Google Shape;72;p16"/>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3" name="Google Shape;73;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8" name="Google Shape;78;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3" name="Google Shape;83;p1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84" name="Google Shape;84;p18"/>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85" name="Google Shape;85;p18"/>
          <p:cNvSpPr txBox="1">
            <a:spLocks noGrp="1"/>
          </p:cNvSpPr>
          <p:nvPr>
            <p:ph type="body" idx="3"/>
          </p:nvPr>
        </p:nvSpPr>
        <p:spPr>
          <a:xfrm>
            <a:off x="4645025"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86" name="Google Shape;86;p18"/>
          <p:cNvSpPr txBox="1">
            <a:spLocks noGrp="1"/>
          </p:cNvSpPr>
          <p:nvPr>
            <p:ph type="body" idx="4"/>
          </p:nvPr>
        </p:nvSpPr>
        <p:spPr>
          <a:xfrm>
            <a:off x="4645025"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87" name="Google Shape;87;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rot="5400000">
            <a:off x="5463779" y="1371601"/>
            <a:ext cx="4388644"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2" name="Google Shape;92;p19"/>
          <p:cNvSpPr txBox="1">
            <a:spLocks noGrp="1"/>
          </p:cNvSpPr>
          <p:nvPr>
            <p:ph type="body" idx="1"/>
          </p:nvPr>
        </p:nvSpPr>
        <p:spPr>
          <a:xfrm rot="5400000">
            <a:off x="1272779" y="-609600"/>
            <a:ext cx="4388644"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3" name="Google Shape;93;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8" name="Google Shape;98;p20"/>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9" name="Google Shape;99;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4" name="Google Shape;104;p21"/>
          <p:cNvSpPr>
            <a:spLocks noGrp="1"/>
          </p:cNvSpPr>
          <p:nvPr>
            <p:ph type="pic" idx="2"/>
          </p:nvPr>
        </p:nvSpPr>
        <p:spPr>
          <a:xfrm>
            <a:off x="1792288" y="459581"/>
            <a:ext cx="5486400" cy="3086100"/>
          </a:xfrm>
          <a:prstGeom prst="rect">
            <a:avLst/>
          </a:prstGeom>
          <a:noFill/>
          <a:ln>
            <a:noFill/>
          </a:ln>
        </p:spPr>
      </p:sp>
      <p:sp>
        <p:nvSpPr>
          <p:cNvPr id="105" name="Google Shape;105;p21"/>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06" name="Google Shape;106;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457200" y="204788"/>
            <a:ext cx="3008313" cy="8715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1" name="Google Shape;111;p22"/>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12" name="Google Shape;112;p22"/>
          <p:cNvSpPr txBox="1">
            <a:spLocks noGrp="1"/>
          </p:cNvSpPr>
          <p:nvPr>
            <p:ph type="body" idx="2"/>
          </p:nvPr>
        </p:nvSpPr>
        <p:spPr>
          <a:xfrm>
            <a:off x="457200" y="1076325"/>
            <a:ext cx="3008313" cy="351829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13" name="Google Shape;113;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52" name="Google Shape;52;p13"/>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400">
              <a:solidFill>
                <a:srgbClr val="000000"/>
              </a:solidFill>
              <a:latin typeface="Arial"/>
              <a:ea typeface="Arial"/>
              <a:cs typeface="Arial"/>
              <a:sym typeface="Arial"/>
            </a:endParaRPr>
          </a:p>
        </p:txBody>
      </p:sp>
      <p:pic>
        <p:nvPicPr>
          <p:cNvPr id="56" name="Google Shape;56;p13"/>
          <p:cNvPicPr preferRelativeResize="0"/>
          <p:nvPr/>
        </p:nvPicPr>
        <p:blipFill rotWithShape="1">
          <a:blip r:embed="rId13">
            <a:alphaModFix/>
          </a:blip>
          <a:srcRect/>
          <a:stretch/>
        </p:blipFill>
        <p:spPr>
          <a:xfrm>
            <a:off x="0" y="-20240"/>
            <a:ext cx="6858000" cy="5143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 sz="1200" b="0" i="0" u="none" strike="noStrike" cap="none">
                <a:solidFill>
                  <a:srgbClr val="898989"/>
                </a:solidFill>
                <a:latin typeface="Calibri"/>
                <a:ea typeface="Calibri"/>
                <a:cs typeface="Calibri"/>
                <a:sym typeface="Calibri"/>
              </a:rPr>
              <a:t>1</a:t>
            </a:fld>
            <a:endParaRPr sz="1400" b="0" i="0" u="none" strike="noStrike" cap="none">
              <a:solidFill>
                <a:srgbClr val="000000"/>
              </a:solidFill>
              <a:latin typeface="Arial"/>
              <a:ea typeface="Arial"/>
              <a:cs typeface="Arial"/>
              <a:sym typeface="Arial"/>
            </a:endParaRPr>
          </a:p>
        </p:txBody>
      </p:sp>
      <p:sp>
        <p:nvSpPr>
          <p:cNvPr id="132" name="Google Shape;132;p25"/>
          <p:cNvSpPr txBox="1">
            <a:spLocks noGrp="1"/>
          </p:cNvSpPr>
          <p:nvPr>
            <p:ph type="ctrTitle"/>
          </p:nvPr>
        </p:nvSpPr>
        <p:spPr>
          <a:xfrm>
            <a:off x="685800" y="1714500"/>
            <a:ext cx="7772400"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 sz="4000" b="1" i="0" u="none" dirty="0">
                <a:solidFill>
                  <a:schemeClr val="dk1"/>
                </a:solidFill>
              </a:rPr>
              <a:t>Journey of Nutrition </a:t>
            </a:r>
            <a:endParaRPr sz="4000" b="1" i="0" u="none" dirty="0">
              <a:solidFill>
                <a:schemeClr val="dk1"/>
              </a:solidFill>
            </a:endParaRPr>
          </a:p>
          <a:p>
            <a:pPr marL="0" lvl="0" indent="0" algn="ctr" rtl="0">
              <a:lnSpc>
                <a:spcPct val="100000"/>
              </a:lnSpc>
              <a:spcBef>
                <a:spcPts val="0"/>
              </a:spcBef>
              <a:spcAft>
                <a:spcPts val="0"/>
              </a:spcAft>
              <a:buClr>
                <a:schemeClr val="dk1"/>
              </a:buClr>
              <a:buSzPts val="4400"/>
              <a:buFont typeface="Calibri"/>
              <a:buNone/>
            </a:pPr>
            <a:r>
              <a:rPr lang="en" sz="4000" b="1" i="0" u="none" dirty="0">
                <a:solidFill>
                  <a:schemeClr val="dk1"/>
                </a:solidFill>
              </a:rPr>
              <a:t>Decline Initiative </a:t>
            </a:r>
            <a:br>
              <a:rPr lang="en" sz="4000" b="1" i="0" u="none" dirty="0">
                <a:solidFill>
                  <a:schemeClr val="dk1"/>
                </a:solidFill>
              </a:rPr>
            </a:br>
            <a:r>
              <a:rPr lang="en" sz="4000" b="1" i="0" u="none" dirty="0">
                <a:solidFill>
                  <a:schemeClr val="dk1"/>
                </a:solidFill>
              </a:rPr>
              <a:t>Presentation to </a:t>
            </a:r>
            <a:r>
              <a:rPr lang="en-US" sz="4000" b="1" i="0" u="none" dirty="0">
                <a:solidFill>
                  <a:schemeClr val="dk1"/>
                </a:solidFill>
              </a:rPr>
              <a:t>Directors of Care</a:t>
            </a:r>
            <a:endParaRPr sz="4000" b="1" dirty="0"/>
          </a:p>
          <a:p>
            <a:pPr marL="0" lvl="0" indent="0" algn="ctr" rtl="0">
              <a:lnSpc>
                <a:spcPct val="100000"/>
              </a:lnSpc>
              <a:spcBef>
                <a:spcPts val="0"/>
              </a:spcBef>
              <a:spcAft>
                <a:spcPts val="0"/>
              </a:spcAft>
              <a:buClr>
                <a:schemeClr val="dk1"/>
              </a:buClr>
              <a:buSzPts val="4400"/>
              <a:buFont typeface="Calibri"/>
              <a:buNone/>
            </a:pPr>
            <a:endParaRPr dirty="0"/>
          </a:p>
        </p:txBody>
      </p:sp>
      <p:sp>
        <p:nvSpPr>
          <p:cNvPr id="133" name="Google Shape;133;p25"/>
          <p:cNvSpPr txBox="1">
            <a:spLocks noGrp="1"/>
          </p:cNvSpPr>
          <p:nvPr>
            <p:ph type="subTitle" idx="1"/>
          </p:nvPr>
        </p:nvSpPr>
        <p:spPr>
          <a:xfrm>
            <a:off x="685800" y="3299460"/>
            <a:ext cx="7772400" cy="58688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88888"/>
              </a:buClr>
              <a:buSzPts val="3200"/>
              <a:buNone/>
            </a:pPr>
            <a:r>
              <a:rPr lang="en" sz="2000" dirty="0">
                <a:solidFill>
                  <a:schemeClr val="dk1"/>
                </a:solidFill>
              </a:rPr>
              <a:t>Jean Helps, </a:t>
            </a:r>
          </a:p>
          <a:p>
            <a:pPr marL="0" lvl="0" indent="0" algn="r" rtl="0">
              <a:lnSpc>
                <a:spcPct val="100000"/>
              </a:lnSpc>
              <a:spcBef>
                <a:spcPts val="0"/>
              </a:spcBef>
              <a:spcAft>
                <a:spcPts val="0"/>
              </a:spcAft>
              <a:buClr>
                <a:srgbClr val="888888"/>
              </a:buClr>
              <a:buSzPts val="3200"/>
              <a:buNone/>
            </a:pPr>
            <a:r>
              <a:rPr lang="en" sz="2000" i="1" dirty="0">
                <a:solidFill>
                  <a:schemeClr val="dk1"/>
                </a:solidFill>
              </a:rPr>
              <a:t>Regional Nutrition Manager for LTC</a:t>
            </a:r>
          </a:p>
          <a:p>
            <a:pPr marL="0" lvl="0" indent="0" algn="r" rtl="0">
              <a:lnSpc>
                <a:spcPct val="100000"/>
              </a:lnSpc>
              <a:spcBef>
                <a:spcPts val="0"/>
              </a:spcBef>
              <a:spcAft>
                <a:spcPts val="0"/>
              </a:spcAft>
              <a:buClr>
                <a:srgbClr val="888888"/>
              </a:buClr>
              <a:buSzPts val="3200"/>
              <a:buNone/>
            </a:pPr>
            <a:r>
              <a:rPr lang="en" sz="2000" b="0" i="1" u="none" dirty="0">
                <a:solidFill>
                  <a:schemeClr val="dk1"/>
                </a:solidFill>
                <a:latin typeface="Calibri"/>
                <a:ea typeface="Calibri"/>
                <a:cs typeface="Calibri"/>
                <a:sym typeface="Calibri"/>
              </a:rPr>
              <a:t>March 21, 2023</a:t>
            </a:r>
            <a:endParaRPr sz="2000" b="0" i="1" u="none"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5"/>
          <p:cNvSpPr txBox="1">
            <a:spLocks noGrp="1"/>
          </p:cNvSpPr>
          <p:nvPr>
            <p:ph type="title"/>
          </p:nvPr>
        </p:nvSpPr>
        <p:spPr>
          <a:xfrm>
            <a:off x="76900" y="452325"/>
            <a:ext cx="5322600" cy="11136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1400"/>
              <a:buNone/>
            </a:pPr>
            <a:r>
              <a:rPr lang="en" sz="1400" b="1" i="1"/>
              <a:t>Resources for Residents, Substitute Decision Maker and Family</a:t>
            </a:r>
            <a:endParaRPr sz="1400" b="1" i="1"/>
          </a:p>
          <a:p>
            <a:pPr marL="0" lvl="0" indent="0" algn="ctr" rtl="0">
              <a:lnSpc>
                <a:spcPct val="100000"/>
              </a:lnSpc>
              <a:spcBef>
                <a:spcPts val="0"/>
              </a:spcBef>
              <a:spcAft>
                <a:spcPts val="0"/>
              </a:spcAft>
              <a:buSzPts val="1400"/>
              <a:buNone/>
            </a:pPr>
            <a:r>
              <a:rPr lang="en" sz="2300" b="1"/>
              <a:t>Conversations in LTC: Nourishing the Whole Person</a:t>
            </a:r>
            <a:endParaRPr sz="4300"/>
          </a:p>
        </p:txBody>
      </p:sp>
      <p:sp>
        <p:nvSpPr>
          <p:cNvPr id="222" name="Google Shape;222;p35"/>
          <p:cNvSpPr txBox="1">
            <a:spLocks noGrp="1"/>
          </p:cNvSpPr>
          <p:nvPr>
            <p:ph type="body" idx="1"/>
          </p:nvPr>
        </p:nvSpPr>
        <p:spPr>
          <a:xfrm>
            <a:off x="334900" y="1661050"/>
            <a:ext cx="4554000" cy="2901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Clr>
                <a:schemeClr val="dk1"/>
              </a:buClr>
              <a:buSzPts val="1100"/>
              <a:buFont typeface="Arial"/>
              <a:buNone/>
            </a:pPr>
            <a:r>
              <a:rPr lang="en" sz="1600" b="1" dirty="0"/>
              <a:t>Purpose: </a:t>
            </a:r>
            <a:r>
              <a:rPr lang="en" sz="1600" dirty="0"/>
              <a:t>to aid in conversation </a:t>
            </a:r>
            <a:r>
              <a:rPr lang="en-US" sz="1600" dirty="0"/>
              <a:t>when other means of providing care rather than food is important</a:t>
            </a:r>
            <a:r>
              <a:rPr lang="en" sz="1600" dirty="0"/>
              <a:t>:</a:t>
            </a:r>
            <a:endParaRPr sz="1600" dirty="0"/>
          </a:p>
          <a:p>
            <a:pPr marL="457200" lvl="0" indent="-330200" algn="l" rtl="0">
              <a:lnSpc>
                <a:spcPct val="115000"/>
              </a:lnSpc>
              <a:spcBef>
                <a:spcPts val="600"/>
              </a:spcBef>
              <a:spcAft>
                <a:spcPts val="0"/>
              </a:spcAft>
              <a:buSzPts val="1600"/>
              <a:buChar char="•"/>
            </a:pPr>
            <a:r>
              <a:rPr lang="en" sz="1600" dirty="0"/>
              <a:t>To expand perspectives of “nourishment" beyond food and eating issues</a:t>
            </a:r>
            <a:endParaRPr sz="1600" dirty="0"/>
          </a:p>
          <a:p>
            <a:pPr marL="457200" lvl="0" indent="-330200" algn="l" rtl="0">
              <a:lnSpc>
                <a:spcPct val="115000"/>
              </a:lnSpc>
              <a:spcBef>
                <a:spcPts val="0"/>
              </a:spcBef>
              <a:spcAft>
                <a:spcPts val="0"/>
              </a:spcAft>
              <a:buSzPts val="1600"/>
              <a:buChar char="•"/>
            </a:pPr>
            <a:r>
              <a:rPr lang="en-US" sz="1600" dirty="0"/>
              <a:t>Categorized as ways of providing care from the perspective of body, mind and heart</a:t>
            </a:r>
            <a:endParaRPr sz="1600" dirty="0"/>
          </a:p>
          <a:p>
            <a:pPr marL="0" lvl="0" indent="0" algn="l" rtl="0">
              <a:lnSpc>
                <a:spcPct val="115000"/>
              </a:lnSpc>
              <a:spcBef>
                <a:spcPts val="800"/>
              </a:spcBef>
              <a:spcAft>
                <a:spcPts val="0"/>
              </a:spcAft>
              <a:buSzPts val="1800"/>
              <a:buNone/>
            </a:pPr>
            <a:endParaRPr sz="1400" b="1" dirty="0"/>
          </a:p>
        </p:txBody>
      </p:sp>
      <p:sp>
        <p:nvSpPr>
          <p:cNvPr id="223" name="Google Shape;223;p35"/>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10</a:t>
            </a:fld>
            <a:endParaRPr/>
          </a:p>
        </p:txBody>
      </p:sp>
      <p:sp>
        <p:nvSpPr>
          <p:cNvPr id="224" name="Google Shape;224;p35"/>
          <p:cNvSpPr/>
          <p:nvPr/>
        </p:nvSpPr>
        <p:spPr>
          <a:xfrm rot="582081">
            <a:off x="5683539" y="721768"/>
            <a:ext cx="2860913" cy="3699964"/>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5" name="Google Shape;225;p35" descr="Text, letter&#10;&#10;Description automatically generated"/>
          <p:cNvPicPr preferRelativeResize="0"/>
          <p:nvPr/>
        </p:nvPicPr>
        <p:blipFill rotWithShape="1">
          <a:blip r:embed="rId3">
            <a:alphaModFix/>
          </a:blip>
          <a:srcRect/>
          <a:stretch/>
        </p:blipFill>
        <p:spPr>
          <a:xfrm rot="582051">
            <a:off x="5764740" y="783662"/>
            <a:ext cx="2698131" cy="357576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6"/>
          <p:cNvSpPr txBox="1">
            <a:spLocks noGrp="1"/>
          </p:cNvSpPr>
          <p:nvPr>
            <p:ph type="title"/>
          </p:nvPr>
        </p:nvSpPr>
        <p:spPr>
          <a:xfrm>
            <a:off x="170075" y="232525"/>
            <a:ext cx="5331900" cy="11136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1400"/>
              <a:buNone/>
            </a:pPr>
            <a:r>
              <a:rPr lang="en" sz="1400" b="1" i="1"/>
              <a:t>Resources for Residents, Substitute Decision Maker and Family</a:t>
            </a:r>
            <a:endParaRPr sz="1400" b="1" i="1"/>
          </a:p>
          <a:p>
            <a:pPr marL="0" lvl="0" indent="0" algn="ctr" rtl="0">
              <a:lnSpc>
                <a:spcPct val="100000"/>
              </a:lnSpc>
              <a:spcBef>
                <a:spcPts val="0"/>
              </a:spcBef>
              <a:spcAft>
                <a:spcPts val="0"/>
              </a:spcAft>
              <a:buSzPts val="1400"/>
              <a:buNone/>
            </a:pPr>
            <a:r>
              <a:rPr lang="en" sz="2300" b="1"/>
              <a:t>Conversations in LTC: Eating at End of Life</a:t>
            </a:r>
            <a:endParaRPr sz="4300"/>
          </a:p>
        </p:txBody>
      </p:sp>
      <p:sp>
        <p:nvSpPr>
          <p:cNvPr id="232" name="Google Shape;232;p36"/>
          <p:cNvSpPr txBox="1">
            <a:spLocks noGrp="1"/>
          </p:cNvSpPr>
          <p:nvPr>
            <p:ph type="body" idx="1"/>
          </p:nvPr>
        </p:nvSpPr>
        <p:spPr>
          <a:xfrm>
            <a:off x="342700" y="1346125"/>
            <a:ext cx="4938300" cy="3394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SzPts val="1800"/>
              <a:buNone/>
            </a:pPr>
            <a:r>
              <a:rPr lang="en" sz="1600" b="1" dirty="0"/>
              <a:t>Purpose:</a:t>
            </a:r>
            <a:r>
              <a:rPr lang="en" sz="1600" dirty="0"/>
              <a:t> to aid in conversation with substitute decision maker and family as the person nears the final days of life:</a:t>
            </a:r>
            <a:endParaRPr sz="1600" dirty="0"/>
          </a:p>
          <a:p>
            <a:pPr marL="0" lvl="0" indent="0" algn="l" rtl="0">
              <a:lnSpc>
                <a:spcPct val="100000"/>
              </a:lnSpc>
              <a:spcBef>
                <a:spcPts val="360"/>
              </a:spcBef>
              <a:spcAft>
                <a:spcPts val="0"/>
              </a:spcAft>
              <a:buSzPts val="1800"/>
              <a:buNone/>
            </a:pPr>
            <a:endParaRPr sz="1400" b="1" dirty="0"/>
          </a:p>
        </p:txBody>
      </p:sp>
      <p:sp>
        <p:nvSpPr>
          <p:cNvPr id="233" name="Google Shape;233;p36"/>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11</a:t>
            </a:fld>
            <a:endParaRPr/>
          </a:p>
        </p:txBody>
      </p:sp>
      <p:sp>
        <p:nvSpPr>
          <p:cNvPr id="234" name="Google Shape;234;p36"/>
          <p:cNvSpPr/>
          <p:nvPr/>
        </p:nvSpPr>
        <p:spPr>
          <a:xfrm rot="584170">
            <a:off x="5795791" y="724598"/>
            <a:ext cx="2817075" cy="3694303"/>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5" name="Google Shape;235;p36" descr="Text, letter&#10;&#10;Description automatically generated"/>
          <p:cNvPicPr preferRelativeResize="0"/>
          <p:nvPr/>
        </p:nvPicPr>
        <p:blipFill rotWithShape="1">
          <a:blip r:embed="rId3">
            <a:alphaModFix/>
          </a:blip>
          <a:srcRect r="5885" b="7831"/>
          <a:stretch/>
        </p:blipFill>
        <p:spPr>
          <a:xfrm rot="583962">
            <a:off x="5855101" y="778233"/>
            <a:ext cx="2698849" cy="358674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8"/>
          <p:cNvSpPr txBox="1">
            <a:spLocks noGrp="1"/>
          </p:cNvSpPr>
          <p:nvPr>
            <p:ph type="title"/>
          </p:nvPr>
        </p:nvSpPr>
        <p:spPr>
          <a:xfrm>
            <a:off x="1549025" y="392900"/>
            <a:ext cx="63471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dirty="0"/>
              <a:t>Project Deliverables</a:t>
            </a:r>
            <a:endParaRPr dirty="0"/>
          </a:p>
        </p:txBody>
      </p:sp>
      <p:sp>
        <p:nvSpPr>
          <p:cNvPr id="252" name="Google Shape;252;p3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98989"/>
              </a:buClr>
              <a:buSzPts val="1200"/>
              <a:buFont typeface="Calibri"/>
              <a:buNone/>
            </a:pPr>
            <a:fld id="{00000000-1234-1234-1234-123412341234}" type="slidenum">
              <a:rPr lang="en"/>
              <a:t>12</a:t>
            </a:fld>
            <a:endParaRPr/>
          </a:p>
        </p:txBody>
      </p:sp>
      <p:sp>
        <p:nvSpPr>
          <p:cNvPr id="253" name="Google Shape;253;p38"/>
          <p:cNvSpPr txBox="1">
            <a:spLocks noGrp="1"/>
          </p:cNvSpPr>
          <p:nvPr>
            <p:ph type="body" idx="1"/>
          </p:nvPr>
        </p:nvSpPr>
        <p:spPr>
          <a:xfrm>
            <a:off x="504000" y="1250300"/>
            <a:ext cx="7945500" cy="3293400"/>
          </a:xfrm>
          <a:prstGeom prst="rect">
            <a:avLst/>
          </a:prstGeom>
          <a:noFill/>
          <a:ln>
            <a:noFill/>
          </a:ln>
        </p:spPr>
        <p:txBody>
          <a:bodyPr spcFirstLastPara="1" wrap="square" lIns="91425" tIns="45700" rIns="91425" bIns="45700" anchor="t" anchorCtr="0">
            <a:noAutofit/>
          </a:bodyPr>
          <a:lstStyle/>
          <a:p>
            <a:pPr marL="457200" lvl="0" indent="-349250" algn="l" rtl="0">
              <a:lnSpc>
                <a:spcPct val="115000"/>
              </a:lnSpc>
              <a:spcBef>
                <a:spcPts val="0"/>
              </a:spcBef>
              <a:spcAft>
                <a:spcPts val="0"/>
              </a:spcAft>
              <a:buSzPts val="1900"/>
              <a:buChar char="●"/>
            </a:pPr>
            <a:r>
              <a:rPr lang="en" sz="1900" b="1" dirty="0"/>
              <a:t>PowerPoint Presentations: </a:t>
            </a:r>
            <a:endParaRPr sz="1900" b="1" dirty="0"/>
          </a:p>
          <a:p>
            <a:pPr marL="457200" lvl="0" indent="0" algn="l" rtl="0">
              <a:lnSpc>
                <a:spcPct val="115000"/>
              </a:lnSpc>
              <a:spcBef>
                <a:spcPts val="0"/>
              </a:spcBef>
              <a:spcAft>
                <a:spcPts val="0"/>
              </a:spcAft>
              <a:buNone/>
            </a:pPr>
            <a:r>
              <a:rPr lang="en" sz="1600" dirty="0"/>
              <a:t>With representations from Clinical Nutrition, Speech Language Pathology, Social Work, Spiritual Health, Nursing, and Health Care Aides, </a:t>
            </a:r>
            <a:r>
              <a:rPr lang="en-US" sz="1600" dirty="0"/>
              <a:t>and others</a:t>
            </a:r>
            <a:endParaRPr sz="1900" b="1" dirty="0"/>
          </a:p>
          <a:p>
            <a:pPr marL="914400" lvl="1" indent="-349250" algn="l" rtl="0">
              <a:lnSpc>
                <a:spcPct val="115000"/>
              </a:lnSpc>
              <a:spcBef>
                <a:spcPts val="0"/>
              </a:spcBef>
              <a:spcAft>
                <a:spcPts val="0"/>
              </a:spcAft>
              <a:buSzPts val="1900"/>
              <a:buChar char="○"/>
            </a:pPr>
            <a:r>
              <a:rPr lang="en" sz="1600" dirty="0"/>
              <a:t>Allied Health (28 </a:t>
            </a:r>
            <a:r>
              <a:rPr lang="en-US" sz="1600" dirty="0"/>
              <a:t>attendees)</a:t>
            </a:r>
            <a:endParaRPr sz="1600" dirty="0"/>
          </a:p>
          <a:p>
            <a:pPr marL="914400" lvl="1" indent="-330200" algn="l" rtl="0">
              <a:lnSpc>
                <a:spcPct val="115000"/>
              </a:lnSpc>
              <a:spcBef>
                <a:spcPts val="0"/>
              </a:spcBef>
              <a:spcAft>
                <a:spcPts val="0"/>
              </a:spcAft>
              <a:buSzPts val="1600"/>
              <a:buChar char="○"/>
            </a:pPr>
            <a:r>
              <a:rPr lang="en" sz="1600" dirty="0"/>
              <a:t>LTC RD Practice Council (45 </a:t>
            </a:r>
            <a:r>
              <a:rPr lang="en-US" sz="1600" dirty="0"/>
              <a:t>attendees)</a:t>
            </a:r>
            <a:endParaRPr sz="1600" dirty="0"/>
          </a:p>
          <a:p>
            <a:pPr marL="914400" lvl="1" indent="-330200" algn="l" rtl="0">
              <a:lnSpc>
                <a:spcPct val="115000"/>
              </a:lnSpc>
              <a:spcBef>
                <a:spcPts val="0"/>
              </a:spcBef>
              <a:spcAft>
                <a:spcPts val="0"/>
              </a:spcAft>
              <a:buSzPts val="1600"/>
              <a:buChar char="○"/>
            </a:pPr>
            <a:r>
              <a:rPr lang="en" sz="1600" dirty="0"/>
              <a:t>Calvary Place (25 attendees)</a:t>
            </a:r>
            <a:endParaRPr sz="1600" dirty="0"/>
          </a:p>
          <a:p>
            <a:pPr marL="914400" lvl="1" indent="-330200" algn="l" rtl="0">
              <a:lnSpc>
                <a:spcPct val="115000"/>
              </a:lnSpc>
              <a:spcBef>
                <a:spcPts val="0"/>
              </a:spcBef>
              <a:spcAft>
                <a:spcPts val="0"/>
              </a:spcAft>
              <a:buSzPts val="1600"/>
              <a:buChar char="○"/>
            </a:pPr>
            <a:r>
              <a:rPr lang="en" sz="1600" dirty="0"/>
              <a:t>Concordia </a:t>
            </a:r>
            <a:r>
              <a:rPr lang="en-US" sz="1600" dirty="0"/>
              <a:t>Place </a:t>
            </a:r>
            <a:r>
              <a:rPr lang="en" sz="1600" dirty="0"/>
              <a:t>(15 Attendees)</a:t>
            </a:r>
            <a:endParaRPr sz="1600" dirty="0"/>
          </a:p>
          <a:p>
            <a:pPr marL="457200" lvl="0" indent="-349250" algn="l" rtl="0">
              <a:lnSpc>
                <a:spcPct val="115000"/>
              </a:lnSpc>
              <a:spcBef>
                <a:spcPts val="0"/>
              </a:spcBef>
              <a:spcAft>
                <a:spcPts val="0"/>
              </a:spcAft>
              <a:buSzPts val="1900"/>
              <a:buChar char="●"/>
            </a:pPr>
            <a:r>
              <a:rPr lang="en" sz="1900" b="1" dirty="0"/>
              <a:t>Huddles: </a:t>
            </a:r>
            <a:endParaRPr sz="1900" b="1" dirty="0"/>
          </a:p>
          <a:p>
            <a:pPr marL="914400" lvl="1" indent="-342900" algn="l" rtl="0">
              <a:lnSpc>
                <a:spcPct val="115000"/>
              </a:lnSpc>
              <a:spcBef>
                <a:spcPts val="0"/>
              </a:spcBef>
              <a:spcAft>
                <a:spcPts val="0"/>
              </a:spcAft>
              <a:buSzPts val="1800"/>
              <a:buChar char="○"/>
            </a:pPr>
            <a:r>
              <a:rPr lang="en" sz="1600" dirty="0"/>
              <a:t>4 sites, 15 huddles, 115 staff</a:t>
            </a:r>
            <a:endParaRPr sz="1600" dirty="0"/>
          </a:p>
          <a:p>
            <a:pPr marL="914400" lvl="1" indent="-330200" algn="l" rtl="0">
              <a:lnSpc>
                <a:spcPct val="115000"/>
              </a:lnSpc>
              <a:spcBef>
                <a:spcPts val="0"/>
              </a:spcBef>
              <a:spcAft>
                <a:spcPts val="0"/>
              </a:spcAft>
              <a:buSzPts val="1600"/>
              <a:buChar char="○"/>
            </a:pPr>
            <a:r>
              <a:rPr lang="en" sz="1600" dirty="0"/>
              <a:t>Sites: Misericordia, Concordia, Deer Lodge, Middle</a:t>
            </a:r>
            <a:r>
              <a:rPr lang="en-US" sz="1600" dirty="0"/>
              <a:t>c</a:t>
            </a:r>
            <a:r>
              <a:rPr lang="en" sz="1600" dirty="0"/>
              <a:t>hurch </a:t>
            </a:r>
            <a:r>
              <a:rPr lang="en-US" sz="1600" dirty="0"/>
              <a:t>Home</a:t>
            </a:r>
            <a:endParaRPr sz="1600" dirty="0"/>
          </a:p>
          <a:p>
            <a:pPr marL="457200" lvl="0" indent="0" algn="l" rtl="0">
              <a:lnSpc>
                <a:spcPct val="115000"/>
              </a:lnSpc>
              <a:spcBef>
                <a:spcPts val="0"/>
              </a:spcBef>
              <a:spcAft>
                <a:spcPts val="0"/>
              </a:spcAft>
              <a:buNone/>
            </a:pPr>
            <a:endParaRPr sz="1900" b="1" dirty="0"/>
          </a:p>
          <a:p>
            <a:pPr marL="914400" lvl="0" indent="0" algn="l" rtl="0">
              <a:lnSpc>
                <a:spcPct val="100000"/>
              </a:lnSpc>
              <a:spcBef>
                <a:spcPts val="0"/>
              </a:spcBef>
              <a:spcAft>
                <a:spcPts val="0"/>
              </a:spcAft>
              <a:buNone/>
            </a:pPr>
            <a:endParaRPr sz="1900" i="1" dirty="0"/>
          </a:p>
          <a:p>
            <a:pPr marL="914400" lvl="0" indent="0" algn="l" rtl="0">
              <a:lnSpc>
                <a:spcPct val="100000"/>
              </a:lnSpc>
              <a:spcBef>
                <a:spcPts val="0"/>
              </a:spcBef>
              <a:spcAft>
                <a:spcPts val="0"/>
              </a:spcAft>
              <a:buNone/>
            </a:pPr>
            <a:endParaRPr sz="1900" i="1" dirty="0"/>
          </a:p>
          <a:p>
            <a:pPr marL="914400" lvl="0" indent="0" algn="l" rtl="0">
              <a:lnSpc>
                <a:spcPct val="115000"/>
              </a:lnSpc>
              <a:spcBef>
                <a:spcPts val="0"/>
              </a:spcBef>
              <a:spcAft>
                <a:spcPts val="0"/>
              </a:spcAft>
              <a:buNone/>
            </a:pPr>
            <a:endParaRPr sz="1900" dirty="0"/>
          </a:p>
          <a:p>
            <a:pPr marL="457200" lvl="0" indent="0" algn="l" rtl="0">
              <a:lnSpc>
                <a:spcPct val="100000"/>
              </a:lnSpc>
              <a:spcBef>
                <a:spcPts val="360"/>
              </a:spcBef>
              <a:spcAft>
                <a:spcPts val="0"/>
              </a:spcAft>
              <a:buNone/>
            </a:pPr>
            <a:endParaRPr sz="1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9"/>
          <p:cNvSpPr txBox="1">
            <a:spLocks noGrp="1"/>
          </p:cNvSpPr>
          <p:nvPr>
            <p:ph type="title"/>
          </p:nvPr>
        </p:nvSpPr>
        <p:spPr>
          <a:xfrm>
            <a:off x="1708650" y="392900"/>
            <a:ext cx="57267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 b="1" dirty="0"/>
              <a:t>Project Deliverables </a:t>
            </a:r>
            <a:r>
              <a:rPr lang="en-US" b="1" dirty="0"/>
              <a:t>Continued</a:t>
            </a:r>
            <a:endParaRPr dirty="0"/>
          </a:p>
        </p:txBody>
      </p:sp>
      <p:sp>
        <p:nvSpPr>
          <p:cNvPr id="260" name="Google Shape;260;p3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98989"/>
              </a:buClr>
              <a:buSzPts val="1200"/>
              <a:buFont typeface="Calibri"/>
              <a:buNone/>
            </a:pPr>
            <a:fld id="{00000000-1234-1234-1234-123412341234}" type="slidenum">
              <a:rPr lang="en"/>
              <a:t>13</a:t>
            </a:fld>
            <a:endParaRPr/>
          </a:p>
        </p:txBody>
      </p:sp>
      <p:sp>
        <p:nvSpPr>
          <p:cNvPr id="261" name="Google Shape;261;p39"/>
          <p:cNvSpPr txBox="1">
            <a:spLocks noGrp="1"/>
          </p:cNvSpPr>
          <p:nvPr>
            <p:ph type="body" idx="1"/>
          </p:nvPr>
        </p:nvSpPr>
        <p:spPr>
          <a:xfrm>
            <a:off x="504000" y="1457500"/>
            <a:ext cx="6273000" cy="3086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2000" b="1" dirty="0"/>
          </a:p>
          <a:p>
            <a:pPr marL="457200" lvl="0" indent="-355600" algn="l" rtl="0">
              <a:lnSpc>
                <a:spcPct val="115000"/>
              </a:lnSpc>
              <a:spcBef>
                <a:spcPts val="0"/>
              </a:spcBef>
              <a:spcAft>
                <a:spcPts val="0"/>
              </a:spcAft>
              <a:buSzPts val="2000"/>
              <a:buChar char="•"/>
            </a:pPr>
            <a:r>
              <a:rPr lang="en" sz="2000" b="1" dirty="0"/>
              <a:t>PowerPoint Voiceover</a:t>
            </a:r>
            <a:endParaRPr sz="2000" dirty="0"/>
          </a:p>
          <a:p>
            <a:pPr marL="457200" lvl="0" indent="-355600" algn="l" rtl="0">
              <a:lnSpc>
                <a:spcPct val="115000"/>
              </a:lnSpc>
              <a:spcBef>
                <a:spcPts val="0"/>
              </a:spcBef>
              <a:spcAft>
                <a:spcPts val="0"/>
              </a:spcAft>
              <a:buSzPts val="2000"/>
              <a:buChar char="•"/>
            </a:pPr>
            <a:r>
              <a:rPr lang="en" sz="2000" b="1" dirty="0"/>
              <a:t>10 minute Huddle Script</a:t>
            </a:r>
            <a:endParaRPr sz="2000" b="1" dirty="0"/>
          </a:p>
          <a:p>
            <a:pPr marL="457200" lvl="0" indent="-355600" algn="l" rtl="0">
              <a:lnSpc>
                <a:spcPct val="115000"/>
              </a:lnSpc>
              <a:spcBef>
                <a:spcPts val="0"/>
              </a:spcBef>
              <a:spcAft>
                <a:spcPts val="0"/>
              </a:spcAft>
              <a:buSzPts val="2000"/>
              <a:buChar char="•"/>
            </a:pPr>
            <a:r>
              <a:rPr lang="en" sz="2000" b="1" dirty="0"/>
              <a:t>Three Infographic Drafts</a:t>
            </a:r>
            <a:endParaRPr sz="2000" b="1" dirty="0"/>
          </a:p>
          <a:p>
            <a:pPr marL="914400" lvl="0" indent="0" algn="l" rtl="0">
              <a:lnSpc>
                <a:spcPct val="100000"/>
              </a:lnSpc>
              <a:spcBef>
                <a:spcPts val="0"/>
              </a:spcBef>
              <a:spcAft>
                <a:spcPts val="0"/>
              </a:spcAft>
              <a:buNone/>
            </a:pPr>
            <a:endParaRPr sz="2000" i="1" dirty="0"/>
          </a:p>
          <a:p>
            <a:pPr marL="914400" lvl="0" indent="0" algn="l" rtl="0">
              <a:lnSpc>
                <a:spcPct val="100000"/>
              </a:lnSpc>
              <a:spcBef>
                <a:spcPts val="0"/>
              </a:spcBef>
              <a:spcAft>
                <a:spcPts val="0"/>
              </a:spcAft>
              <a:buNone/>
            </a:pPr>
            <a:endParaRPr sz="2000" i="1" dirty="0"/>
          </a:p>
          <a:p>
            <a:pPr marL="914400" lvl="0" indent="0" algn="l" rtl="0">
              <a:lnSpc>
                <a:spcPct val="115000"/>
              </a:lnSpc>
              <a:spcBef>
                <a:spcPts val="0"/>
              </a:spcBef>
              <a:spcAft>
                <a:spcPts val="0"/>
              </a:spcAft>
              <a:buNone/>
            </a:pPr>
            <a:endParaRPr sz="2000" dirty="0"/>
          </a:p>
          <a:p>
            <a:pPr marL="457200" lvl="0" indent="0" algn="l" rtl="0">
              <a:lnSpc>
                <a:spcPct val="100000"/>
              </a:lnSpc>
              <a:spcBef>
                <a:spcPts val="360"/>
              </a:spcBef>
              <a:spcAft>
                <a:spcPts val="0"/>
              </a:spcAft>
              <a:buNone/>
            </a:pPr>
            <a:endParaRPr sz="2000" dirty="0"/>
          </a:p>
        </p:txBody>
      </p:sp>
      <p:sp>
        <p:nvSpPr>
          <p:cNvPr id="262" name="Google Shape;262;p39"/>
          <p:cNvSpPr/>
          <p:nvPr/>
        </p:nvSpPr>
        <p:spPr>
          <a:xfrm rot="-631909">
            <a:off x="6404810" y="1931184"/>
            <a:ext cx="1334380" cy="3065517"/>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3" name="Google Shape;263;p39"/>
          <p:cNvPicPr preferRelativeResize="0"/>
          <p:nvPr/>
        </p:nvPicPr>
        <p:blipFill rotWithShape="1">
          <a:blip r:embed="rId3">
            <a:alphaModFix/>
          </a:blip>
          <a:srcRect/>
          <a:stretch/>
        </p:blipFill>
        <p:spPr>
          <a:xfrm rot="-632799">
            <a:off x="6474404" y="2018339"/>
            <a:ext cx="1195320" cy="2890676"/>
          </a:xfrm>
          <a:prstGeom prst="rect">
            <a:avLst/>
          </a:prstGeom>
          <a:noFill/>
          <a:ln>
            <a:noFill/>
          </a:ln>
        </p:spPr>
      </p:pic>
      <p:sp>
        <p:nvSpPr>
          <p:cNvPr id="264" name="Google Shape;264;p39"/>
          <p:cNvSpPr/>
          <p:nvPr/>
        </p:nvSpPr>
        <p:spPr>
          <a:xfrm rot="655836">
            <a:off x="7632158" y="2084336"/>
            <a:ext cx="1253033" cy="3189547"/>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5" name="Google Shape;265;p39"/>
          <p:cNvPicPr preferRelativeResize="0"/>
          <p:nvPr/>
        </p:nvPicPr>
        <p:blipFill rotWithShape="1">
          <a:blip r:embed="rId4">
            <a:alphaModFix/>
          </a:blip>
          <a:srcRect/>
          <a:stretch/>
        </p:blipFill>
        <p:spPr>
          <a:xfrm rot="655973">
            <a:off x="7695771" y="2175285"/>
            <a:ext cx="1126933" cy="30005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0"/>
          <p:cNvSpPr/>
          <p:nvPr/>
        </p:nvSpPr>
        <p:spPr>
          <a:xfrm>
            <a:off x="2412475" y="0"/>
            <a:ext cx="2155200" cy="51435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1" name="Google Shape;271;p40"/>
          <p:cNvPicPr preferRelativeResize="0"/>
          <p:nvPr/>
        </p:nvPicPr>
        <p:blipFill>
          <a:blip r:embed="rId3">
            <a:alphaModFix/>
          </a:blip>
          <a:stretch>
            <a:fillRect/>
          </a:stretch>
        </p:blipFill>
        <p:spPr>
          <a:xfrm>
            <a:off x="2531463" y="146550"/>
            <a:ext cx="1917220" cy="4838699"/>
          </a:xfrm>
          <a:prstGeom prst="rect">
            <a:avLst/>
          </a:prstGeom>
          <a:noFill/>
          <a:ln>
            <a:noFill/>
          </a:ln>
        </p:spPr>
      </p:pic>
      <p:sp>
        <p:nvSpPr>
          <p:cNvPr id="272" name="Google Shape;272;p40"/>
          <p:cNvSpPr/>
          <p:nvPr/>
        </p:nvSpPr>
        <p:spPr>
          <a:xfrm rot="10800000">
            <a:off x="5263268" y="1038715"/>
            <a:ext cx="578400" cy="161700"/>
          </a:xfrm>
          <a:prstGeom prst="lef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0"/>
          <p:cNvSpPr/>
          <p:nvPr/>
        </p:nvSpPr>
        <p:spPr>
          <a:xfrm>
            <a:off x="4780625" y="301050"/>
            <a:ext cx="269700" cy="1420800"/>
          </a:xfrm>
          <a:prstGeom prst="rightBracket">
            <a:avLst>
              <a:gd name="adj" fmla="val 8333"/>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0"/>
          <p:cNvSpPr/>
          <p:nvPr/>
        </p:nvSpPr>
        <p:spPr>
          <a:xfrm>
            <a:off x="4780625" y="2018075"/>
            <a:ext cx="269700" cy="1016700"/>
          </a:xfrm>
          <a:prstGeom prst="rightBracket">
            <a:avLst>
              <a:gd name="adj" fmla="val 8333"/>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0"/>
          <p:cNvSpPr/>
          <p:nvPr/>
        </p:nvSpPr>
        <p:spPr>
          <a:xfrm>
            <a:off x="4780625" y="3331000"/>
            <a:ext cx="269700" cy="1420800"/>
          </a:xfrm>
          <a:prstGeom prst="rightBracket">
            <a:avLst>
              <a:gd name="adj" fmla="val 8333"/>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0"/>
          <p:cNvSpPr/>
          <p:nvPr/>
        </p:nvSpPr>
        <p:spPr>
          <a:xfrm rot="10800000">
            <a:off x="5263268" y="2490890"/>
            <a:ext cx="578400" cy="161700"/>
          </a:xfrm>
          <a:prstGeom prst="lef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0"/>
          <p:cNvSpPr/>
          <p:nvPr/>
        </p:nvSpPr>
        <p:spPr>
          <a:xfrm rot="10800000">
            <a:off x="5263268" y="3960540"/>
            <a:ext cx="578400" cy="161700"/>
          </a:xfrm>
          <a:prstGeom prst="lef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0"/>
          <p:cNvSpPr txBox="1">
            <a:spLocks noGrp="1"/>
          </p:cNvSpPr>
          <p:nvPr>
            <p:ph type="body" idx="1"/>
          </p:nvPr>
        </p:nvSpPr>
        <p:spPr>
          <a:xfrm>
            <a:off x="5841675" y="782375"/>
            <a:ext cx="2949600" cy="6744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360"/>
              </a:spcBef>
              <a:spcAft>
                <a:spcPts val="0"/>
              </a:spcAft>
              <a:buSzPts val="1400"/>
              <a:buChar char="•"/>
            </a:pPr>
            <a:r>
              <a:rPr lang="en" sz="1400" b="1"/>
              <a:t>The purpose of the initiative </a:t>
            </a:r>
            <a:endParaRPr sz="1400" b="1"/>
          </a:p>
          <a:p>
            <a:pPr marL="457200" lvl="0" indent="-317500" algn="l" rtl="0">
              <a:lnSpc>
                <a:spcPct val="100000"/>
              </a:lnSpc>
              <a:spcBef>
                <a:spcPts val="0"/>
              </a:spcBef>
              <a:spcAft>
                <a:spcPts val="0"/>
              </a:spcAft>
              <a:buSzPts val="1400"/>
              <a:buChar char="•"/>
            </a:pPr>
            <a:r>
              <a:rPr lang="en" sz="1400" b="1"/>
              <a:t>Why do residents decline?</a:t>
            </a:r>
            <a:endParaRPr sz="1400" b="1"/>
          </a:p>
          <a:p>
            <a:pPr marL="0" lvl="0" indent="0" algn="l" rtl="0">
              <a:lnSpc>
                <a:spcPct val="100000"/>
              </a:lnSpc>
              <a:spcBef>
                <a:spcPts val="360"/>
              </a:spcBef>
              <a:spcAft>
                <a:spcPts val="0"/>
              </a:spcAft>
              <a:buNone/>
            </a:pPr>
            <a:endParaRPr sz="1400" b="1"/>
          </a:p>
        </p:txBody>
      </p:sp>
      <p:sp>
        <p:nvSpPr>
          <p:cNvPr id="279" name="Google Shape;279;p40"/>
          <p:cNvSpPr txBox="1">
            <a:spLocks noGrp="1"/>
          </p:cNvSpPr>
          <p:nvPr>
            <p:ph type="body" idx="1"/>
          </p:nvPr>
        </p:nvSpPr>
        <p:spPr>
          <a:xfrm>
            <a:off x="5841675" y="2234550"/>
            <a:ext cx="2949600" cy="6744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360"/>
              </a:spcBef>
              <a:spcAft>
                <a:spcPts val="0"/>
              </a:spcAft>
              <a:buSzPts val="1400"/>
              <a:buChar char="•"/>
            </a:pPr>
            <a:r>
              <a:rPr lang="en" sz="1400" b="1"/>
              <a:t>Two resources intended for healthcare professionals</a:t>
            </a:r>
            <a:endParaRPr sz="1400" b="1"/>
          </a:p>
          <a:p>
            <a:pPr marL="457200" lvl="0" indent="-317500" algn="l" rtl="0">
              <a:lnSpc>
                <a:spcPct val="100000"/>
              </a:lnSpc>
              <a:spcBef>
                <a:spcPts val="0"/>
              </a:spcBef>
              <a:spcAft>
                <a:spcPts val="0"/>
              </a:spcAft>
              <a:buSzPts val="1400"/>
              <a:buChar char="•"/>
            </a:pPr>
            <a:r>
              <a:rPr lang="en" sz="1400" b="1"/>
              <a:t>These tools may also be used as references </a:t>
            </a:r>
            <a:endParaRPr sz="1400" b="1"/>
          </a:p>
          <a:p>
            <a:pPr marL="0" lvl="0" indent="0" algn="l" rtl="0">
              <a:lnSpc>
                <a:spcPct val="100000"/>
              </a:lnSpc>
              <a:spcBef>
                <a:spcPts val="360"/>
              </a:spcBef>
              <a:spcAft>
                <a:spcPts val="0"/>
              </a:spcAft>
              <a:buNone/>
            </a:pPr>
            <a:endParaRPr sz="1400" b="1"/>
          </a:p>
        </p:txBody>
      </p:sp>
      <p:sp>
        <p:nvSpPr>
          <p:cNvPr id="280" name="Google Shape;280;p40"/>
          <p:cNvSpPr txBox="1">
            <a:spLocks noGrp="1"/>
          </p:cNvSpPr>
          <p:nvPr>
            <p:ph type="body" idx="1"/>
          </p:nvPr>
        </p:nvSpPr>
        <p:spPr>
          <a:xfrm>
            <a:off x="5841675" y="3686725"/>
            <a:ext cx="2949600" cy="6744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360"/>
              </a:spcBef>
              <a:spcAft>
                <a:spcPts val="0"/>
              </a:spcAft>
              <a:buSzPts val="1400"/>
              <a:buChar char="•"/>
            </a:pPr>
            <a:r>
              <a:rPr lang="en" sz="1400" b="1"/>
              <a:t>Five resources intended for residents and families to  support in conversation</a:t>
            </a:r>
            <a:endParaRPr sz="1400" b="1"/>
          </a:p>
          <a:p>
            <a:pPr marL="0" lvl="0" indent="0" algn="l" rtl="0">
              <a:lnSpc>
                <a:spcPct val="100000"/>
              </a:lnSpc>
              <a:spcBef>
                <a:spcPts val="360"/>
              </a:spcBef>
              <a:spcAft>
                <a:spcPts val="0"/>
              </a:spcAft>
              <a:buNone/>
            </a:pPr>
            <a:endParaRPr sz="14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1"/>
          <p:cNvSpPr/>
          <p:nvPr/>
        </p:nvSpPr>
        <p:spPr>
          <a:xfrm>
            <a:off x="3494400" y="0"/>
            <a:ext cx="2155200" cy="51435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6" name="Google Shape;286;p41"/>
          <p:cNvPicPr preferRelativeResize="0"/>
          <p:nvPr/>
        </p:nvPicPr>
        <p:blipFill rotWithShape="1">
          <a:blip r:embed="rId3">
            <a:alphaModFix/>
          </a:blip>
          <a:srcRect/>
          <a:stretch/>
        </p:blipFill>
        <p:spPr>
          <a:xfrm>
            <a:off x="3602750" y="146550"/>
            <a:ext cx="1938509" cy="4838700"/>
          </a:xfrm>
          <a:prstGeom prst="rect">
            <a:avLst/>
          </a:prstGeom>
          <a:noFill/>
          <a:ln>
            <a:noFill/>
          </a:ln>
        </p:spPr>
      </p:pic>
      <p:sp>
        <p:nvSpPr>
          <p:cNvPr id="287" name="Google Shape;287;p41"/>
          <p:cNvSpPr/>
          <p:nvPr/>
        </p:nvSpPr>
        <p:spPr>
          <a:xfrm rot="-9128759" flipH="1">
            <a:off x="2868212" y="1071752"/>
            <a:ext cx="578528" cy="161172"/>
          </a:xfrm>
          <a:prstGeom prst="lef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1"/>
          <p:cNvSpPr/>
          <p:nvPr/>
        </p:nvSpPr>
        <p:spPr>
          <a:xfrm rot="8800851">
            <a:off x="5726183" y="3325160"/>
            <a:ext cx="578370" cy="161752"/>
          </a:xfrm>
          <a:prstGeom prst="lef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1"/>
          <p:cNvSpPr txBox="1">
            <a:spLocks noGrp="1"/>
          </p:cNvSpPr>
          <p:nvPr>
            <p:ph type="body" idx="1"/>
          </p:nvPr>
        </p:nvSpPr>
        <p:spPr>
          <a:xfrm>
            <a:off x="241450" y="471875"/>
            <a:ext cx="2579100" cy="674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None/>
            </a:pPr>
            <a:r>
              <a:rPr lang="en" sz="1400" b="1" dirty="0"/>
              <a:t>“We expect residents will eat less o</a:t>
            </a:r>
            <a:r>
              <a:rPr lang="en-US" sz="1400" b="1" dirty="0"/>
              <a:t>r</a:t>
            </a:r>
            <a:r>
              <a:rPr lang="en" sz="1400" b="1" dirty="0"/>
              <a:t> stop eating as their condition progresses”</a:t>
            </a:r>
            <a:endParaRPr sz="1400" b="1" dirty="0"/>
          </a:p>
        </p:txBody>
      </p:sp>
      <p:sp>
        <p:nvSpPr>
          <p:cNvPr id="290" name="Google Shape;290;p41"/>
          <p:cNvSpPr txBox="1">
            <a:spLocks noGrp="1"/>
          </p:cNvSpPr>
          <p:nvPr>
            <p:ph type="body" idx="1"/>
          </p:nvPr>
        </p:nvSpPr>
        <p:spPr>
          <a:xfrm>
            <a:off x="6301575" y="1358725"/>
            <a:ext cx="2579100" cy="674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None/>
            </a:pPr>
            <a:r>
              <a:rPr lang="en" sz="1400" b="1"/>
              <a:t>“The natural changes can be stressful and be a cause for concern”</a:t>
            </a:r>
            <a:endParaRPr sz="1400" b="1"/>
          </a:p>
        </p:txBody>
      </p:sp>
      <p:sp>
        <p:nvSpPr>
          <p:cNvPr id="291" name="Google Shape;291;p41"/>
          <p:cNvSpPr txBox="1">
            <a:spLocks noGrp="1"/>
          </p:cNvSpPr>
          <p:nvPr>
            <p:ph type="body" idx="1"/>
          </p:nvPr>
        </p:nvSpPr>
        <p:spPr>
          <a:xfrm>
            <a:off x="6489500" y="2783225"/>
            <a:ext cx="2579100" cy="674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None/>
            </a:pPr>
            <a:r>
              <a:rPr lang="en" sz="1400" b="1"/>
              <a:t>“Have you been concerned about not being able to feed a resident who is too tired to eat?”</a:t>
            </a:r>
            <a:endParaRPr sz="1400" b="1"/>
          </a:p>
        </p:txBody>
      </p:sp>
      <p:sp>
        <p:nvSpPr>
          <p:cNvPr id="292" name="Google Shape;292;p41"/>
          <p:cNvSpPr txBox="1">
            <a:spLocks noGrp="1"/>
          </p:cNvSpPr>
          <p:nvPr>
            <p:ph type="body" idx="1"/>
          </p:nvPr>
        </p:nvSpPr>
        <p:spPr>
          <a:xfrm>
            <a:off x="213850" y="1960325"/>
            <a:ext cx="2579100" cy="674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None/>
            </a:pPr>
            <a:r>
              <a:rPr lang="en" sz="1400" b="1"/>
              <a:t>“Has a resident’s family wanted their loved one to be fed even when they don’t want to eat?”</a:t>
            </a:r>
            <a:endParaRPr sz="1400" b="1"/>
          </a:p>
        </p:txBody>
      </p:sp>
      <p:sp>
        <p:nvSpPr>
          <p:cNvPr id="293" name="Google Shape;293;p41"/>
          <p:cNvSpPr txBox="1">
            <a:spLocks noGrp="1"/>
          </p:cNvSpPr>
          <p:nvPr>
            <p:ph type="body" idx="1"/>
          </p:nvPr>
        </p:nvSpPr>
        <p:spPr>
          <a:xfrm>
            <a:off x="213800" y="3235825"/>
            <a:ext cx="2579100" cy="674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None/>
            </a:pPr>
            <a:r>
              <a:rPr lang="en" sz="1400" b="1"/>
              <a:t>“These are resources available to help with discussion with family. Talk to your team member: Clinical Dietitian, SLP, Social Work, Nursing” </a:t>
            </a:r>
            <a:endParaRPr sz="1400" b="1"/>
          </a:p>
        </p:txBody>
      </p:sp>
      <p:sp>
        <p:nvSpPr>
          <p:cNvPr id="294" name="Google Shape;294;p41"/>
          <p:cNvSpPr/>
          <p:nvPr/>
        </p:nvSpPr>
        <p:spPr>
          <a:xfrm rot="-9128759" flipH="1">
            <a:off x="2854399" y="2614652"/>
            <a:ext cx="578528" cy="161172"/>
          </a:xfrm>
          <a:prstGeom prst="lef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1"/>
          <p:cNvSpPr/>
          <p:nvPr/>
        </p:nvSpPr>
        <p:spPr>
          <a:xfrm rot="-9128759" flipH="1">
            <a:off x="2908562" y="4036052"/>
            <a:ext cx="578528" cy="161172"/>
          </a:xfrm>
          <a:prstGeom prst="lef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1"/>
          <p:cNvSpPr/>
          <p:nvPr/>
        </p:nvSpPr>
        <p:spPr>
          <a:xfrm rot="8800851">
            <a:off x="5726183" y="1801610"/>
            <a:ext cx="578370" cy="161752"/>
          </a:xfrm>
          <a:prstGeom prst="lef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7350B-BBD8-4059-A5FF-6BC0C813FC52}"/>
              </a:ext>
            </a:extLst>
          </p:cNvPr>
          <p:cNvSpPr>
            <a:spLocks noGrp="1"/>
          </p:cNvSpPr>
          <p:nvPr>
            <p:ph type="title"/>
          </p:nvPr>
        </p:nvSpPr>
        <p:spPr/>
        <p:txBody>
          <a:bodyPr/>
          <a:lstStyle/>
          <a:p>
            <a:r>
              <a:rPr lang="en-US" dirty="0"/>
              <a:t>Meeting with PCH Educators</a:t>
            </a:r>
          </a:p>
        </p:txBody>
      </p:sp>
      <p:sp>
        <p:nvSpPr>
          <p:cNvPr id="3" name="Text Placeholder 2">
            <a:extLst>
              <a:ext uri="{FF2B5EF4-FFF2-40B4-BE49-F238E27FC236}">
                <a16:creationId xmlns:a16="http://schemas.microsoft.com/office/drawing/2014/main" id="{D384D9C8-70E7-40DC-88F6-DE2009094D7F}"/>
              </a:ext>
            </a:extLst>
          </p:cNvPr>
          <p:cNvSpPr>
            <a:spLocks noGrp="1"/>
          </p:cNvSpPr>
          <p:nvPr>
            <p:ph type="body" idx="1"/>
          </p:nvPr>
        </p:nvSpPr>
        <p:spPr>
          <a:xfrm>
            <a:off x="457200" y="1872866"/>
            <a:ext cx="8229600" cy="2721755"/>
          </a:xfrm>
        </p:spPr>
        <p:txBody>
          <a:bodyPr/>
          <a:lstStyle/>
          <a:p>
            <a:r>
              <a:rPr lang="en-US" dirty="0"/>
              <a:t>Interest expressed in the initiative</a:t>
            </a:r>
          </a:p>
          <a:p>
            <a:r>
              <a:rPr lang="en-US" dirty="0"/>
              <a:t>Awareness/Implementation varied</a:t>
            </a:r>
          </a:p>
          <a:p>
            <a:r>
              <a:rPr lang="en-US" dirty="0"/>
              <a:t>To review the infographics</a:t>
            </a:r>
          </a:p>
        </p:txBody>
      </p:sp>
    </p:spTree>
    <p:extLst>
      <p:ext uri="{BB962C8B-B14F-4D97-AF65-F5344CB8AC3E}">
        <p14:creationId xmlns:p14="http://schemas.microsoft.com/office/powerpoint/2010/main" val="2838609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7"/>
          <p:cNvSpPr txBox="1">
            <a:spLocks noGrp="1"/>
          </p:cNvSpPr>
          <p:nvPr>
            <p:ph type="title"/>
          </p:nvPr>
        </p:nvSpPr>
        <p:spPr>
          <a:xfrm>
            <a:off x="904950" y="212600"/>
            <a:ext cx="73341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 b="1"/>
              <a:t>PCH Educator Survey Results</a:t>
            </a:r>
            <a:endParaRPr/>
          </a:p>
        </p:txBody>
      </p:sp>
      <p:sp>
        <p:nvSpPr>
          <p:cNvPr id="253" name="Google Shape;253;p3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98989"/>
              </a:buClr>
              <a:buSzPts val="1200"/>
              <a:buFont typeface="Calibri"/>
              <a:buNone/>
            </a:pPr>
            <a:fld id="{00000000-1234-1234-1234-123412341234}" type="slidenum">
              <a:rPr lang="en"/>
              <a:t>17</a:t>
            </a:fld>
            <a:endParaRPr/>
          </a:p>
        </p:txBody>
      </p:sp>
      <p:pic>
        <p:nvPicPr>
          <p:cNvPr id="254" name="Google Shape;254;p37" title="Points scored"/>
          <p:cNvPicPr preferRelativeResize="0"/>
          <p:nvPr/>
        </p:nvPicPr>
        <p:blipFill>
          <a:blip r:embed="rId3">
            <a:alphaModFix/>
          </a:blip>
          <a:stretch>
            <a:fillRect/>
          </a:stretch>
        </p:blipFill>
        <p:spPr>
          <a:xfrm>
            <a:off x="1693138" y="962375"/>
            <a:ext cx="5757726" cy="3560199"/>
          </a:xfrm>
          <a:prstGeom prst="rect">
            <a:avLst/>
          </a:prstGeom>
          <a:noFill/>
          <a:ln>
            <a:noFill/>
          </a:ln>
        </p:spPr>
      </p:pic>
      <p:sp>
        <p:nvSpPr>
          <p:cNvPr id="255" name="Google Shape;255;p37"/>
          <p:cNvSpPr txBox="1"/>
          <p:nvPr/>
        </p:nvSpPr>
        <p:spPr>
          <a:xfrm>
            <a:off x="1272950" y="2928125"/>
            <a:ext cx="1017300" cy="4311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Calibri"/>
                <a:ea typeface="Calibri"/>
                <a:cs typeface="Calibri"/>
                <a:sym typeface="Calibri"/>
              </a:rPr>
              <a:t>YES (56%)</a:t>
            </a:r>
            <a:endParaRPr sz="1600" b="1">
              <a:latin typeface="Calibri"/>
              <a:ea typeface="Calibri"/>
              <a:cs typeface="Calibri"/>
              <a:sym typeface="Calibri"/>
            </a:endParaRPr>
          </a:p>
        </p:txBody>
      </p:sp>
      <p:sp>
        <p:nvSpPr>
          <p:cNvPr id="256" name="Google Shape;256;p37"/>
          <p:cNvSpPr txBox="1"/>
          <p:nvPr/>
        </p:nvSpPr>
        <p:spPr>
          <a:xfrm>
            <a:off x="6847350" y="2428425"/>
            <a:ext cx="10173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Calibri"/>
                <a:ea typeface="Calibri"/>
                <a:cs typeface="Calibri"/>
                <a:sym typeface="Calibri"/>
              </a:rPr>
              <a:t>NO (44%)</a:t>
            </a:r>
            <a:endParaRPr b="1">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8"/>
          <p:cNvSpPr txBox="1">
            <a:spLocks noGrp="1"/>
          </p:cNvSpPr>
          <p:nvPr>
            <p:ph type="title"/>
          </p:nvPr>
        </p:nvSpPr>
        <p:spPr>
          <a:xfrm>
            <a:off x="903100" y="188250"/>
            <a:ext cx="73341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SzPts val="1400"/>
              <a:buNone/>
            </a:pPr>
            <a:r>
              <a:rPr lang="en" b="1"/>
              <a:t>PCH Educator Survey Results</a:t>
            </a:r>
            <a:endParaRPr b="1"/>
          </a:p>
        </p:txBody>
      </p:sp>
      <p:sp>
        <p:nvSpPr>
          <p:cNvPr id="263" name="Google Shape;263;p3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98989"/>
              </a:buClr>
              <a:buSzPts val="1200"/>
              <a:buFont typeface="Calibri"/>
              <a:buNone/>
            </a:pPr>
            <a:fld id="{00000000-1234-1234-1234-123412341234}" type="slidenum">
              <a:rPr lang="en"/>
              <a:t>18</a:t>
            </a:fld>
            <a:endParaRPr/>
          </a:p>
        </p:txBody>
      </p:sp>
      <p:pic>
        <p:nvPicPr>
          <p:cNvPr id="264" name="Google Shape;264;p38" title="Points scored"/>
          <p:cNvPicPr preferRelativeResize="0"/>
          <p:nvPr/>
        </p:nvPicPr>
        <p:blipFill>
          <a:blip r:embed="rId3">
            <a:alphaModFix/>
          </a:blip>
          <a:stretch>
            <a:fillRect/>
          </a:stretch>
        </p:blipFill>
        <p:spPr>
          <a:xfrm>
            <a:off x="1656688" y="928350"/>
            <a:ext cx="5830626" cy="3605274"/>
          </a:xfrm>
          <a:prstGeom prst="rect">
            <a:avLst/>
          </a:prstGeom>
          <a:noFill/>
          <a:ln>
            <a:noFill/>
          </a:ln>
        </p:spPr>
      </p:pic>
      <p:sp>
        <p:nvSpPr>
          <p:cNvPr id="265" name="Google Shape;265;p38"/>
          <p:cNvSpPr txBox="1"/>
          <p:nvPr/>
        </p:nvSpPr>
        <p:spPr>
          <a:xfrm>
            <a:off x="1260075" y="2571750"/>
            <a:ext cx="1017300" cy="4311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Calibri"/>
                <a:ea typeface="Calibri"/>
                <a:cs typeface="Calibri"/>
                <a:sym typeface="Calibri"/>
              </a:rPr>
              <a:t>YES (44%)</a:t>
            </a:r>
            <a:endParaRPr sz="1600" b="1">
              <a:latin typeface="Calibri"/>
              <a:ea typeface="Calibri"/>
              <a:cs typeface="Calibri"/>
              <a:sym typeface="Calibri"/>
            </a:endParaRPr>
          </a:p>
        </p:txBody>
      </p:sp>
      <p:sp>
        <p:nvSpPr>
          <p:cNvPr id="266" name="Google Shape;266;p38"/>
          <p:cNvSpPr txBox="1"/>
          <p:nvPr/>
        </p:nvSpPr>
        <p:spPr>
          <a:xfrm>
            <a:off x="6873125" y="3002850"/>
            <a:ext cx="1017300" cy="4311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Calibri"/>
                <a:ea typeface="Calibri"/>
                <a:cs typeface="Calibri"/>
                <a:sym typeface="Calibri"/>
              </a:rPr>
              <a:t>NO (56%)</a:t>
            </a:r>
            <a:endParaRPr sz="1600" b="1">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2"/>
          <p:cNvSpPr txBox="1">
            <a:spLocks noGrp="1"/>
          </p:cNvSpPr>
          <p:nvPr>
            <p:ph type="title"/>
          </p:nvPr>
        </p:nvSpPr>
        <p:spPr>
          <a:xfrm>
            <a:off x="223400" y="428850"/>
            <a:ext cx="5726700" cy="2336384"/>
          </a:xfrm>
          <a:prstGeom prst="rect">
            <a:avLst/>
          </a:prstGeom>
          <a:noFill/>
          <a:ln>
            <a:noFill/>
          </a:ln>
        </p:spPr>
        <p:txBody>
          <a:bodyPr spcFirstLastPara="1" wrap="square" lIns="91425" tIns="45700" rIns="91425" bIns="45700" anchor="ctr" anchorCtr="0">
            <a:noAutofit/>
          </a:bodyPr>
          <a:lstStyle/>
          <a:p>
            <a:pPr lvl="0" algn="l">
              <a:buSzPts val="1800"/>
            </a:pPr>
            <a:r>
              <a:rPr lang="en" b="1" dirty="0"/>
              <a:t>What’s Next?</a:t>
            </a:r>
            <a:br>
              <a:rPr lang="en" b="1" dirty="0"/>
            </a:br>
            <a:r>
              <a:rPr lang="en-US" sz="2000" b="1" i="1" dirty="0">
                <a:solidFill>
                  <a:srgbClr val="000000"/>
                </a:solidFill>
              </a:rPr>
              <a:t>“Conversation about decline and progression of illness in a non-emergent situation promotes informed decision making without the stress of the need for immediate action”</a:t>
            </a:r>
            <a:br>
              <a:rPr lang="en-US" sz="2000" b="1" i="1" dirty="0">
                <a:solidFill>
                  <a:srgbClr val="000000"/>
                </a:solidFill>
              </a:rPr>
            </a:br>
            <a:r>
              <a:rPr lang="en-US" sz="2000" dirty="0">
                <a:solidFill>
                  <a:srgbClr val="000000"/>
                </a:solidFill>
              </a:rPr>
              <a:t>Memo 2018</a:t>
            </a:r>
            <a:br>
              <a:rPr lang="en-US" sz="2000" dirty="0">
                <a:solidFill>
                  <a:srgbClr val="000000"/>
                </a:solidFill>
              </a:rPr>
            </a:br>
            <a:endParaRPr dirty="0"/>
          </a:p>
        </p:txBody>
      </p:sp>
      <p:sp>
        <p:nvSpPr>
          <p:cNvPr id="192" name="Google Shape;192;p3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98989"/>
              </a:buClr>
              <a:buSzPts val="1200"/>
              <a:buFont typeface="Calibri"/>
              <a:buNone/>
            </a:pPr>
            <a:fld id="{00000000-1234-1234-1234-123412341234}" type="slidenum">
              <a:rPr lang="en"/>
              <a:t>19</a:t>
            </a:fld>
            <a:endParaRPr/>
          </a:p>
        </p:txBody>
      </p:sp>
      <p:sp>
        <p:nvSpPr>
          <p:cNvPr id="193" name="Google Shape;193;p32"/>
          <p:cNvSpPr/>
          <p:nvPr/>
        </p:nvSpPr>
        <p:spPr>
          <a:xfrm rot="495796">
            <a:off x="5812804" y="711013"/>
            <a:ext cx="2719837" cy="3712023"/>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4" name="Google Shape;194;p32"/>
          <p:cNvPicPr preferRelativeResize="0"/>
          <p:nvPr/>
        </p:nvPicPr>
        <p:blipFill rotWithShape="1">
          <a:blip r:embed="rId3">
            <a:alphaModFix/>
          </a:blip>
          <a:srcRect/>
          <a:stretch/>
        </p:blipFill>
        <p:spPr>
          <a:xfrm rot="495686">
            <a:off x="5886601" y="792525"/>
            <a:ext cx="2556249" cy="3558350"/>
          </a:xfrm>
          <a:prstGeom prst="rect">
            <a:avLst/>
          </a:prstGeom>
          <a:noFill/>
          <a:ln>
            <a:noFill/>
          </a:ln>
        </p:spPr>
      </p:pic>
      <p:sp>
        <p:nvSpPr>
          <p:cNvPr id="195" name="Google Shape;195;p32"/>
          <p:cNvSpPr txBox="1">
            <a:spLocks noGrp="1"/>
          </p:cNvSpPr>
          <p:nvPr>
            <p:ph type="body" idx="1"/>
          </p:nvPr>
        </p:nvSpPr>
        <p:spPr>
          <a:xfrm>
            <a:off x="358728" y="2765234"/>
            <a:ext cx="5105372" cy="659066"/>
          </a:xfrm>
          <a:prstGeom prst="rect">
            <a:avLst/>
          </a:prstGeom>
          <a:noFill/>
          <a:ln>
            <a:noFill/>
          </a:ln>
        </p:spPr>
        <p:txBody>
          <a:bodyPr spcFirstLastPara="1" wrap="square" lIns="91425" tIns="45700" rIns="91425" bIns="45700" anchor="t" anchorCtr="0">
            <a:noAutofit/>
          </a:bodyPr>
          <a:lstStyle/>
          <a:p>
            <a:pPr marL="101600" lvl="0" indent="0" rtl="0">
              <a:lnSpc>
                <a:spcPct val="115000"/>
              </a:lnSpc>
              <a:spcBef>
                <a:spcPts val="0"/>
              </a:spcBef>
              <a:spcAft>
                <a:spcPts val="0"/>
              </a:spcAft>
              <a:buSzPts val="2000"/>
              <a:buNone/>
            </a:pPr>
            <a:endParaRPr lang="en" sz="2000" dirty="0"/>
          </a:p>
          <a:p>
            <a:pPr marL="101600" lvl="0" indent="0" rtl="0">
              <a:lnSpc>
                <a:spcPct val="115000"/>
              </a:lnSpc>
              <a:spcBef>
                <a:spcPts val="0"/>
              </a:spcBef>
              <a:spcAft>
                <a:spcPts val="0"/>
              </a:spcAft>
              <a:buSzPts val="2000"/>
              <a:buNone/>
            </a:pPr>
            <a:endParaRPr sz="2000" dirty="0"/>
          </a:p>
          <a:p>
            <a:pPr marL="457200" lvl="0" indent="0" algn="l" rtl="0">
              <a:lnSpc>
                <a:spcPct val="100000"/>
              </a:lnSpc>
              <a:spcBef>
                <a:spcPts val="0"/>
              </a:spcBef>
              <a:spcAft>
                <a:spcPts val="0"/>
              </a:spcAft>
              <a:buSzPts val="1800"/>
              <a:buNone/>
            </a:pPr>
            <a:endParaRPr sz="2000" i="1" dirty="0"/>
          </a:p>
          <a:p>
            <a:pPr marL="457200" lvl="0" indent="0" algn="l" rtl="0">
              <a:lnSpc>
                <a:spcPct val="100000"/>
              </a:lnSpc>
              <a:spcBef>
                <a:spcPts val="0"/>
              </a:spcBef>
              <a:spcAft>
                <a:spcPts val="0"/>
              </a:spcAft>
              <a:buSzPts val="1800"/>
              <a:buNone/>
            </a:pPr>
            <a:endParaRPr sz="2000" i="1" dirty="0"/>
          </a:p>
          <a:p>
            <a:pPr marL="457200" lvl="0" indent="0" algn="l" rtl="0">
              <a:lnSpc>
                <a:spcPct val="115000"/>
              </a:lnSpc>
              <a:spcBef>
                <a:spcPts val="0"/>
              </a:spcBef>
              <a:spcAft>
                <a:spcPts val="0"/>
              </a:spcAft>
              <a:buSzPts val="1800"/>
              <a:buNone/>
            </a:pPr>
            <a:endParaRPr sz="2000" dirty="0"/>
          </a:p>
          <a:p>
            <a:pPr marL="0" lvl="0" indent="0" algn="l" rtl="0">
              <a:lnSpc>
                <a:spcPct val="100000"/>
              </a:lnSpc>
              <a:spcBef>
                <a:spcPts val="360"/>
              </a:spcBef>
              <a:spcAft>
                <a:spcPts val="0"/>
              </a:spcAft>
              <a:buSzPts val="1800"/>
              <a:buNone/>
            </a:pPr>
            <a:endParaRPr sz="2000" dirty="0"/>
          </a:p>
        </p:txBody>
      </p:sp>
      <p:sp>
        <p:nvSpPr>
          <p:cNvPr id="7" name="Google Shape;191;p32">
            <a:extLst>
              <a:ext uri="{FF2B5EF4-FFF2-40B4-BE49-F238E27FC236}">
                <a16:creationId xmlns:a16="http://schemas.microsoft.com/office/drawing/2014/main" id="{D818928F-457B-4BD9-ACE2-62E27EC065F9}"/>
              </a:ext>
            </a:extLst>
          </p:cNvPr>
          <p:cNvSpPr txBox="1">
            <a:spLocks/>
          </p:cNvSpPr>
          <p:nvPr/>
        </p:nvSpPr>
        <p:spPr>
          <a:xfrm>
            <a:off x="694062" y="2571750"/>
            <a:ext cx="4766075" cy="194431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marL="342900" indent="-342900" algn="l">
              <a:buSzPts val="1800"/>
              <a:buFont typeface="Arial" panose="020B0604020202020204" pitchFamily="34" charset="0"/>
              <a:buChar char="•"/>
            </a:pPr>
            <a:r>
              <a:rPr lang="en-US" sz="2000" dirty="0"/>
              <a:t>Re-new awareness and knowledge, and desire to implement this initiative</a:t>
            </a:r>
          </a:p>
          <a:p>
            <a:pPr marL="342900" indent="-342900" algn="l">
              <a:buSzPts val="1800"/>
              <a:buFont typeface="Arial" panose="020B0604020202020204" pitchFamily="34" charset="0"/>
              <a:buChar char="•"/>
            </a:pPr>
            <a:r>
              <a:rPr lang="en-US" sz="2000" dirty="0"/>
              <a:t>Re-examine current use of this initiative</a:t>
            </a:r>
          </a:p>
          <a:p>
            <a:pPr marL="342900" indent="-342900" algn="l">
              <a:buSzPts val="1800"/>
              <a:buFont typeface="Arial" panose="020B0604020202020204" pitchFamily="34" charset="0"/>
              <a:buChar char="•"/>
            </a:pPr>
            <a:r>
              <a:rPr lang="en-US" sz="2000" dirty="0"/>
              <a:t>Use of resources to support CONVERSATIONS</a:t>
            </a:r>
          </a:p>
          <a:p>
            <a:pPr marL="342900" indent="-342900" algn="l">
              <a:buSzPts val="1800"/>
              <a:buFont typeface="Arial" panose="020B0604020202020204" pitchFamily="34" charset="0"/>
              <a:buChar char="•"/>
            </a:pPr>
            <a:r>
              <a:rPr lang="en-US" sz="2000" dirty="0"/>
              <a:t>Resources may be used by any member of the team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457200" y="151697"/>
            <a:ext cx="8229600" cy="8572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endParaRPr sz="4000" b="1"/>
          </a:p>
          <a:p>
            <a:pPr marL="0" lvl="0" indent="0" algn="ctr" rtl="0">
              <a:lnSpc>
                <a:spcPct val="100000"/>
              </a:lnSpc>
              <a:spcBef>
                <a:spcPts val="0"/>
              </a:spcBef>
              <a:spcAft>
                <a:spcPts val="0"/>
              </a:spcAft>
              <a:buSzPts val="1400"/>
              <a:buNone/>
            </a:pPr>
            <a:r>
              <a:rPr lang="en" sz="4000" b="1"/>
              <a:t>Journey of Nutrition Decline </a:t>
            </a:r>
            <a:endParaRPr sz="4000" b="1"/>
          </a:p>
          <a:p>
            <a:pPr marL="0" lvl="0" indent="0" algn="ctr" rtl="0">
              <a:lnSpc>
                <a:spcPct val="100000"/>
              </a:lnSpc>
              <a:spcBef>
                <a:spcPts val="0"/>
              </a:spcBef>
              <a:spcAft>
                <a:spcPts val="0"/>
              </a:spcAft>
              <a:buSzPts val="1400"/>
              <a:buNone/>
            </a:pPr>
            <a:r>
              <a:rPr lang="en" sz="4000" b="1"/>
              <a:t>Working Group Plan</a:t>
            </a:r>
            <a:endParaRPr sz="4000"/>
          </a:p>
        </p:txBody>
      </p:sp>
      <p:sp>
        <p:nvSpPr>
          <p:cNvPr id="156" name="Google Shape;156;p28"/>
          <p:cNvSpPr txBox="1">
            <a:spLocks noGrp="1"/>
          </p:cNvSpPr>
          <p:nvPr>
            <p:ph type="body" idx="1"/>
          </p:nvPr>
        </p:nvSpPr>
        <p:spPr>
          <a:xfrm>
            <a:off x="457200" y="1646513"/>
            <a:ext cx="8229600" cy="3394575"/>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600"/>
              </a:spcBef>
              <a:spcAft>
                <a:spcPts val="0"/>
              </a:spcAft>
              <a:buClr>
                <a:schemeClr val="dk1"/>
              </a:buClr>
              <a:buSzPts val="1100"/>
              <a:buFont typeface="Arial"/>
              <a:buNone/>
            </a:pPr>
            <a:endParaRPr lang="en" sz="2200" dirty="0"/>
          </a:p>
          <a:p>
            <a:pPr marL="0" lvl="0" indent="0" rtl="0">
              <a:lnSpc>
                <a:spcPct val="115000"/>
              </a:lnSpc>
              <a:spcBef>
                <a:spcPts val="600"/>
              </a:spcBef>
              <a:spcAft>
                <a:spcPts val="0"/>
              </a:spcAft>
              <a:buClr>
                <a:schemeClr val="dk1"/>
              </a:buClr>
              <a:buSzPts val="1100"/>
              <a:buFont typeface="Arial"/>
              <a:buNone/>
            </a:pPr>
            <a:r>
              <a:rPr lang="en" sz="2200" dirty="0"/>
              <a:t>“Journey of Nutrition Decline Working Group” was formed to develop resources for staff, resident, substitute decision maker and family addressing the </a:t>
            </a:r>
            <a:r>
              <a:rPr lang="en-US" sz="2200" dirty="0"/>
              <a:t>anticipated nutrition decline</a:t>
            </a:r>
            <a:r>
              <a:rPr lang="en" sz="2200" dirty="0"/>
              <a:t> over the course of admission to support CONVERSATIONS.</a:t>
            </a:r>
          </a:p>
          <a:p>
            <a:pPr marL="0" lvl="0" indent="0" rtl="0">
              <a:lnSpc>
                <a:spcPct val="115000"/>
              </a:lnSpc>
              <a:spcBef>
                <a:spcPts val="600"/>
              </a:spcBef>
              <a:spcAft>
                <a:spcPts val="0"/>
              </a:spcAft>
              <a:buClr>
                <a:schemeClr val="dk1"/>
              </a:buClr>
              <a:buSzPts val="1100"/>
              <a:buFont typeface="Arial"/>
              <a:buNone/>
            </a:pPr>
            <a:endParaRPr lang="en" sz="2200" dirty="0"/>
          </a:p>
          <a:p>
            <a:pPr marL="0" lvl="0" indent="0" algn="ctr" rtl="0">
              <a:lnSpc>
                <a:spcPct val="100000"/>
              </a:lnSpc>
              <a:spcBef>
                <a:spcPts val="360"/>
              </a:spcBef>
              <a:spcAft>
                <a:spcPts val="0"/>
              </a:spcAft>
              <a:buSzPts val="1800"/>
              <a:buNone/>
            </a:pPr>
            <a:endParaRPr sz="2900" dirty="0"/>
          </a:p>
        </p:txBody>
      </p:sp>
      <p:sp>
        <p:nvSpPr>
          <p:cNvPr id="157" name="Google Shape;157;p28"/>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98989"/>
              </a:buClr>
              <a:buSzPts val="1200"/>
              <a:buFont typeface="Calibri"/>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2"/>
          <p:cNvSpPr txBox="1">
            <a:spLocks noGrp="1"/>
          </p:cNvSpPr>
          <p:nvPr>
            <p:ph type="title"/>
          </p:nvPr>
        </p:nvSpPr>
        <p:spPr>
          <a:xfrm>
            <a:off x="457200" y="1662849"/>
            <a:ext cx="8229600" cy="118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dirty="0"/>
              <a:t>Questions/Comments</a:t>
            </a:r>
            <a:endParaRPr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dirty="0"/>
              <a:t>Outline </a:t>
            </a:r>
            <a:endParaRPr b="1" dirty="0"/>
          </a:p>
        </p:txBody>
      </p:sp>
      <p:sp>
        <p:nvSpPr>
          <p:cNvPr id="140" name="Google Shape;140;p26"/>
          <p:cNvSpPr txBox="1">
            <a:spLocks noGrp="1"/>
          </p:cNvSpPr>
          <p:nvPr>
            <p:ph type="body" idx="1"/>
          </p:nvPr>
        </p:nvSpPr>
        <p:spPr>
          <a:xfrm>
            <a:off x="457200" y="1200150"/>
            <a:ext cx="8083200" cy="3394575"/>
          </a:xfrm>
          <a:prstGeom prst="rect">
            <a:avLst/>
          </a:prstGeom>
          <a:noFill/>
          <a:ln>
            <a:noFill/>
          </a:ln>
        </p:spPr>
        <p:txBody>
          <a:bodyPr spcFirstLastPara="1" wrap="square" lIns="91425" tIns="45700" rIns="91425" bIns="45700" anchor="t" anchorCtr="0">
            <a:noAutofit/>
          </a:bodyPr>
          <a:lstStyle/>
          <a:p>
            <a:pPr marL="69850" lvl="0" indent="0" algn="l" rtl="0">
              <a:lnSpc>
                <a:spcPct val="100000"/>
              </a:lnSpc>
              <a:spcBef>
                <a:spcPts val="560"/>
              </a:spcBef>
              <a:spcAft>
                <a:spcPts val="0"/>
              </a:spcAft>
              <a:buSzPts val="2500"/>
              <a:buNone/>
            </a:pPr>
            <a:r>
              <a:rPr lang="en-US" sz="2500" dirty="0"/>
              <a:t>History:</a:t>
            </a:r>
            <a:endParaRPr lang="en" sz="2500" dirty="0"/>
          </a:p>
          <a:p>
            <a:pPr marL="457200" lvl="0" indent="-387350" algn="l" rtl="0">
              <a:lnSpc>
                <a:spcPct val="100000"/>
              </a:lnSpc>
              <a:spcBef>
                <a:spcPts val="560"/>
              </a:spcBef>
              <a:spcAft>
                <a:spcPts val="0"/>
              </a:spcAft>
              <a:buSzPts val="2500"/>
              <a:buAutoNum type="arabicPeriod"/>
            </a:pPr>
            <a:r>
              <a:rPr lang="en" sz="2500" dirty="0"/>
              <a:t>Working Group Plan / Purpose</a:t>
            </a:r>
          </a:p>
          <a:p>
            <a:pPr lvl="0" indent="-387350">
              <a:buSzPts val="2500"/>
              <a:buAutoNum type="arabicPeriod"/>
            </a:pPr>
            <a:r>
              <a:rPr lang="en-US" sz="2500" dirty="0"/>
              <a:t>Working Group Members</a:t>
            </a:r>
            <a:endParaRPr sz="2500" dirty="0"/>
          </a:p>
          <a:p>
            <a:pPr marL="457200" lvl="0" indent="-387350" algn="l" rtl="0">
              <a:lnSpc>
                <a:spcPct val="100000"/>
              </a:lnSpc>
              <a:spcBef>
                <a:spcPts val="0"/>
              </a:spcBef>
              <a:spcAft>
                <a:spcPts val="0"/>
              </a:spcAft>
              <a:buSzPts val="2500"/>
              <a:buAutoNum type="arabicPeriod"/>
            </a:pPr>
            <a:r>
              <a:rPr lang="en" sz="2500" dirty="0"/>
              <a:t>Guiding Principles</a:t>
            </a:r>
            <a:endParaRPr sz="2500" dirty="0"/>
          </a:p>
          <a:p>
            <a:pPr marL="457200" lvl="0" indent="-387350" algn="l" rtl="0">
              <a:lnSpc>
                <a:spcPct val="100000"/>
              </a:lnSpc>
              <a:spcBef>
                <a:spcPts val="0"/>
              </a:spcBef>
              <a:spcAft>
                <a:spcPts val="0"/>
              </a:spcAft>
              <a:buSzPts val="2500"/>
              <a:buAutoNum type="arabicPeriod"/>
            </a:pPr>
            <a:r>
              <a:rPr lang="en" sz="2500" dirty="0"/>
              <a:t>Overview of Resources</a:t>
            </a:r>
            <a:endParaRPr sz="2500" dirty="0"/>
          </a:p>
          <a:p>
            <a:pPr marL="69850" lvl="0" indent="0" algn="l" rtl="0">
              <a:lnSpc>
                <a:spcPct val="100000"/>
              </a:lnSpc>
              <a:spcBef>
                <a:spcPts val="0"/>
              </a:spcBef>
              <a:spcAft>
                <a:spcPts val="0"/>
              </a:spcAft>
              <a:buSzPts val="2500"/>
              <a:buNone/>
            </a:pPr>
            <a:r>
              <a:rPr lang="en-US" sz="2500" dirty="0"/>
              <a:t>Today:</a:t>
            </a:r>
            <a:endParaRPr lang="en" sz="2500" dirty="0"/>
          </a:p>
          <a:p>
            <a:pPr marL="457200" lvl="0" indent="-387350" algn="l" rtl="0">
              <a:lnSpc>
                <a:spcPct val="100000"/>
              </a:lnSpc>
              <a:spcBef>
                <a:spcPts val="0"/>
              </a:spcBef>
              <a:spcAft>
                <a:spcPts val="0"/>
              </a:spcAft>
              <a:buSzPts val="2500"/>
              <a:buAutoNum type="arabicPeriod"/>
            </a:pPr>
            <a:r>
              <a:rPr lang="en-US" sz="2500" dirty="0"/>
              <a:t>Deliverables</a:t>
            </a:r>
          </a:p>
          <a:p>
            <a:pPr marL="457200" lvl="0" indent="-387350" algn="l" rtl="0">
              <a:lnSpc>
                <a:spcPct val="100000"/>
              </a:lnSpc>
              <a:spcBef>
                <a:spcPts val="0"/>
              </a:spcBef>
              <a:spcAft>
                <a:spcPts val="0"/>
              </a:spcAft>
              <a:buSzPts val="2500"/>
              <a:buAutoNum type="arabicPeriod"/>
            </a:pPr>
            <a:r>
              <a:rPr lang="en-US" sz="2500" dirty="0"/>
              <a:t>Draft Infographics</a:t>
            </a:r>
            <a:endParaRPr sz="2500" dirty="0"/>
          </a:p>
        </p:txBody>
      </p:sp>
      <p:sp>
        <p:nvSpPr>
          <p:cNvPr id="141" name="Google Shape;141;p26"/>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98989"/>
              </a:buClr>
              <a:buSzPts val="1200"/>
              <a:buFont typeface="Calibri"/>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body" idx="1"/>
          </p:nvPr>
        </p:nvSpPr>
        <p:spPr>
          <a:xfrm>
            <a:off x="457200" y="1063219"/>
            <a:ext cx="8229600" cy="3977775"/>
          </a:xfrm>
          <a:prstGeom prst="rect">
            <a:avLst/>
          </a:prstGeom>
          <a:noFill/>
          <a:ln>
            <a:noFill/>
          </a:ln>
        </p:spPr>
        <p:txBody>
          <a:bodyPr spcFirstLastPara="1" wrap="square" lIns="91425" tIns="45700" rIns="91425" bIns="45700" anchor="t" anchorCtr="0">
            <a:noAutofit/>
          </a:bodyPr>
          <a:lstStyle/>
          <a:p>
            <a:pPr marL="457200" lvl="0" indent="-336550" algn="l" rtl="0">
              <a:lnSpc>
                <a:spcPct val="115000"/>
              </a:lnSpc>
              <a:spcBef>
                <a:spcPts val="500"/>
              </a:spcBef>
              <a:spcAft>
                <a:spcPts val="0"/>
              </a:spcAft>
              <a:buSzPts val="1700"/>
              <a:buChar char="•"/>
            </a:pPr>
            <a:r>
              <a:rPr lang="en" sz="1700" dirty="0"/>
              <a:t>Carla Kehler, Spiritual Health, Simkin Centre</a:t>
            </a:r>
            <a:endParaRPr sz="1700" dirty="0"/>
          </a:p>
          <a:p>
            <a:pPr marL="457200" lvl="0" indent="-336550" algn="l" rtl="0">
              <a:lnSpc>
                <a:spcPct val="115000"/>
              </a:lnSpc>
              <a:spcBef>
                <a:spcPts val="0"/>
              </a:spcBef>
              <a:spcAft>
                <a:spcPts val="0"/>
              </a:spcAft>
              <a:buSzPts val="1700"/>
              <a:buChar char="•"/>
            </a:pPr>
            <a:r>
              <a:rPr lang="en" sz="1700" dirty="0"/>
              <a:t>Indira Mike, Regional Speech Language Pathology Manager</a:t>
            </a:r>
            <a:endParaRPr sz="1700" dirty="0"/>
          </a:p>
          <a:p>
            <a:pPr marL="457200" lvl="0" indent="-336550" algn="l" rtl="0">
              <a:lnSpc>
                <a:spcPct val="115000"/>
              </a:lnSpc>
              <a:spcBef>
                <a:spcPts val="0"/>
              </a:spcBef>
              <a:spcAft>
                <a:spcPts val="0"/>
              </a:spcAft>
              <a:buSzPts val="1700"/>
              <a:buChar char="•"/>
            </a:pPr>
            <a:r>
              <a:rPr lang="en" sz="1700" dirty="0"/>
              <a:t>Jean Helps, Regional Clinical Nutrition Manager - LTC</a:t>
            </a:r>
            <a:endParaRPr sz="1700" dirty="0"/>
          </a:p>
          <a:p>
            <a:pPr marL="457200" lvl="0" indent="-336550" algn="l" rtl="0">
              <a:lnSpc>
                <a:spcPct val="115000"/>
              </a:lnSpc>
              <a:spcBef>
                <a:spcPts val="0"/>
              </a:spcBef>
              <a:spcAft>
                <a:spcPts val="0"/>
              </a:spcAft>
              <a:buSzPts val="1700"/>
              <a:buChar char="•"/>
            </a:pPr>
            <a:r>
              <a:rPr lang="en" sz="1700" dirty="0"/>
              <a:t>Jodi Fernandes, Director of Nutrition and Food Services, Middlechurch Home</a:t>
            </a:r>
            <a:endParaRPr sz="1700" dirty="0"/>
          </a:p>
          <a:p>
            <a:pPr marL="457200" lvl="0" indent="-336550" algn="l" rtl="0">
              <a:lnSpc>
                <a:spcPct val="115000"/>
              </a:lnSpc>
              <a:spcBef>
                <a:spcPts val="0"/>
              </a:spcBef>
              <a:spcAft>
                <a:spcPts val="0"/>
              </a:spcAft>
              <a:buSzPts val="1700"/>
              <a:buChar char="•"/>
            </a:pPr>
            <a:r>
              <a:rPr lang="en" sz="1700" dirty="0"/>
              <a:t>Joyce Klassen, Educator, Alzheimer Society of Manitoba</a:t>
            </a:r>
            <a:endParaRPr sz="1700" dirty="0"/>
          </a:p>
          <a:p>
            <a:pPr marL="457200" lvl="0" indent="-336550" algn="l" rtl="0">
              <a:lnSpc>
                <a:spcPct val="115000"/>
              </a:lnSpc>
              <a:spcBef>
                <a:spcPts val="0"/>
              </a:spcBef>
              <a:spcAft>
                <a:spcPts val="0"/>
              </a:spcAft>
              <a:buSzPts val="1700"/>
              <a:buChar char="•"/>
            </a:pPr>
            <a:r>
              <a:rPr lang="en" sz="1700" dirty="0"/>
              <a:t>Kelly Tye Vallis, Speech Language Pathologist, SLP – LTC Program</a:t>
            </a:r>
            <a:endParaRPr sz="1700" dirty="0"/>
          </a:p>
          <a:p>
            <a:pPr marL="457200" lvl="0" indent="-336550" algn="l" rtl="0">
              <a:lnSpc>
                <a:spcPct val="115000"/>
              </a:lnSpc>
              <a:spcBef>
                <a:spcPts val="0"/>
              </a:spcBef>
              <a:spcAft>
                <a:spcPts val="0"/>
              </a:spcAft>
              <a:buSzPts val="1700"/>
              <a:buChar char="•"/>
            </a:pPr>
            <a:r>
              <a:rPr lang="en" sz="1700" dirty="0"/>
              <a:t>Lisa Back, Clinical Dietitian, Holy Family Home and Simkin Centre</a:t>
            </a:r>
            <a:endParaRPr sz="1700" dirty="0"/>
          </a:p>
          <a:p>
            <a:pPr marL="457200" lvl="0" indent="-336550" algn="l" rtl="0">
              <a:lnSpc>
                <a:spcPct val="115000"/>
              </a:lnSpc>
              <a:spcBef>
                <a:spcPts val="0"/>
              </a:spcBef>
              <a:spcAft>
                <a:spcPts val="0"/>
              </a:spcAft>
              <a:buSzPts val="1700"/>
              <a:buChar char="•"/>
            </a:pPr>
            <a:r>
              <a:rPr lang="en" sz="1700" dirty="0"/>
              <a:t>Meagan Fitzpatrick, Social Worker, Beacon Hill Lodge</a:t>
            </a:r>
            <a:endParaRPr sz="1700" dirty="0"/>
          </a:p>
          <a:p>
            <a:pPr marL="457200" lvl="0" indent="-336550" algn="l" rtl="0">
              <a:lnSpc>
                <a:spcPct val="115000"/>
              </a:lnSpc>
              <a:spcBef>
                <a:spcPts val="0"/>
              </a:spcBef>
              <a:spcAft>
                <a:spcPts val="0"/>
              </a:spcAft>
              <a:buSzPts val="1700"/>
              <a:buChar char="•"/>
            </a:pPr>
            <a:r>
              <a:rPr lang="en" sz="1700" dirty="0"/>
              <a:t>Nada Ivankovic, Nurse Manager, Simkin Centre</a:t>
            </a:r>
            <a:endParaRPr sz="1700" dirty="0"/>
          </a:p>
          <a:p>
            <a:pPr marL="457200" lvl="0" indent="-336550" algn="l" rtl="0">
              <a:lnSpc>
                <a:spcPct val="115000"/>
              </a:lnSpc>
              <a:spcBef>
                <a:spcPts val="0"/>
              </a:spcBef>
              <a:spcAft>
                <a:spcPts val="0"/>
              </a:spcAft>
              <a:buSzPts val="1700"/>
              <a:buChar char="•"/>
            </a:pPr>
            <a:r>
              <a:rPr lang="en" sz="1700" dirty="0"/>
              <a:t>Ruth Krupka, EOL WG member, Clinical Dietitian, Calvary Place &amp; Lion’s Personal Care Home</a:t>
            </a:r>
            <a:br>
              <a:rPr lang="en" sz="1700" dirty="0"/>
            </a:br>
            <a:endParaRPr sz="1700" dirty="0"/>
          </a:p>
          <a:p>
            <a:pPr marL="0" lvl="0" indent="0" algn="l" rtl="0">
              <a:lnSpc>
                <a:spcPct val="90000"/>
              </a:lnSpc>
              <a:spcBef>
                <a:spcPts val="0"/>
              </a:spcBef>
              <a:spcAft>
                <a:spcPts val="0"/>
              </a:spcAft>
              <a:buSzPts val="1800"/>
              <a:buNone/>
            </a:pPr>
            <a:endParaRPr sz="1700" dirty="0"/>
          </a:p>
        </p:txBody>
      </p:sp>
      <p:sp>
        <p:nvSpPr>
          <p:cNvPr id="148" name="Google Shape;148;p27"/>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98989"/>
              </a:buClr>
              <a:buSzPts val="1200"/>
              <a:buFont typeface="Calibri"/>
              <a:buNone/>
            </a:pPr>
            <a:fld id="{00000000-1234-1234-1234-123412341234}" type="slidenum">
              <a:rPr lang="en"/>
              <a:t>4</a:t>
            </a:fld>
            <a:endParaRPr/>
          </a:p>
        </p:txBody>
      </p:sp>
      <p:sp>
        <p:nvSpPr>
          <p:cNvPr id="149" name="Google Shape;149;p2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 b="1"/>
              <a:t>Working Group Members</a:t>
            </a:r>
            <a:endParaRPr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 sz="1200" b="0" i="0" u="none" strike="noStrike" cap="none">
                <a:solidFill>
                  <a:srgbClr val="898989"/>
                </a:solidFill>
                <a:latin typeface="Calibri"/>
                <a:ea typeface="Calibri"/>
                <a:cs typeface="Calibri"/>
                <a:sym typeface="Calibri"/>
              </a:rPr>
              <a:t>5</a:t>
            </a:fld>
            <a:endParaRPr sz="1400" b="0" i="0" u="none" strike="noStrike" cap="none">
              <a:solidFill>
                <a:srgbClr val="000000"/>
              </a:solidFill>
              <a:latin typeface="Arial"/>
              <a:ea typeface="Arial"/>
              <a:cs typeface="Arial"/>
              <a:sym typeface="Arial"/>
            </a:endParaRPr>
          </a:p>
        </p:txBody>
      </p:sp>
      <p:sp>
        <p:nvSpPr>
          <p:cNvPr id="164" name="Google Shape;164;p29"/>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 b="1"/>
              <a:t>General Guiding Principles</a:t>
            </a:r>
            <a:endParaRPr/>
          </a:p>
        </p:txBody>
      </p:sp>
      <p:sp>
        <p:nvSpPr>
          <p:cNvPr id="165" name="Google Shape;165;p29"/>
          <p:cNvSpPr txBox="1"/>
          <p:nvPr/>
        </p:nvSpPr>
        <p:spPr>
          <a:xfrm>
            <a:off x="650937" y="1063231"/>
            <a:ext cx="7777200" cy="4319091"/>
          </a:xfrm>
          <a:prstGeom prst="rect">
            <a:avLst/>
          </a:prstGeom>
          <a:noFill/>
          <a:ln>
            <a:noFill/>
          </a:ln>
        </p:spPr>
        <p:txBody>
          <a:bodyPr spcFirstLastPara="1" wrap="square" lIns="91425" tIns="45700" rIns="91425" bIns="45700" anchor="t" anchorCtr="0">
            <a:spAutoFit/>
          </a:bodyPr>
          <a:lstStyle/>
          <a:p>
            <a:pPr marL="457200" marR="0" lvl="0" indent="-355600" algn="l" rtl="0">
              <a:lnSpc>
                <a:spcPct val="115000"/>
              </a:lnSpc>
              <a:spcBef>
                <a:spcPts val="500"/>
              </a:spcBef>
              <a:spcAft>
                <a:spcPts val="0"/>
              </a:spcAft>
              <a:buClr>
                <a:srgbClr val="000000"/>
              </a:buClr>
              <a:buSzPts val="2000"/>
              <a:buFont typeface="Arial"/>
              <a:buAutoNum type="arabicPeriod"/>
            </a:pPr>
            <a:r>
              <a:rPr lang="en" sz="2000" b="0" i="0" u="none" strike="noStrike" cap="none" dirty="0">
                <a:solidFill>
                  <a:schemeClr val="dk1"/>
                </a:solidFill>
                <a:latin typeface="Calibri"/>
                <a:ea typeface="Calibri"/>
                <a:cs typeface="Calibri"/>
                <a:sym typeface="Calibri"/>
              </a:rPr>
              <a:t>The vast majority of individuals who live in a PCH  will remain in this setting to end of life, but we do not always meet end of life needs.  </a:t>
            </a:r>
            <a:endParaRPr sz="2000" b="1" i="0" u="none" strike="noStrike" cap="none" dirty="0">
              <a:solidFill>
                <a:schemeClr val="dk1"/>
              </a:solidFill>
              <a:latin typeface="Calibri"/>
              <a:ea typeface="Calibri"/>
              <a:cs typeface="Calibri"/>
              <a:sym typeface="Calibri"/>
            </a:endParaRPr>
          </a:p>
          <a:p>
            <a:pPr marL="457200" marR="0" lvl="0" indent="-355600" algn="l" rtl="0">
              <a:lnSpc>
                <a:spcPct val="115000"/>
              </a:lnSpc>
              <a:spcBef>
                <a:spcPts val="500"/>
              </a:spcBef>
              <a:spcAft>
                <a:spcPts val="0"/>
              </a:spcAft>
              <a:buClr>
                <a:srgbClr val="000000"/>
              </a:buClr>
              <a:buSzPts val="2000"/>
              <a:buFont typeface="Arial"/>
              <a:buAutoNum type="arabicPeriod"/>
            </a:pPr>
            <a:r>
              <a:rPr lang="en" sz="2000" b="1" i="0" u="none" strike="noStrike" cap="none" dirty="0">
                <a:solidFill>
                  <a:schemeClr val="dk1"/>
                </a:solidFill>
                <a:latin typeface="Calibri"/>
                <a:ea typeface="Calibri"/>
                <a:cs typeface="Calibri"/>
                <a:sym typeface="Calibri"/>
              </a:rPr>
              <a:t>On-going communication</a:t>
            </a:r>
            <a:r>
              <a:rPr lang="en" sz="2000" b="0" i="0" u="none" strike="noStrike" cap="none" dirty="0">
                <a:solidFill>
                  <a:schemeClr val="dk1"/>
                </a:solidFill>
                <a:latin typeface="Calibri"/>
                <a:ea typeface="Calibri"/>
                <a:cs typeface="Calibri"/>
                <a:sym typeface="Calibri"/>
              </a:rPr>
              <a:t> is essential to allow informed decision making.  Lack of conversation may be as a result of uncertainty and discomfort about what needs to be said and how it needs to be said.</a:t>
            </a:r>
          </a:p>
          <a:p>
            <a:pPr marL="457200" lvl="0" indent="-355600">
              <a:lnSpc>
                <a:spcPct val="115000"/>
              </a:lnSpc>
              <a:spcBef>
                <a:spcPts val="500"/>
              </a:spcBef>
              <a:buSzPts val="2000"/>
              <a:buFont typeface="Arial"/>
              <a:buAutoNum type="arabicPeriod"/>
            </a:pPr>
            <a:r>
              <a:rPr lang="en" sz="2000" b="0" i="0" u="none" strike="noStrike" cap="none" dirty="0">
                <a:solidFill>
                  <a:schemeClr val="dk1"/>
                </a:solidFill>
                <a:latin typeface="Calibri"/>
                <a:ea typeface="Calibri"/>
                <a:cs typeface="Calibri"/>
                <a:sym typeface="Calibri"/>
              </a:rPr>
              <a:t> </a:t>
            </a:r>
            <a:r>
              <a:rPr lang="en-US" sz="2000" dirty="0">
                <a:solidFill>
                  <a:schemeClr val="dk1"/>
                </a:solidFill>
                <a:latin typeface="Calibri"/>
                <a:ea typeface="Calibri"/>
                <a:cs typeface="Calibri"/>
                <a:sym typeface="Calibri"/>
              </a:rPr>
              <a:t>Consistency in the messages provided by the health care team to resident and family supports  is essential to ensure understanding and comfort.  Good communication is required between the healthcare team</a:t>
            </a:r>
            <a:endParaRPr sz="2000" b="0" i="0" u="none" strike="noStrike" cap="none" dirty="0">
              <a:solidFill>
                <a:schemeClr val="dk1"/>
              </a:solidFill>
              <a:latin typeface="Calibri"/>
              <a:ea typeface="Calibri"/>
              <a:cs typeface="Calibri"/>
              <a:sym typeface="Calibri"/>
            </a:endParaRPr>
          </a:p>
          <a:p>
            <a:pPr marL="0" marR="0" lvl="0" indent="0" algn="l" rtl="0">
              <a:lnSpc>
                <a:spcPct val="115000"/>
              </a:lnSpc>
              <a:spcBef>
                <a:spcPts val="500"/>
              </a:spcBef>
              <a:spcAft>
                <a:spcPts val="0"/>
              </a:spcAft>
              <a:buClr>
                <a:srgbClr val="000000"/>
              </a:buClr>
              <a:buSzPts val="2000"/>
              <a:buFont typeface="Arial"/>
              <a:buNone/>
            </a:pPr>
            <a:endParaRPr sz="2000" b="0" i="0" u="none" strike="noStrike" cap="none" dirty="0">
              <a:solidFill>
                <a:schemeClr val="dk1"/>
              </a:solidFill>
              <a:latin typeface="Calibri"/>
              <a:ea typeface="Calibri"/>
              <a:cs typeface="Calibri"/>
              <a:sym typeface="Calibri"/>
            </a:endParaRPr>
          </a:p>
          <a:p>
            <a:pPr marL="0" marR="0" lvl="0" indent="139700" algn="l" rtl="0">
              <a:lnSpc>
                <a:spcPct val="90000"/>
              </a:lnSpc>
              <a:spcBef>
                <a:spcPts val="1200"/>
              </a:spcBef>
              <a:spcAft>
                <a:spcPts val="0"/>
              </a:spcAft>
              <a:buClr>
                <a:srgbClr val="000000"/>
              </a:buClr>
              <a:buSzPts val="2200"/>
              <a:buFont typeface="Arial"/>
              <a:buNone/>
            </a:pPr>
            <a:endParaRPr sz="20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1"/>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98989"/>
              </a:buClr>
              <a:buSzPts val="1200"/>
              <a:buFont typeface="Calibri"/>
              <a:buNone/>
            </a:pPr>
            <a:fld id="{00000000-1234-1234-1234-123412341234}" type="slidenum">
              <a:rPr lang="en"/>
              <a:t>6</a:t>
            </a:fld>
            <a:endParaRPr dirty="0"/>
          </a:p>
        </p:txBody>
      </p:sp>
      <p:sp>
        <p:nvSpPr>
          <p:cNvPr id="180" name="Google Shape;180;p31"/>
          <p:cNvSpPr txBox="1">
            <a:spLocks noGrp="1"/>
          </p:cNvSpPr>
          <p:nvPr>
            <p:ph type="body" idx="4"/>
          </p:nvPr>
        </p:nvSpPr>
        <p:spPr>
          <a:xfrm>
            <a:off x="4766788" y="1334344"/>
            <a:ext cx="4041900" cy="3198600"/>
          </a:xfrm>
          <a:prstGeom prst="rect">
            <a:avLst/>
          </a:prstGeom>
          <a:noFill/>
          <a:ln>
            <a:noFill/>
          </a:ln>
        </p:spPr>
        <p:txBody>
          <a:bodyPr spcFirstLastPara="1" wrap="square" lIns="91425" tIns="45700" rIns="91425" bIns="45700" anchor="t" anchorCtr="0">
            <a:noAutofit/>
          </a:bodyPr>
          <a:lstStyle/>
          <a:p>
            <a:pPr marL="457200" lvl="0" indent="-336550" algn="l" rtl="0">
              <a:lnSpc>
                <a:spcPct val="115000"/>
              </a:lnSpc>
              <a:spcBef>
                <a:spcPts val="600"/>
              </a:spcBef>
              <a:spcAft>
                <a:spcPts val="0"/>
              </a:spcAft>
              <a:buSzPts val="1700"/>
              <a:buAutoNum type="arabicPeriod"/>
            </a:pPr>
            <a:r>
              <a:rPr lang="en" sz="1700" dirty="0"/>
              <a:t>Conversations in LTC: Meals in Long Term Care Homes </a:t>
            </a:r>
            <a:endParaRPr sz="1700" dirty="0"/>
          </a:p>
          <a:p>
            <a:pPr marL="457200" lvl="0" indent="-336550" algn="l" rtl="0">
              <a:lnSpc>
                <a:spcPct val="115000"/>
              </a:lnSpc>
              <a:spcBef>
                <a:spcPts val="0"/>
              </a:spcBef>
              <a:spcAft>
                <a:spcPts val="0"/>
              </a:spcAft>
              <a:buSzPts val="1700"/>
              <a:buAutoNum type="arabicPeriod"/>
            </a:pPr>
            <a:r>
              <a:rPr lang="en" sz="1700" dirty="0"/>
              <a:t>Conversations in LTC: When a Person has Trouble Eating</a:t>
            </a:r>
            <a:endParaRPr sz="1700" dirty="0"/>
          </a:p>
          <a:p>
            <a:pPr marL="457200" lvl="0" indent="-336550" algn="l" rtl="0">
              <a:lnSpc>
                <a:spcPct val="115000"/>
              </a:lnSpc>
              <a:spcBef>
                <a:spcPts val="0"/>
              </a:spcBef>
              <a:spcAft>
                <a:spcPts val="0"/>
              </a:spcAft>
              <a:buSzPts val="1700"/>
              <a:buAutoNum type="arabicPeriod"/>
            </a:pPr>
            <a:r>
              <a:rPr lang="en" sz="1700" dirty="0"/>
              <a:t>Conversations in LTC: Difficulties with Meals for those with Dementia</a:t>
            </a:r>
            <a:endParaRPr sz="1700" dirty="0"/>
          </a:p>
          <a:p>
            <a:pPr marL="457200" lvl="0" indent="-336550" algn="l" rtl="0">
              <a:lnSpc>
                <a:spcPct val="115000"/>
              </a:lnSpc>
              <a:spcBef>
                <a:spcPts val="0"/>
              </a:spcBef>
              <a:spcAft>
                <a:spcPts val="0"/>
              </a:spcAft>
              <a:buSzPts val="1700"/>
              <a:buAutoNum type="arabicPeriod"/>
            </a:pPr>
            <a:r>
              <a:rPr lang="en" sz="1700" dirty="0"/>
              <a:t>Conversations in LTC: Nourishing the Whole Person</a:t>
            </a:r>
            <a:endParaRPr sz="1700" dirty="0"/>
          </a:p>
          <a:p>
            <a:pPr marL="457200" lvl="0" indent="-336550" algn="l" rtl="0">
              <a:lnSpc>
                <a:spcPct val="115000"/>
              </a:lnSpc>
              <a:spcBef>
                <a:spcPts val="0"/>
              </a:spcBef>
              <a:spcAft>
                <a:spcPts val="0"/>
              </a:spcAft>
              <a:buSzPts val="1700"/>
              <a:buAutoNum type="arabicPeriod"/>
            </a:pPr>
            <a:r>
              <a:rPr lang="en" sz="1700" dirty="0"/>
              <a:t>Conversations in LTC: Eating at End of Life</a:t>
            </a:r>
            <a:endParaRPr sz="1700" dirty="0"/>
          </a:p>
          <a:p>
            <a:pPr marL="0" lvl="0" indent="0" algn="l" rtl="0">
              <a:lnSpc>
                <a:spcPct val="100000"/>
              </a:lnSpc>
              <a:spcBef>
                <a:spcPts val="480"/>
              </a:spcBef>
              <a:spcAft>
                <a:spcPts val="0"/>
              </a:spcAft>
              <a:buSzPts val="2400"/>
              <a:buNone/>
            </a:pPr>
            <a:endParaRPr sz="1600" dirty="0"/>
          </a:p>
        </p:txBody>
      </p:sp>
      <p:sp>
        <p:nvSpPr>
          <p:cNvPr id="181" name="Google Shape;181;p31"/>
          <p:cNvSpPr/>
          <p:nvPr/>
        </p:nvSpPr>
        <p:spPr>
          <a:xfrm>
            <a:off x="226275" y="144450"/>
            <a:ext cx="4260000" cy="102825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31"/>
          <p:cNvSpPr txBox="1">
            <a:spLocks noGrp="1"/>
          </p:cNvSpPr>
          <p:nvPr>
            <p:ph type="body" idx="1"/>
          </p:nvPr>
        </p:nvSpPr>
        <p:spPr>
          <a:xfrm>
            <a:off x="336213" y="316559"/>
            <a:ext cx="4040100" cy="68422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480"/>
              </a:spcBef>
              <a:spcAft>
                <a:spcPts val="0"/>
              </a:spcAft>
              <a:buSzPts val="2400"/>
              <a:buNone/>
            </a:pPr>
            <a:r>
              <a:rPr lang="en" sz="2000">
                <a:solidFill>
                  <a:schemeClr val="lt1"/>
                </a:solidFill>
              </a:rPr>
              <a:t>Resources for Health Care Professionals</a:t>
            </a:r>
            <a:endParaRPr sz="2000">
              <a:solidFill>
                <a:schemeClr val="lt1"/>
              </a:solidFill>
            </a:endParaRPr>
          </a:p>
        </p:txBody>
      </p:sp>
      <p:sp>
        <p:nvSpPr>
          <p:cNvPr id="183" name="Google Shape;183;p31"/>
          <p:cNvSpPr/>
          <p:nvPr/>
        </p:nvSpPr>
        <p:spPr>
          <a:xfrm>
            <a:off x="4657750" y="144544"/>
            <a:ext cx="4260000" cy="102825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31"/>
          <p:cNvSpPr txBox="1">
            <a:spLocks noGrp="1"/>
          </p:cNvSpPr>
          <p:nvPr>
            <p:ph type="body" idx="1"/>
          </p:nvPr>
        </p:nvSpPr>
        <p:spPr>
          <a:xfrm>
            <a:off x="4767688" y="316566"/>
            <a:ext cx="4040100" cy="6843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480"/>
              </a:spcBef>
              <a:spcAft>
                <a:spcPts val="0"/>
              </a:spcAft>
              <a:buSzPts val="2400"/>
              <a:buNone/>
            </a:pPr>
            <a:r>
              <a:rPr lang="en" sz="2000">
                <a:solidFill>
                  <a:schemeClr val="lt1"/>
                </a:solidFill>
              </a:rPr>
              <a:t>Resources for Residents, Substitute Decision Makers and Family</a:t>
            </a:r>
            <a:endParaRPr sz="2000">
              <a:solidFill>
                <a:schemeClr val="lt1"/>
              </a:solidFill>
            </a:endParaRPr>
          </a:p>
        </p:txBody>
      </p:sp>
      <p:sp>
        <p:nvSpPr>
          <p:cNvPr id="185" name="Google Shape;185;p31"/>
          <p:cNvSpPr txBox="1">
            <a:spLocks noGrp="1"/>
          </p:cNvSpPr>
          <p:nvPr>
            <p:ph type="body" idx="4"/>
          </p:nvPr>
        </p:nvSpPr>
        <p:spPr>
          <a:xfrm>
            <a:off x="335313" y="1334344"/>
            <a:ext cx="4041900" cy="31986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480"/>
              </a:spcBef>
              <a:spcAft>
                <a:spcPts val="0"/>
              </a:spcAft>
              <a:buSzPts val="1800"/>
              <a:buAutoNum type="arabicPeriod"/>
            </a:pPr>
            <a:r>
              <a:rPr lang="en" sz="1900"/>
              <a:t>Conversations in LTC: Changes in Food Intake and Nutrition in the Older Adult</a:t>
            </a:r>
            <a:endParaRPr sz="1700"/>
          </a:p>
          <a:p>
            <a:pPr marL="457200" lvl="0" indent="-349250" algn="l" rtl="0">
              <a:lnSpc>
                <a:spcPct val="100000"/>
              </a:lnSpc>
              <a:spcBef>
                <a:spcPts val="0"/>
              </a:spcBef>
              <a:spcAft>
                <a:spcPts val="0"/>
              </a:spcAft>
              <a:buSzPts val="1900"/>
              <a:buAutoNum type="arabicPeriod"/>
            </a:pPr>
            <a:r>
              <a:rPr lang="en" sz="1900"/>
              <a:t>Conversations in LTC: Feeding and Swallowing Concerns</a:t>
            </a:r>
            <a:endParaRPr sz="19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2"/>
          <p:cNvSpPr txBox="1">
            <a:spLocks noGrp="1"/>
          </p:cNvSpPr>
          <p:nvPr>
            <p:ph type="title"/>
          </p:nvPr>
        </p:nvSpPr>
        <p:spPr>
          <a:xfrm>
            <a:off x="175950" y="288300"/>
            <a:ext cx="5113500" cy="11136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1400"/>
              <a:buNone/>
            </a:pPr>
            <a:r>
              <a:rPr lang="en" sz="1400" b="1" i="1"/>
              <a:t>Resources for Residents, Substitute Decision Maker and Family</a:t>
            </a:r>
            <a:endParaRPr sz="1400" b="1" i="1"/>
          </a:p>
          <a:p>
            <a:pPr marL="0" lvl="0" indent="0" algn="ctr" rtl="0">
              <a:lnSpc>
                <a:spcPct val="100000"/>
              </a:lnSpc>
              <a:spcBef>
                <a:spcPts val="0"/>
              </a:spcBef>
              <a:spcAft>
                <a:spcPts val="0"/>
              </a:spcAft>
              <a:buSzPts val="1400"/>
              <a:buNone/>
            </a:pPr>
            <a:r>
              <a:rPr lang="en" sz="2300" b="1"/>
              <a:t>Conversations in LTC: Meals in Long Term Care Homes </a:t>
            </a:r>
            <a:endParaRPr sz="4300"/>
          </a:p>
        </p:txBody>
      </p:sp>
      <p:sp>
        <p:nvSpPr>
          <p:cNvPr id="192" name="Google Shape;192;p32"/>
          <p:cNvSpPr txBox="1">
            <a:spLocks noGrp="1"/>
          </p:cNvSpPr>
          <p:nvPr>
            <p:ph type="body" idx="1"/>
          </p:nvPr>
        </p:nvSpPr>
        <p:spPr>
          <a:xfrm>
            <a:off x="383600" y="1508025"/>
            <a:ext cx="4472400" cy="3461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SzPts val="1800"/>
              <a:buNone/>
            </a:pPr>
            <a:r>
              <a:rPr lang="en" sz="1600" b="1" dirty="0"/>
              <a:t>Purpose</a:t>
            </a:r>
            <a:r>
              <a:rPr lang="en" sz="1600" dirty="0"/>
              <a:t>: to aid in conversation soon after admission:</a:t>
            </a:r>
            <a:endParaRPr sz="1600" dirty="0"/>
          </a:p>
          <a:p>
            <a:pPr marL="457200" lvl="0" indent="-330200" algn="l" rtl="0">
              <a:lnSpc>
                <a:spcPct val="115000"/>
              </a:lnSpc>
              <a:spcBef>
                <a:spcPts val="600"/>
              </a:spcBef>
              <a:spcAft>
                <a:spcPts val="0"/>
              </a:spcAft>
              <a:buSzPts val="1600"/>
              <a:buChar char="•"/>
            </a:pPr>
            <a:r>
              <a:rPr lang="en" sz="1600" dirty="0"/>
              <a:t>Describe meal provision in PCH</a:t>
            </a:r>
            <a:endParaRPr sz="1600" dirty="0"/>
          </a:p>
          <a:p>
            <a:pPr marL="457200" lvl="0" indent="-330200" algn="l" rtl="0">
              <a:lnSpc>
                <a:spcPct val="115000"/>
              </a:lnSpc>
              <a:spcBef>
                <a:spcPts val="0"/>
              </a:spcBef>
              <a:spcAft>
                <a:spcPts val="0"/>
              </a:spcAft>
              <a:buSzPts val="1600"/>
              <a:buChar char="•"/>
            </a:pPr>
            <a:r>
              <a:rPr lang="en" sz="1600" dirty="0"/>
              <a:t>But also conveys that:</a:t>
            </a:r>
            <a:endParaRPr sz="1600" dirty="0"/>
          </a:p>
          <a:p>
            <a:pPr marL="914400" lvl="1" indent="-330200" algn="l" rtl="0">
              <a:lnSpc>
                <a:spcPct val="115000"/>
              </a:lnSpc>
              <a:spcBef>
                <a:spcPts val="0"/>
              </a:spcBef>
              <a:spcAft>
                <a:spcPts val="0"/>
              </a:spcAft>
              <a:buSzPts val="1600"/>
              <a:buChar char="–"/>
            </a:pPr>
            <a:r>
              <a:rPr lang="en" sz="1600" dirty="0"/>
              <a:t>there will be times when a </a:t>
            </a:r>
            <a:r>
              <a:rPr lang="en" sz="1600" b="1" dirty="0"/>
              <a:t>resident will eat less</a:t>
            </a:r>
          </a:p>
          <a:p>
            <a:pPr marL="914400" lvl="1" indent="-330200" algn="l" rtl="0">
              <a:lnSpc>
                <a:spcPct val="115000"/>
              </a:lnSpc>
              <a:spcBef>
                <a:spcPts val="0"/>
              </a:spcBef>
              <a:spcAft>
                <a:spcPts val="0"/>
              </a:spcAft>
              <a:buSzPts val="1600"/>
              <a:buChar char="–"/>
            </a:pPr>
            <a:r>
              <a:rPr lang="en" sz="1600" dirty="0"/>
              <a:t>when </a:t>
            </a:r>
            <a:r>
              <a:rPr lang="en" sz="1600" b="1" dirty="0"/>
              <a:t>people eat less it can be stressful </a:t>
            </a:r>
            <a:r>
              <a:rPr lang="en" sz="1600" dirty="0"/>
              <a:t>due to the special meaning food can have</a:t>
            </a:r>
            <a:endParaRPr sz="1600" dirty="0"/>
          </a:p>
          <a:p>
            <a:pPr marL="0" lvl="0" indent="0" algn="l" rtl="0">
              <a:lnSpc>
                <a:spcPct val="100000"/>
              </a:lnSpc>
              <a:spcBef>
                <a:spcPts val="360"/>
              </a:spcBef>
              <a:spcAft>
                <a:spcPts val="0"/>
              </a:spcAft>
              <a:buSzPts val="1800"/>
              <a:buNone/>
            </a:pPr>
            <a:endParaRPr sz="1400" dirty="0"/>
          </a:p>
        </p:txBody>
      </p:sp>
      <p:sp>
        <p:nvSpPr>
          <p:cNvPr id="193" name="Google Shape;193;p32"/>
          <p:cNvSpPr txBox="1">
            <a:spLocks noGrp="1"/>
          </p:cNvSpPr>
          <p:nvPr>
            <p:ph type="sldNum" idx="12"/>
          </p:nvPr>
        </p:nvSpPr>
        <p:spPr>
          <a:xfrm>
            <a:off x="6553200" y="496941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7</a:t>
            </a:fld>
            <a:endParaRPr/>
          </a:p>
        </p:txBody>
      </p:sp>
      <p:sp>
        <p:nvSpPr>
          <p:cNvPr id="194" name="Google Shape;194;p32"/>
          <p:cNvSpPr/>
          <p:nvPr/>
        </p:nvSpPr>
        <p:spPr>
          <a:xfrm rot="708054">
            <a:off x="5510813" y="644495"/>
            <a:ext cx="2945557" cy="370801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5" name="Google Shape;195;p32" descr="Text, letter&#10;&#10;Description automatically generated"/>
          <p:cNvPicPr preferRelativeResize="0"/>
          <p:nvPr/>
        </p:nvPicPr>
        <p:blipFill rotWithShape="1">
          <a:blip r:embed="rId3">
            <a:alphaModFix/>
          </a:blip>
          <a:srcRect b="10408"/>
          <a:stretch/>
        </p:blipFill>
        <p:spPr>
          <a:xfrm rot="707317">
            <a:off x="5574955" y="752657"/>
            <a:ext cx="2816592" cy="349114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3"/>
          <p:cNvSpPr txBox="1">
            <a:spLocks noGrp="1"/>
          </p:cNvSpPr>
          <p:nvPr>
            <p:ph type="title"/>
          </p:nvPr>
        </p:nvSpPr>
        <p:spPr>
          <a:xfrm>
            <a:off x="113100" y="597200"/>
            <a:ext cx="5380500" cy="11136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1400"/>
              <a:buNone/>
            </a:pPr>
            <a:r>
              <a:rPr lang="en" sz="1400" b="1" i="1"/>
              <a:t>Resources for Residents, Substitute Decision Maker and Family</a:t>
            </a:r>
            <a:endParaRPr sz="1400" b="1" i="1"/>
          </a:p>
          <a:p>
            <a:pPr marL="0" lvl="0" indent="0" algn="ctr" rtl="0">
              <a:lnSpc>
                <a:spcPct val="100000"/>
              </a:lnSpc>
              <a:spcBef>
                <a:spcPts val="0"/>
              </a:spcBef>
              <a:spcAft>
                <a:spcPts val="0"/>
              </a:spcAft>
              <a:buSzPts val="1400"/>
              <a:buNone/>
            </a:pPr>
            <a:r>
              <a:rPr lang="en" sz="2300" b="1"/>
              <a:t>Conversations in LTC: Difficulties with Meals for those with Dementia</a:t>
            </a:r>
            <a:endParaRPr sz="4300"/>
          </a:p>
        </p:txBody>
      </p:sp>
      <p:sp>
        <p:nvSpPr>
          <p:cNvPr id="202" name="Google Shape;202;p33"/>
          <p:cNvSpPr txBox="1">
            <a:spLocks noGrp="1"/>
          </p:cNvSpPr>
          <p:nvPr>
            <p:ph type="body" idx="1"/>
          </p:nvPr>
        </p:nvSpPr>
        <p:spPr>
          <a:xfrm>
            <a:off x="440825" y="1955975"/>
            <a:ext cx="4938300" cy="1930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Clr>
                <a:schemeClr val="dk1"/>
              </a:buClr>
              <a:buSzPts val="1100"/>
              <a:buFont typeface="Arial"/>
              <a:buNone/>
            </a:pPr>
            <a:r>
              <a:rPr lang="en" sz="1600" b="1" dirty="0"/>
              <a:t>Purpose:</a:t>
            </a:r>
            <a:r>
              <a:rPr lang="en" sz="1600" dirty="0"/>
              <a:t> to aid in conversation </a:t>
            </a:r>
            <a:r>
              <a:rPr lang="en-US" sz="1600" dirty="0"/>
              <a:t>when dementia impacts intake</a:t>
            </a:r>
            <a:r>
              <a:rPr lang="en" sz="1600" dirty="0"/>
              <a:t>:</a:t>
            </a:r>
            <a:endParaRPr sz="1600" dirty="0"/>
          </a:p>
          <a:p>
            <a:pPr marL="457200" lvl="0" indent="-336550" algn="l" rtl="0">
              <a:lnSpc>
                <a:spcPct val="115000"/>
              </a:lnSpc>
              <a:spcBef>
                <a:spcPts val="600"/>
              </a:spcBef>
              <a:spcAft>
                <a:spcPts val="0"/>
              </a:spcAft>
              <a:buSzPts val="1700"/>
              <a:buChar char="•"/>
            </a:pPr>
            <a:r>
              <a:rPr lang="en" sz="1600" dirty="0"/>
              <a:t>To increase understanding about the progression of dementia for the person and how it may affect the person’s meals.</a:t>
            </a:r>
            <a:endParaRPr sz="1600" dirty="0"/>
          </a:p>
          <a:p>
            <a:pPr marL="0" lvl="0" indent="0" algn="l" rtl="0">
              <a:lnSpc>
                <a:spcPct val="100000"/>
              </a:lnSpc>
              <a:spcBef>
                <a:spcPts val="360"/>
              </a:spcBef>
              <a:spcAft>
                <a:spcPts val="0"/>
              </a:spcAft>
              <a:buSzPts val="1800"/>
              <a:buNone/>
            </a:pPr>
            <a:endParaRPr sz="1400" b="1" dirty="0"/>
          </a:p>
        </p:txBody>
      </p:sp>
      <p:sp>
        <p:nvSpPr>
          <p:cNvPr id="203" name="Google Shape;203;p33"/>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8</a:t>
            </a:fld>
            <a:endParaRPr/>
          </a:p>
        </p:txBody>
      </p:sp>
      <p:sp>
        <p:nvSpPr>
          <p:cNvPr id="204" name="Google Shape;204;p33"/>
          <p:cNvSpPr/>
          <p:nvPr/>
        </p:nvSpPr>
        <p:spPr>
          <a:xfrm rot="767988">
            <a:off x="5556110" y="695514"/>
            <a:ext cx="2896477" cy="3671771"/>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5" name="Google Shape;205;p33" descr="Text, letter&#10;&#10;Description automatically generated"/>
          <p:cNvPicPr preferRelativeResize="0"/>
          <p:nvPr/>
        </p:nvPicPr>
        <p:blipFill rotWithShape="1">
          <a:blip r:embed="rId3">
            <a:alphaModFix/>
          </a:blip>
          <a:srcRect b="9804"/>
          <a:stretch/>
        </p:blipFill>
        <p:spPr>
          <a:xfrm rot="741518">
            <a:off x="5612447" y="758887"/>
            <a:ext cx="2783500" cy="35449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4"/>
          <p:cNvSpPr txBox="1">
            <a:spLocks noGrp="1"/>
          </p:cNvSpPr>
          <p:nvPr>
            <p:ph type="title"/>
          </p:nvPr>
        </p:nvSpPr>
        <p:spPr>
          <a:xfrm>
            <a:off x="367250" y="595125"/>
            <a:ext cx="4954800" cy="11136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1400"/>
              <a:buNone/>
            </a:pPr>
            <a:r>
              <a:rPr lang="en" sz="1400" b="1" i="1"/>
              <a:t>Resources for Residents, Substitute Decision Maker and Family</a:t>
            </a:r>
            <a:endParaRPr sz="1400" b="1" i="1"/>
          </a:p>
          <a:p>
            <a:pPr marL="0" lvl="0" indent="0" algn="ctr" rtl="0">
              <a:lnSpc>
                <a:spcPct val="100000"/>
              </a:lnSpc>
              <a:spcBef>
                <a:spcPts val="0"/>
              </a:spcBef>
              <a:spcAft>
                <a:spcPts val="0"/>
              </a:spcAft>
              <a:buSzPts val="1400"/>
              <a:buNone/>
            </a:pPr>
            <a:r>
              <a:rPr lang="en" sz="2300" b="1"/>
              <a:t>Conversations in LTC: When a Person Has Trouble Eating</a:t>
            </a:r>
            <a:endParaRPr sz="4300"/>
          </a:p>
        </p:txBody>
      </p:sp>
      <p:sp>
        <p:nvSpPr>
          <p:cNvPr id="212" name="Google Shape;212;p34"/>
          <p:cNvSpPr txBox="1">
            <a:spLocks noGrp="1"/>
          </p:cNvSpPr>
          <p:nvPr>
            <p:ph type="body" idx="1"/>
          </p:nvPr>
        </p:nvSpPr>
        <p:spPr>
          <a:xfrm>
            <a:off x="346850" y="1810475"/>
            <a:ext cx="4995600" cy="2464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SzPts val="1800"/>
              <a:buNone/>
            </a:pPr>
            <a:r>
              <a:rPr lang="en" sz="1600" b="1" dirty="0"/>
              <a:t>Purpose: </a:t>
            </a:r>
            <a:r>
              <a:rPr lang="en" sz="1600" dirty="0"/>
              <a:t>to aid in conversation whenever there is difficulty with eating.   </a:t>
            </a:r>
            <a:endParaRPr sz="1600" dirty="0"/>
          </a:p>
          <a:p>
            <a:pPr marL="457200" lvl="0" indent="-330200" algn="l" rtl="0">
              <a:lnSpc>
                <a:spcPct val="115000"/>
              </a:lnSpc>
              <a:spcBef>
                <a:spcPts val="600"/>
              </a:spcBef>
              <a:spcAft>
                <a:spcPts val="0"/>
              </a:spcAft>
              <a:buSzPts val="1600"/>
              <a:buChar char="•"/>
            </a:pPr>
            <a:r>
              <a:rPr lang="en" sz="1600" dirty="0"/>
              <a:t>To increase understanding about changes in status </a:t>
            </a:r>
            <a:r>
              <a:rPr lang="en-US" sz="1600" dirty="0"/>
              <a:t>and how we can help</a:t>
            </a:r>
            <a:endParaRPr sz="1600" dirty="0"/>
          </a:p>
          <a:p>
            <a:pPr marL="457200" lvl="0" indent="-330200" algn="l" rtl="0">
              <a:lnSpc>
                <a:spcPct val="115000"/>
              </a:lnSpc>
              <a:spcBef>
                <a:spcPts val="0"/>
              </a:spcBef>
              <a:spcAft>
                <a:spcPts val="0"/>
              </a:spcAft>
              <a:buSzPts val="1600"/>
              <a:buChar char="•"/>
            </a:pPr>
            <a:r>
              <a:rPr lang="en" sz="1600" dirty="0"/>
              <a:t>To provide information that w</a:t>
            </a:r>
            <a:r>
              <a:rPr lang="en-US" sz="1600" dirty="0" err="1"/>
              <a:t>ith</a:t>
            </a:r>
            <a:r>
              <a:rPr lang="en-US" sz="1600" dirty="0"/>
              <a:t> progression of a condition</a:t>
            </a:r>
            <a:r>
              <a:rPr lang="en" sz="1600" dirty="0"/>
              <a:t>, food will not help</a:t>
            </a:r>
            <a:endParaRPr sz="1600" dirty="0"/>
          </a:p>
          <a:p>
            <a:pPr marL="0" lvl="0" indent="0" algn="l" rtl="0">
              <a:lnSpc>
                <a:spcPct val="115000"/>
              </a:lnSpc>
              <a:spcBef>
                <a:spcPts val="600"/>
              </a:spcBef>
              <a:spcAft>
                <a:spcPts val="0"/>
              </a:spcAft>
              <a:buSzPts val="1800"/>
              <a:buNone/>
            </a:pPr>
            <a:endParaRPr sz="1400" dirty="0"/>
          </a:p>
          <a:p>
            <a:pPr marL="0" lvl="0" indent="0" algn="l" rtl="0">
              <a:lnSpc>
                <a:spcPct val="100000"/>
              </a:lnSpc>
              <a:spcBef>
                <a:spcPts val="360"/>
              </a:spcBef>
              <a:spcAft>
                <a:spcPts val="0"/>
              </a:spcAft>
              <a:buSzPts val="1800"/>
              <a:buNone/>
            </a:pPr>
            <a:endParaRPr sz="1400" b="1" dirty="0"/>
          </a:p>
        </p:txBody>
      </p:sp>
      <p:sp>
        <p:nvSpPr>
          <p:cNvPr id="213" name="Google Shape;213;p34"/>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
              <a:t>9</a:t>
            </a:fld>
            <a:endParaRPr/>
          </a:p>
        </p:txBody>
      </p:sp>
      <p:sp>
        <p:nvSpPr>
          <p:cNvPr id="214" name="Google Shape;214;p34"/>
          <p:cNvSpPr/>
          <p:nvPr/>
        </p:nvSpPr>
        <p:spPr>
          <a:xfrm rot="599483">
            <a:off x="5786330" y="623478"/>
            <a:ext cx="2878963" cy="3731832"/>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5" name="Google Shape;215;p34" descr="Text, letter&#10;&#10;Description automatically generated"/>
          <p:cNvPicPr preferRelativeResize="0"/>
          <p:nvPr/>
        </p:nvPicPr>
        <p:blipFill rotWithShape="1">
          <a:blip r:embed="rId3">
            <a:alphaModFix/>
          </a:blip>
          <a:srcRect r="6594" b="8667"/>
          <a:stretch/>
        </p:blipFill>
        <p:spPr>
          <a:xfrm rot="574705">
            <a:off x="5868430" y="690695"/>
            <a:ext cx="2725962" cy="359961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D91773954B21438EF145CB29178A7B" ma:contentTypeVersion="4" ma:contentTypeDescription="Create a new document." ma:contentTypeScope="" ma:versionID="3fa89b45e93b688dadbe56e8ace4a896">
  <xsd:schema xmlns:xsd="http://www.w3.org/2001/XMLSchema" xmlns:xs="http://www.w3.org/2001/XMLSchema" xmlns:p="http://schemas.microsoft.com/office/2006/metadata/properties" xmlns:ns2="13274950-60bd-48f7-95eb-6953fa3d71a9" targetNamespace="http://schemas.microsoft.com/office/2006/metadata/properties" ma:root="true" ma:fieldsID="d039ac37905c6b5ffe74e0d7bd16885e" ns2:_="">
    <xsd:import namespace="13274950-60bd-48f7-95eb-6953fa3d71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274950-60bd-48f7-95eb-6953fa3d71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167D31-9569-473F-A3E3-7EE2E698670C}"/>
</file>

<file path=customXml/itemProps2.xml><?xml version="1.0" encoding="utf-8"?>
<ds:datastoreItem xmlns:ds="http://schemas.openxmlformats.org/officeDocument/2006/customXml" ds:itemID="{DFBD6439-7B47-41A2-93FC-97324C1ADC3C}"/>
</file>

<file path=customXml/itemProps3.xml><?xml version="1.0" encoding="utf-8"?>
<ds:datastoreItem xmlns:ds="http://schemas.openxmlformats.org/officeDocument/2006/customXml" ds:itemID="{BCE0182F-4DB3-4338-9147-318E669BB462}"/>
</file>

<file path=docProps/app.xml><?xml version="1.0" encoding="utf-8"?>
<Properties xmlns="http://schemas.openxmlformats.org/officeDocument/2006/extended-properties" xmlns:vt="http://schemas.openxmlformats.org/officeDocument/2006/docPropsVTypes">
  <TotalTime>301</TotalTime>
  <Words>2305</Words>
  <Application>Microsoft Office PowerPoint</Application>
  <PresentationFormat>On-screen Show (16:9)</PresentationFormat>
  <Paragraphs>246</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Journey of Nutrition  Decline Initiative  Presentation to Directors of Care </vt:lpstr>
      <vt:lpstr> Journey of Nutrition Decline  Working Group Plan</vt:lpstr>
      <vt:lpstr>Outline </vt:lpstr>
      <vt:lpstr>Working Group Members</vt:lpstr>
      <vt:lpstr>General Guiding Principles</vt:lpstr>
      <vt:lpstr>PowerPoint Presentation</vt:lpstr>
      <vt:lpstr>Resources for Residents, Substitute Decision Maker and Family Conversations in LTC: Meals in Long Term Care Homes </vt:lpstr>
      <vt:lpstr>Resources for Residents, Substitute Decision Maker and Family Conversations in LTC: Difficulties with Meals for those with Dementia</vt:lpstr>
      <vt:lpstr>Resources for Residents, Substitute Decision Maker and Family Conversations in LTC: When a Person Has Trouble Eating</vt:lpstr>
      <vt:lpstr>Resources for Residents, Substitute Decision Maker and Family Conversations in LTC: Nourishing the Whole Person</vt:lpstr>
      <vt:lpstr>Resources for Residents, Substitute Decision Maker and Family Conversations in LTC: Eating at End of Life</vt:lpstr>
      <vt:lpstr>Project Deliverables</vt:lpstr>
      <vt:lpstr>Project Deliverables Continued</vt:lpstr>
      <vt:lpstr>PowerPoint Presentation</vt:lpstr>
      <vt:lpstr>PowerPoint Presentation</vt:lpstr>
      <vt:lpstr>Meeting with PCH Educators</vt:lpstr>
      <vt:lpstr>PCH Educator Survey Results</vt:lpstr>
      <vt:lpstr>PCH Educator Survey Results</vt:lpstr>
      <vt:lpstr>What’s Next? “Conversation about decline and progression of illness in a non-emergent situation promotes informed decision making without the stress of the need for immediate action” Memo 2018 </vt:lpstr>
      <vt:lpstr>Questions/Comments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Journey of Nutrition  Decline Initiative</dc:title>
  <dc:creator>Jean Helps</dc:creator>
  <cp:lastModifiedBy>Jean Helps</cp:lastModifiedBy>
  <cp:revision>21</cp:revision>
  <dcterms:modified xsi:type="dcterms:W3CDTF">2023-03-24T17:39:43Z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0x010100AED91773954B21438EF145CB29178A7B</vt:lpwstr>
  </property>
</Properties>
</file>