
<file path=[Content_Types].xml><?xml version="1.0" encoding="utf-8"?>
<Types xmlns="http://schemas.openxmlformats.org/package/2006/content-types">
  <Default Extension="png" ContentType="image/png"/>
  <Default Extension="m4a" ContentType="audio/mp4"/>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15.xml" ContentType="application/vnd.openxmlformats-officedocument.presentationml.slide+xml"/>
  <Override PartName="/ppt/slides/slide17.xml" ContentType="application/vnd.openxmlformats-officedocument.presentationml.slide+xml"/>
  <Override PartName="/ppt/slides/slide1.xml" ContentType="application/vnd.openxmlformats-officedocument.presentationml.slide+xml"/>
  <Override PartName="/ppt/slides/slide21.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21.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1.xml" ContentType="application/vnd.openxmlformats-officedocument.presentationml.notesSlide+xml"/>
  <Override PartName="/ppt/notesSlides/notesSlide7.xml" ContentType="application/vnd.openxmlformats-officedocument.presentationml.notesSlide+xml"/>
  <Override PartName="/ppt/slideLayouts/slideLayout17.xml" ContentType="application/vnd.openxmlformats-officedocument.presentationml.slideLayout+xml"/>
  <Override PartName="/ppt/notesSlides/notesSlide8.xml" ContentType="application/vnd.openxmlformats-officedocument.presentationml.notesSlide+xml"/>
  <Override PartName="/ppt/slideLayouts/slideLayout16.xml" ContentType="application/vnd.openxmlformats-officedocument.presentationml.slideLayout+xml"/>
  <Override PartName="/ppt/notesSlides/notesSlide9.xml" ContentType="application/vnd.openxmlformats-officedocument.presentationml.notesSlide+xml"/>
  <Override PartName="/ppt/slideLayouts/slideLayout15.xml" ContentType="application/vnd.openxmlformats-officedocument.presentationml.slideLayout+xml"/>
  <Override PartName="/ppt/notesSlides/notesSlide10.xml" ContentType="application/vnd.openxmlformats-officedocument.presentationml.notesSlide+xml"/>
  <Override PartName="/ppt/slideLayouts/slideLayout14.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notesSlides/notesSlide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notesSlides/notesSlide5.xml" ContentType="application/vnd.openxmlformats-officedocument.presentationml.notesSlide+xml"/>
  <Override PartName="/ppt/slideLayouts/slideLayout20.xml" ContentType="application/vnd.openxmlformats-officedocument.presentationml.slideLayout+xml"/>
  <Override PartName="/ppt/notesSlides/notesSlide11.xml" ContentType="application/vnd.openxmlformats-officedocument.presentationml.notesSlide+xml"/>
  <Override PartName="/ppt/slideLayouts/slideLayout13.xml" ContentType="application/vnd.openxmlformats-officedocument.presentationml.slideLayout+xml"/>
  <Override PartName="/ppt/slideLayouts/slideLayout1.xml" ContentType="application/vnd.openxmlformats-officedocument.presentationml.slideLayout+xml"/>
  <Override PartName="/ppt/notesSlides/notesSlide12.xml" ContentType="application/vnd.openxmlformats-officedocument.presentationml.notesSlide+xml"/>
  <Override PartName="/ppt/notesSlides/notesSlide18.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Slides/notesSlide17.xml" ContentType="application/vnd.openxmlformats-officedocument.presentationml.notesSlide+xml"/>
  <Override PartName="/ppt/slideLayouts/slideLayout7.xml" ContentType="application/vnd.openxmlformats-officedocument.presentationml.slideLayout+xml"/>
  <Override PartName="/ppt/notesSlides/notesSlide16.xml" ContentType="application/vnd.openxmlformats-officedocument.presentationml.notesSlide+xml"/>
  <Override PartName="/ppt/slideLayouts/slideLayout12.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2.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671" r:id="rId2"/>
  </p:sldMasterIdLst>
  <p:notesMasterIdLst>
    <p:notesMasterId r:id="rId2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6" r:id="rId20"/>
    <p:sldId id="280" r:id="rId21"/>
    <p:sldId id="281" r:id="rId22"/>
    <p:sldId id="278" r:id="rId2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69"/>
    <p:restoredTop sz="56280"/>
  </p:normalViewPr>
  <p:slideViewPr>
    <p:cSldViewPr snapToGrid="0">
      <p:cViewPr varScale="1">
        <p:scale>
          <a:sx n="50" d="100"/>
          <a:sy n="50" d="100"/>
        </p:scale>
        <p:origin x="1668" y="36"/>
      </p:cViewPr>
      <p:guideLst>
        <p:guide orient="horz" pos="1620"/>
        <p:guide pos="2880"/>
      </p:guideLst>
    </p:cSldViewPr>
  </p:slideViewPr>
  <p:notesTextViewPr>
    <p:cViewPr>
      <p:scale>
        <a:sx n="1" d="1"/>
        <a:sy n="1" d="1"/>
      </p:scale>
      <p:origin x="0" y="0"/>
    </p:cViewPr>
  </p:notesTextViewPr>
  <p:sorterViewPr>
    <p:cViewPr>
      <p:scale>
        <a:sx n="100" d="100"/>
        <a:sy n="100" d="100"/>
      </p:scale>
      <p:origin x="0" y="-4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 Id="rId30"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fd1c313d1f_2_76: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8" name="Google Shape;128;g1fd1c313d1f_2_76:notes"/>
          <p:cNvSpPr txBox="1">
            <a:spLocks noGrp="1"/>
          </p:cNvSpPr>
          <p:nvPr>
            <p:ph type="body" idx="1"/>
          </p:nvPr>
        </p:nvSpPr>
        <p:spPr>
          <a:xfrm>
            <a:off x="914710" y="4344025"/>
            <a:ext cx="5028579" cy="4114487"/>
          </a:xfrm>
          <a:prstGeom prst="rect">
            <a:avLst/>
          </a:prstGeom>
          <a:noFill/>
          <a:ln>
            <a:noFill/>
          </a:ln>
        </p:spPr>
        <p:txBody>
          <a:bodyPr spcFirstLastPara="1" wrap="square" lIns="90575" tIns="45275" rIns="90575" bIns="45275" anchor="t" anchorCtr="0">
            <a:noAutofit/>
          </a:bodyPr>
          <a:lstStyle/>
          <a:p>
            <a:pPr marL="0" lvl="0" indent="0" algn="l" rtl="0">
              <a:lnSpc>
                <a:spcPct val="115000"/>
              </a:lnSpc>
              <a:spcBef>
                <a:spcPts val="0"/>
              </a:spcBef>
              <a:spcAft>
                <a:spcPts val="0"/>
              </a:spcAft>
              <a:buClr>
                <a:schemeClr val="dk1"/>
              </a:buClr>
              <a:buSzPts val="1100"/>
              <a:buFont typeface="Arial"/>
              <a:buNone/>
            </a:pPr>
            <a:r>
              <a:rPr lang="en-CA" sz="1100" b="1" dirty="0">
                <a:solidFill>
                  <a:schemeClr val="dk1"/>
                </a:solidFill>
              </a:rPr>
              <a:t>Hello everybody,</a:t>
            </a:r>
          </a:p>
          <a:p>
            <a:pPr marL="0" lvl="0" indent="0" algn="l" rtl="0">
              <a:lnSpc>
                <a:spcPct val="115000"/>
              </a:lnSpc>
              <a:spcBef>
                <a:spcPts val="0"/>
              </a:spcBef>
              <a:spcAft>
                <a:spcPts val="0"/>
              </a:spcAft>
              <a:buClr>
                <a:schemeClr val="dk1"/>
              </a:buClr>
              <a:buSzPts val="1100"/>
              <a:buFont typeface="Arial"/>
              <a:buNone/>
            </a:pPr>
            <a:endParaRPr sz="1100" b="1"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100" b="1" dirty="0">
                <a:solidFill>
                  <a:schemeClr val="dk1"/>
                </a:solidFill>
              </a:rPr>
              <a:t>Through this presentation, we want to bring back to people’s awareness the Journey of Nutrition Decline initiative, which was completed in September 2018. </a:t>
            </a:r>
            <a:r>
              <a:rPr lang="en" b="1" dirty="0">
                <a:solidFill>
                  <a:schemeClr val="dk1"/>
                </a:solidFill>
              </a:rPr>
              <a:t>S</a:t>
            </a:r>
            <a:r>
              <a:rPr lang="en" sz="1100" b="1" dirty="0">
                <a:solidFill>
                  <a:schemeClr val="dk1"/>
                </a:solidFill>
              </a:rPr>
              <a:t>ince </a:t>
            </a:r>
            <a:r>
              <a:rPr lang="en" b="1" dirty="0">
                <a:solidFill>
                  <a:schemeClr val="dk1"/>
                </a:solidFill>
              </a:rPr>
              <a:t>then</a:t>
            </a:r>
            <a:r>
              <a:rPr lang="en" sz="1100" b="1" dirty="0">
                <a:solidFill>
                  <a:schemeClr val="dk1"/>
                </a:solidFill>
              </a:rPr>
              <a:t>, implementation has varied among sites with some sites </a:t>
            </a:r>
            <a:r>
              <a:rPr lang="en" b="1" dirty="0">
                <a:solidFill>
                  <a:schemeClr val="dk1"/>
                </a:solidFill>
              </a:rPr>
              <a:t>using the resources developed</a:t>
            </a:r>
            <a:r>
              <a:rPr lang="en" sz="1100" b="1" dirty="0">
                <a:solidFill>
                  <a:schemeClr val="dk1"/>
                </a:solidFill>
              </a:rPr>
              <a:t>, and others likely not aware of the initiative.  </a:t>
            </a:r>
            <a:endParaRPr sz="1100" b="1"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b="1" dirty="0">
              <a:solidFill>
                <a:schemeClr val="dk1"/>
              </a:solidFill>
            </a:endParaRPr>
          </a:p>
          <a:p>
            <a:pPr marL="0" lvl="0" indent="0" algn="l" rtl="0">
              <a:lnSpc>
                <a:spcPct val="125454"/>
              </a:lnSpc>
              <a:spcBef>
                <a:spcPts val="0"/>
              </a:spcBef>
              <a:spcAft>
                <a:spcPts val="0"/>
              </a:spcAft>
              <a:buClr>
                <a:schemeClr val="dk1"/>
              </a:buClr>
              <a:buSzPts val="1100"/>
              <a:buFont typeface="Arial"/>
              <a:buNone/>
            </a:pPr>
            <a:r>
              <a:rPr lang="en" b="1" dirty="0">
                <a:solidFill>
                  <a:schemeClr val="dk1"/>
                </a:solidFill>
              </a:rPr>
              <a:t>The key activity of this initiative is to promote </a:t>
            </a:r>
            <a:r>
              <a:rPr lang="en" b="1" u="sng" dirty="0">
                <a:solidFill>
                  <a:schemeClr val="dk1"/>
                </a:solidFill>
              </a:rPr>
              <a:t>conversation</a:t>
            </a:r>
            <a:r>
              <a:rPr lang="en" b="1" dirty="0">
                <a:solidFill>
                  <a:schemeClr val="dk1"/>
                </a:solidFill>
              </a:rPr>
              <a:t>, with resources available to support those conversations.</a:t>
            </a:r>
            <a:endParaRPr b="1"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b="1"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100" strike="noStrike"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1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100" dirty="0">
              <a:solidFill>
                <a:schemeClr val="dk1"/>
              </a:solidFill>
            </a:endParaRPr>
          </a:p>
          <a:p>
            <a:pPr marL="0" lvl="0" indent="0" algn="l" rtl="0">
              <a:lnSpc>
                <a:spcPct val="115000"/>
              </a:lnSpc>
              <a:spcBef>
                <a:spcPts val="0"/>
              </a:spcBef>
              <a:spcAft>
                <a:spcPts val="0"/>
              </a:spcAft>
              <a:buSzPts val="1100"/>
              <a:buNone/>
            </a:pPr>
            <a:endParaRPr sz="11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1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1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400" dirty="0"/>
          </a:p>
          <a:p>
            <a:pPr marL="0" lvl="0" indent="0" algn="l" rtl="0">
              <a:lnSpc>
                <a:spcPct val="100000"/>
              </a:lnSpc>
              <a:spcBef>
                <a:spcPts val="0"/>
              </a:spcBef>
              <a:spcAft>
                <a:spcPts val="0"/>
              </a:spcAft>
              <a:buSzPts val="1400"/>
              <a:buNone/>
            </a:pPr>
            <a:endParaRPr sz="1400" dirty="0"/>
          </a:p>
        </p:txBody>
      </p:sp>
      <p:sp>
        <p:nvSpPr>
          <p:cNvPr id="129" name="Google Shape;129;g1fd1c313d1f_2_76:notes"/>
          <p:cNvSpPr txBox="1"/>
          <p:nvPr/>
        </p:nvSpPr>
        <p:spPr>
          <a:xfrm>
            <a:off x="3887131" y="8686487"/>
            <a:ext cx="2970868" cy="457512"/>
          </a:xfrm>
          <a:prstGeom prst="rect">
            <a:avLst/>
          </a:prstGeom>
          <a:noFill/>
          <a:ln>
            <a:noFill/>
          </a:ln>
        </p:spPr>
        <p:txBody>
          <a:bodyPr spcFirstLastPara="1" wrap="square" lIns="90575" tIns="45275" rIns="90575" bIns="45275"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 sz="18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fd1c313d1f_2_137: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4" name="Google Shape;204;g1fd1c313d1f_2_137:notes"/>
          <p:cNvSpPr txBox="1">
            <a:spLocks noGrp="1"/>
          </p:cNvSpPr>
          <p:nvPr>
            <p:ph type="body" idx="1"/>
          </p:nvPr>
        </p:nvSpPr>
        <p:spPr>
          <a:xfrm>
            <a:off x="914710" y="4344025"/>
            <a:ext cx="5028457" cy="4114623"/>
          </a:xfrm>
          <a:prstGeom prst="rect">
            <a:avLst/>
          </a:prstGeom>
          <a:noFill/>
          <a:ln>
            <a:noFill/>
          </a:ln>
        </p:spPr>
        <p:txBody>
          <a:bodyPr spcFirstLastPara="1" wrap="square" lIns="90575" tIns="45275" rIns="90575" bIns="45275" anchor="t" anchorCtr="0">
            <a:noAutofit/>
          </a:bodyPr>
          <a:lstStyle/>
          <a:p>
            <a:pPr marL="0" marR="0" lvl="0" indent="0" algn="l" rtl="0">
              <a:lnSpc>
                <a:spcPct val="115000"/>
              </a:lnSpc>
              <a:spcBef>
                <a:spcPts val="400"/>
              </a:spcBef>
              <a:spcAft>
                <a:spcPts val="0"/>
              </a:spcAft>
              <a:buClr>
                <a:schemeClr val="dk1"/>
              </a:buClr>
              <a:buSzPts val="1100"/>
              <a:buFont typeface="Arial"/>
              <a:buNone/>
            </a:pPr>
            <a:r>
              <a:rPr lang="en" sz="1200">
                <a:solidFill>
                  <a:schemeClr val="dk1"/>
                </a:solidFill>
                <a:latin typeface="Calibri"/>
                <a:ea typeface="Calibri"/>
                <a:cs typeface="Calibri"/>
                <a:sym typeface="Calibri"/>
              </a:rPr>
              <a:t>The second resource that is intended for professional use highlights feeding and swallowing concerns in PCH.</a:t>
            </a:r>
            <a:r>
              <a:rPr lang="en" sz="1200" b="1">
                <a:solidFill>
                  <a:schemeClr val="dk1"/>
                </a:solidFill>
                <a:latin typeface="Calibri"/>
                <a:ea typeface="Calibri"/>
                <a:cs typeface="Calibri"/>
                <a:sym typeface="Calibri"/>
              </a:rPr>
              <a:t> Speech Language Pathology took responsibility for this resource</a:t>
            </a:r>
            <a:endParaRPr sz="1400" b="1"/>
          </a:p>
          <a:p>
            <a:pPr marL="0" lvl="0" indent="0" algn="l" rtl="0">
              <a:lnSpc>
                <a:spcPct val="115000"/>
              </a:lnSpc>
              <a:spcBef>
                <a:spcPts val="40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400"/>
              </a:spcBef>
              <a:spcAft>
                <a:spcPts val="0"/>
              </a:spcAft>
              <a:buClr>
                <a:schemeClr val="dk1"/>
              </a:buClr>
              <a:buSzPts val="1100"/>
              <a:buFont typeface="Arial"/>
              <a:buNone/>
            </a:pPr>
            <a:r>
              <a:rPr lang="en" sz="1200">
                <a:solidFill>
                  <a:schemeClr val="dk1"/>
                </a:solidFill>
                <a:latin typeface="Calibri"/>
                <a:ea typeface="Calibri"/>
                <a:cs typeface="Calibri"/>
                <a:sym typeface="Calibri"/>
              </a:rPr>
              <a:t>The document discusses several points:</a:t>
            </a:r>
            <a:endParaRPr sz="1200">
              <a:solidFill>
                <a:schemeClr val="dk1"/>
              </a:solidFill>
              <a:latin typeface="Calibri"/>
              <a:ea typeface="Calibri"/>
              <a:cs typeface="Calibri"/>
              <a:sym typeface="Calibri"/>
            </a:endParaRPr>
          </a:p>
          <a:p>
            <a:pPr marL="457200" lvl="0" indent="-304800" algn="l" rtl="0">
              <a:lnSpc>
                <a:spcPct val="115000"/>
              </a:lnSpc>
              <a:spcBef>
                <a:spcPts val="40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First, what some of the common feeding and swallowing concerns are - this refers to the difficulties with chewing, holding, pocketing, coughing and throat clearing</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Next is WHY feeding and swallowing issues are such a concern in LTC - this ties the previously mentioned concerns to the risks associated with aspiration and choking.</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Next is what can be done to help prevent choking and aspiration - this refers to the benefits of early identification, training of staff and families who assist, and a review of general feeding and swallowing strategies. </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Finally - This resource discusses what is important for families to know - again reiterating the important concepts related to the anticipated overall decline, and the encouragement of  conversations around options and outcomes. </a:t>
            </a:r>
            <a:endParaRPr sz="1200">
              <a:solidFill>
                <a:schemeClr val="dk1"/>
              </a:solidFill>
              <a:latin typeface="Calibri"/>
              <a:ea typeface="Calibri"/>
              <a:cs typeface="Calibri"/>
              <a:sym typeface="Calibri"/>
            </a:endParaRPr>
          </a:p>
          <a:p>
            <a:pPr marL="0" lvl="0" indent="0" algn="l" rtl="0">
              <a:lnSpc>
                <a:spcPct val="115000"/>
              </a:lnSpc>
              <a:spcBef>
                <a:spcPts val="400"/>
              </a:spcBef>
              <a:spcAft>
                <a:spcPts val="0"/>
              </a:spcAft>
              <a:buClr>
                <a:schemeClr val="dk1"/>
              </a:buClr>
              <a:buSzPts val="1100"/>
              <a:buFont typeface="Arial"/>
              <a:buNone/>
            </a:pPr>
            <a:r>
              <a:rPr lang="en" sz="1200">
                <a:solidFill>
                  <a:schemeClr val="dk1"/>
                </a:solidFill>
                <a:latin typeface="Calibri"/>
                <a:ea typeface="Calibri"/>
                <a:cs typeface="Calibri"/>
                <a:sym typeface="Calibri"/>
              </a:rPr>
              <a:t>Key point to remember with this resource - is that building on the health care team’s knowledge and comfort around having these conversations </a:t>
            </a:r>
            <a:r>
              <a:rPr lang="en" sz="1200" u="sng">
                <a:solidFill>
                  <a:schemeClr val="dk1"/>
                </a:solidFill>
                <a:latin typeface="Calibri"/>
                <a:ea typeface="Calibri"/>
                <a:cs typeface="Calibri"/>
                <a:sym typeface="Calibri"/>
              </a:rPr>
              <a:t>will</a:t>
            </a:r>
            <a:r>
              <a:rPr lang="en" sz="1200">
                <a:solidFill>
                  <a:schemeClr val="dk1"/>
                </a:solidFill>
                <a:latin typeface="Calibri"/>
                <a:ea typeface="Calibri"/>
                <a:cs typeface="Calibri"/>
                <a:sym typeface="Calibri"/>
              </a:rPr>
              <a:t> benefit everyone involved. </a:t>
            </a:r>
            <a:endParaRPr/>
          </a:p>
          <a:p>
            <a:pPr marL="0" lvl="0" indent="0" algn="l" rtl="0">
              <a:lnSpc>
                <a:spcPct val="115000"/>
              </a:lnSpc>
              <a:spcBef>
                <a:spcPts val="40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p:txBody>
      </p:sp>
      <p:sp>
        <p:nvSpPr>
          <p:cNvPr id="205" name="Google Shape;205;g1fd1c313d1f_2_137:notes"/>
          <p:cNvSpPr txBox="1">
            <a:spLocks noGrp="1"/>
          </p:cNvSpPr>
          <p:nvPr>
            <p:ph type="sldNum" idx="12"/>
          </p:nvPr>
        </p:nvSpPr>
        <p:spPr>
          <a:xfrm>
            <a:off x="3887131" y="8686487"/>
            <a:ext cx="2970880" cy="457377"/>
          </a:xfrm>
          <a:prstGeom prst="rect">
            <a:avLst/>
          </a:prstGeom>
          <a:noFill/>
          <a:ln>
            <a:noFill/>
          </a:ln>
        </p:spPr>
        <p:txBody>
          <a:bodyPr spcFirstLastPara="1" wrap="square" lIns="90575" tIns="45275" rIns="90575" bIns="4527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fd1c313d1f_2_144: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2" name="Google Shape;212;g1fd1c313d1f_2_144:notes"/>
          <p:cNvSpPr txBox="1">
            <a:spLocks noGrp="1"/>
          </p:cNvSpPr>
          <p:nvPr>
            <p:ph type="body" idx="1"/>
          </p:nvPr>
        </p:nvSpPr>
        <p:spPr>
          <a:xfrm>
            <a:off x="914710" y="4344025"/>
            <a:ext cx="5028600" cy="4114500"/>
          </a:xfrm>
          <a:prstGeom prst="rect">
            <a:avLst/>
          </a:prstGeom>
          <a:noFill/>
          <a:ln>
            <a:noFill/>
          </a:ln>
        </p:spPr>
        <p:txBody>
          <a:bodyPr spcFirstLastPara="1" wrap="square" lIns="90575" tIns="45275" rIns="90575" bIns="45275" anchor="t" anchorCtr="0">
            <a:noAutofit/>
          </a:bodyPr>
          <a:lstStyle/>
          <a:p>
            <a:pPr marL="0" lvl="0" indent="0" algn="l" rtl="0">
              <a:lnSpc>
                <a:spcPct val="115000"/>
              </a:lnSpc>
              <a:spcBef>
                <a:spcPts val="40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Next, we’ll be discussing the other 5 resources on that right. These resources were created to support conversations on “nutrition decline” with </a:t>
            </a:r>
            <a:r>
              <a:rPr lang="en" sz="1200" b="1" u="sng" dirty="0">
                <a:solidFill>
                  <a:schemeClr val="dk1"/>
                </a:solidFill>
                <a:latin typeface="Calibri"/>
                <a:ea typeface="Calibri"/>
                <a:cs typeface="Calibri"/>
                <a:sym typeface="Calibri"/>
              </a:rPr>
              <a:t>residents and their family supports. </a:t>
            </a:r>
            <a:endParaRPr sz="1200" b="1" i="1" u="sng" dirty="0">
              <a:solidFill>
                <a:schemeClr val="dk1"/>
              </a:solidFill>
              <a:latin typeface="Calibri"/>
              <a:ea typeface="Calibri"/>
              <a:cs typeface="Calibri"/>
              <a:sym typeface="Calibri"/>
            </a:endParaRPr>
          </a:p>
          <a:p>
            <a:pPr marL="0" lvl="0" indent="0" algn="l" rtl="0">
              <a:lnSpc>
                <a:spcPct val="115000"/>
              </a:lnSpc>
              <a:spcBef>
                <a:spcPts val="400"/>
              </a:spcBef>
              <a:spcAft>
                <a:spcPts val="0"/>
              </a:spcAft>
              <a:buClr>
                <a:schemeClr val="dk1"/>
              </a:buClr>
              <a:buSzPts val="1100"/>
              <a:buFont typeface="Arial"/>
              <a:buNone/>
            </a:pPr>
            <a:endParaRPr sz="1200" b="1" u="sng" dirty="0">
              <a:solidFill>
                <a:schemeClr val="dk1"/>
              </a:solidFill>
              <a:latin typeface="Calibri"/>
              <a:ea typeface="Calibri"/>
              <a:cs typeface="Calibri"/>
              <a:sym typeface="Calibri"/>
            </a:endParaRPr>
          </a:p>
          <a:p>
            <a:pPr marL="0" lvl="0" indent="0" algn="l" rtl="0">
              <a:lnSpc>
                <a:spcPct val="115000"/>
              </a:lnSpc>
              <a:spcBef>
                <a:spcPts val="400"/>
              </a:spcBef>
              <a:spcAft>
                <a:spcPts val="0"/>
              </a:spcAft>
              <a:buClr>
                <a:schemeClr val="dk1"/>
              </a:buClr>
              <a:buSzPts val="1400"/>
              <a:buFont typeface="Arial"/>
              <a:buNone/>
            </a:pPr>
            <a:r>
              <a:rPr lang="en" sz="1200" dirty="0">
                <a:solidFill>
                  <a:schemeClr val="dk1"/>
                </a:solidFill>
                <a:latin typeface="Calibri"/>
                <a:ea typeface="Calibri"/>
                <a:cs typeface="Calibri"/>
                <a:sym typeface="Calibri"/>
              </a:rPr>
              <a:t>Because these resources were developed for resident and their family, all 5 of these have been created with the goal of a readability at a grade 8 level. Therefore, it meant to be simple and easy to read. </a:t>
            </a:r>
            <a:endParaRPr sz="1200" dirty="0">
              <a:solidFill>
                <a:schemeClr val="dk1"/>
              </a:solidFill>
              <a:latin typeface="Calibri"/>
              <a:ea typeface="Calibri"/>
              <a:cs typeface="Calibri"/>
              <a:sym typeface="Calibri"/>
            </a:endParaRPr>
          </a:p>
          <a:p>
            <a:pPr marL="0" lvl="0" indent="0" algn="l" rtl="0">
              <a:lnSpc>
                <a:spcPct val="115000"/>
              </a:lnSpc>
              <a:spcBef>
                <a:spcPts val="400"/>
              </a:spcBef>
              <a:spcAft>
                <a:spcPts val="0"/>
              </a:spcAft>
              <a:buClr>
                <a:schemeClr val="dk1"/>
              </a:buClr>
              <a:buSzPts val="1400"/>
              <a:buFont typeface="Arial"/>
              <a:buNone/>
            </a:pPr>
            <a:endParaRPr sz="1200" dirty="0">
              <a:solidFill>
                <a:schemeClr val="dk1"/>
              </a:solidFill>
              <a:latin typeface="Calibri"/>
              <a:ea typeface="Calibri"/>
              <a:cs typeface="Calibri"/>
              <a:sym typeface="Calibri"/>
            </a:endParaRPr>
          </a:p>
          <a:p>
            <a:pPr marL="0" lvl="0" indent="0" algn="l" rtl="0">
              <a:lnSpc>
                <a:spcPct val="115000"/>
              </a:lnSpc>
              <a:spcBef>
                <a:spcPts val="400"/>
              </a:spcBef>
              <a:spcAft>
                <a:spcPts val="0"/>
              </a:spcAft>
              <a:buClr>
                <a:schemeClr val="dk1"/>
              </a:buClr>
              <a:buSzPts val="1400"/>
              <a:buFont typeface="Arial"/>
              <a:buNone/>
            </a:pPr>
            <a:r>
              <a:rPr lang="en" sz="1200" dirty="0">
                <a:solidFill>
                  <a:schemeClr val="dk1"/>
                </a:solidFill>
                <a:latin typeface="Calibri"/>
                <a:ea typeface="Calibri"/>
                <a:cs typeface="Calibri"/>
                <a:sym typeface="Calibri"/>
              </a:rPr>
              <a:t>And again they are not intended to be given without conversation or take the place of conversation. Therefore, it is important to provide context and to have discussion  with the resident and or family when sharing these resources.</a:t>
            </a:r>
            <a:endParaRPr sz="1200" dirty="0">
              <a:solidFill>
                <a:schemeClr val="dk1"/>
              </a:solidFill>
              <a:latin typeface="Calibri"/>
              <a:ea typeface="Calibri"/>
              <a:cs typeface="Calibri"/>
              <a:sym typeface="Calibri"/>
            </a:endParaRPr>
          </a:p>
          <a:p>
            <a:pPr marL="0" lvl="0" indent="0" algn="l" rtl="0">
              <a:lnSpc>
                <a:spcPct val="115000"/>
              </a:lnSpc>
              <a:spcBef>
                <a:spcPts val="400"/>
              </a:spcBef>
              <a:spcAft>
                <a:spcPts val="0"/>
              </a:spcAft>
              <a:buClr>
                <a:schemeClr val="dk1"/>
              </a:buClr>
              <a:buSzPts val="1400"/>
              <a:buFont typeface="Arial"/>
              <a:buNone/>
            </a:pPr>
            <a:endParaRPr sz="1200" dirty="0">
              <a:solidFill>
                <a:schemeClr val="dk1"/>
              </a:solidFill>
              <a:latin typeface="Calibri"/>
              <a:ea typeface="Calibri"/>
              <a:cs typeface="Calibri"/>
              <a:sym typeface="Calibri"/>
            </a:endParaRPr>
          </a:p>
          <a:p>
            <a:pPr marL="0" lvl="0" indent="0" algn="l" rtl="0">
              <a:lnSpc>
                <a:spcPct val="115000"/>
              </a:lnSpc>
              <a:spcBef>
                <a:spcPts val="400"/>
              </a:spcBef>
              <a:spcAft>
                <a:spcPts val="0"/>
              </a:spcAft>
              <a:buClr>
                <a:schemeClr val="dk1"/>
              </a:buClr>
              <a:buSzPts val="1400"/>
              <a:buFont typeface="Arial"/>
              <a:buNone/>
            </a:pPr>
            <a:endParaRPr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800"/>
              <a:buFont typeface="Arial"/>
              <a:buNone/>
            </a:pPr>
            <a:endParaRPr sz="1200" dirty="0">
              <a:solidFill>
                <a:schemeClr val="dk1"/>
              </a:solidFill>
              <a:latin typeface="Calibri"/>
              <a:ea typeface="Calibri"/>
              <a:cs typeface="Calibri"/>
              <a:sym typeface="Calibri"/>
            </a:endParaRPr>
          </a:p>
        </p:txBody>
      </p:sp>
      <p:sp>
        <p:nvSpPr>
          <p:cNvPr id="213" name="Google Shape;213;g1fd1c313d1f_2_144:notes"/>
          <p:cNvSpPr txBox="1">
            <a:spLocks noGrp="1"/>
          </p:cNvSpPr>
          <p:nvPr>
            <p:ph type="sldNum" idx="12"/>
          </p:nvPr>
        </p:nvSpPr>
        <p:spPr>
          <a:xfrm>
            <a:off x="3887131" y="8686487"/>
            <a:ext cx="2970900" cy="457500"/>
          </a:xfrm>
          <a:prstGeom prst="rect">
            <a:avLst/>
          </a:prstGeom>
          <a:noFill/>
          <a:ln>
            <a:noFill/>
          </a:ln>
        </p:spPr>
        <p:txBody>
          <a:bodyPr spcFirstLastPara="1" wrap="square" lIns="90575" tIns="45275" rIns="90575" bIns="452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400" b="0" i="0" u="none" strike="noStrike" cap="none">
                <a:solidFill>
                  <a:srgbClr val="000000"/>
                </a:solidFill>
                <a:latin typeface="Arial"/>
                <a:ea typeface="Arial"/>
                <a:cs typeface="Arial"/>
                <a:sym typeface="Arial"/>
              </a:rPr>
              <a:t>11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1fd1c313d1f_2_155: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4" name="Google Shape;224;g1fd1c313d1f_2_155:notes"/>
          <p:cNvSpPr txBox="1">
            <a:spLocks noGrp="1"/>
          </p:cNvSpPr>
          <p:nvPr>
            <p:ph type="body" idx="1"/>
          </p:nvPr>
        </p:nvSpPr>
        <p:spPr>
          <a:xfrm>
            <a:off x="914710" y="4344025"/>
            <a:ext cx="5028457" cy="4114623"/>
          </a:xfrm>
          <a:prstGeom prst="rect">
            <a:avLst/>
          </a:prstGeom>
          <a:noFill/>
          <a:ln>
            <a:noFill/>
          </a:ln>
        </p:spPr>
        <p:txBody>
          <a:bodyPr spcFirstLastPara="1" wrap="square" lIns="90575" tIns="45275" rIns="90575" bIns="45275" anchor="t" anchorCtr="0">
            <a:noAutofit/>
          </a:bodyPr>
          <a:lstStyle/>
          <a:p>
            <a:pPr marL="0" lvl="0" indent="0" algn="l" rtl="0">
              <a:lnSpc>
                <a:spcPct val="115000"/>
              </a:lnSpc>
              <a:spcBef>
                <a:spcPts val="40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15000"/>
              </a:lnSpc>
              <a:spcBef>
                <a:spcPts val="40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The first Resource - titled Meals in LTC Homes – </a:t>
            </a:r>
            <a:endParaRPr dirty="0"/>
          </a:p>
          <a:p>
            <a:pPr marL="0" lvl="0" indent="0" algn="l" rtl="0">
              <a:lnSpc>
                <a:spcPct val="115000"/>
              </a:lnSpc>
              <a:spcBef>
                <a:spcPts val="40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The purpose of this resource </a:t>
            </a:r>
            <a:r>
              <a:rPr lang="en" sz="1200" b="1" dirty="0">
                <a:solidFill>
                  <a:schemeClr val="dk1"/>
                </a:solidFill>
                <a:latin typeface="Calibri"/>
                <a:ea typeface="Calibri"/>
                <a:cs typeface="Calibri"/>
                <a:sym typeface="Calibri"/>
              </a:rPr>
              <a:t>is to let residents and family know what meals look like in LTC and that there are supports in setting up the meal plan. </a:t>
            </a:r>
            <a:r>
              <a:rPr lang="en" sz="1200" dirty="0">
                <a:solidFill>
                  <a:schemeClr val="dk1"/>
                </a:solidFill>
                <a:latin typeface="Calibri"/>
                <a:ea typeface="Calibri"/>
                <a:cs typeface="Calibri"/>
                <a:sym typeface="Calibri"/>
              </a:rPr>
              <a:t>Our goal is to meet with residents upon admission to discuss the cycle menu, determine food preferences, and take into account personal, cultural, and historical aspects of food, in order to create an individualized nutrition care plan.</a:t>
            </a:r>
            <a:endParaRPr dirty="0"/>
          </a:p>
          <a:p>
            <a:pPr marL="0" lvl="0" indent="0" algn="l" rtl="0">
              <a:lnSpc>
                <a:spcPct val="115000"/>
              </a:lnSpc>
              <a:spcBef>
                <a:spcPts val="400"/>
              </a:spcBef>
              <a:spcAft>
                <a:spcPts val="0"/>
              </a:spcAft>
              <a:buNone/>
            </a:pPr>
            <a:r>
              <a:rPr lang="en" sz="1200" b="1" dirty="0">
                <a:solidFill>
                  <a:schemeClr val="dk1"/>
                </a:solidFill>
                <a:latin typeface="Calibri"/>
                <a:ea typeface="Calibri"/>
                <a:cs typeface="Calibri"/>
                <a:sym typeface="Calibri"/>
              </a:rPr>
              <a:t>However, this resource also conveys the gentle message that nutrition decline is expected </a:t>
            </a:r>
            <a:endParaRPr dirty="0"/>
          </a:p>
          <a:p>
            <a:pPr marL="444500" lvl="0" indent="-292100" algn="l" rtl="0">
              <a:lnSpc>
                <a:spcPct val="115000"/>
              </a:lnSpc>
              <a:spcBef>
                <a:spcPts val="400"/>
              </a:spcBef>
              <a:spcAft>
                <a:spcPts val="0"/>
              </a:spcAft>
              <a:buClr>
                <a:schemeClr val="dk1"/>
              </a:buClr>
              <a:buSzPts val="1200"/>
              <a:buFont typeface="Calibri"/>
              <a:buAutoNum type="arabicPeriod"/>
            </a:pPr>
            <a:r>
              <a:rPr lang="en" sz="1200" strike="noStrike" dirty="0">
                <a:solidFill>
                  <a:schemeClr val="dk1"/>
                </a:solidFill>
                <a:latin typeface="Calibri"/>
                <a:ea typeface="Calibri"/>
                <a:cs typeface="Calibri"/>
                <a:sym typeface="Calibri"/>
              </a:rPr>
              <a:t>When a person eats less it can be a source of stress to those involved. We know food has a greater meaning than just the intake of nutrients to support life. We need to pay attention to the cues that the resident</a:t>
            </a:r>
            <a:r>
              <a:rPr lang="en" sz="1200" dirty="0">
                <a:solidFill>
                  <a:schemeClr val="dk1"/>
                </a:solidFill>
                <a:latin typeface="Calibri"/>
                <a:ea typeface="Calibri"/>
                <a:cs typeface="Calibri"/>
                <a:sym typeface="Calibri"/>
              </a:rPr>
              <a:t> and f</a:t>
            </a:r>
            <a:r>
              <a:rPr lang="en" sz="1200" strike="noStrike" dirty="0">
                <a:solidFill>
                  <a:schemeClr val="dk1"/>
                </a:solidFill>
                <a:latin typeface="Calibri"/>
                <a:ea typeface="Calibri"/>
                <a:cs typeface="Calibri"/>
                <a:sym typeface="Calibri"/>
              </a:rPr>
              <a:t>amily are giving to ensure we are providing the best care possible. Regular communication at this time can help ensure the resident, and family supports understand what is occurring and what the care team is doing to provide care in line with the resident’s wishes. It can also prevent the need for crisis management later on.</a:t>
            </a:r>
            <a:endParaRPr sz="1200" strike="noStrike" dirty="0">
              <a:solidFill>
                <a:schemeClr val="dk1"/>
              </a:solidFill>
              <a:latin typeface="Calibri"/>
              <a:ea typeface="Calibri"/>
              <a:cs typeface="Calibri"/>
              <a:sym typeface="Calibri"/>
            </a:endParaRPr>
          </a:p>
          <a:p>
            <a:pPr marL="444500" lvl="0" indent="-292100" algn="l" rtl="0">
              <a:lnSpc>
                <a:spcPct val="115000"/>
              </a:lnSpc>
              <a:spcBef>
                <a:spcPts val="400"/>
              </a:spcBef>
              <a:spcAft>
                <a:spcPts val="0"/>
              </a:spcAft>
              <a:buClr>
                <a:schemeClr val="dk1"/>
              </a:buClr>
              <a:buSzPts val="1200"/>
              <a:buFont typeface="Calibri"/>
              <a:buAutoNum type="arabicPeriod"/>
            </a:pPr>
            <a:r>
              <a:rPr lang="en" sz="1200" strike="noStrike" dirty="0">
                <a:solidFill>
                  <a:schemeClr val="dk1"/>
                </a:solidFill>
                <a:latin typeface="Calibri"/>
                <a:ea typeface="Calibri"/>
                <a:cs typeface="Calibri"/>
                <a:sym typeface="Calibri"/>
              </a:rPr>
              <a:t>We know that food has special meaning and that eating </a:t>
            </a:r>
            <a:r>
              <a:rPr lang="en" sz="1200" dirty="0">
                <a:solidFill>
                  <a:schemeClr val="dk1"/>
                </a:solidFill>
                <a:latin typeface="Calibri"/>
                <a:ea typeface="Calibri"/>
                <a:cs typeface="Calibri"/>
                <a:sym typeface="Calibri"/>
              </a:rPr>
              <a:t>is</a:t>
            </a:r>
            <a:r>
              <a:rPr lang="en" sz="1200" strike="noStrike" dirty="0">
                <a:solidFill>
                  <a:schemeClr val="dk1"/>
                </a:solidFill>
                <a:latin typeface="Calibri"/>
                <a:ea typeface="Calibri"/>
                <a:cs typeface="Calibri"/>
                <a:sym typeface="Calibri"/>
              </a:rPr>
              <a:t> often a highlight of the day for people in LTC.  We recognize that what the meal time means to one person will be quite different from another.  This may also change throughout the person’s LTC stay, however regular communication by the team can help us stay in tune with how the person is feeling and what is important to them.  </a:t>
            </a:r>
            <a:endParaRPr sz="1200" strike="noStrike" dirty="0">
              <a:solidFill>
                <a:schemeClr val="dk1"/>
              </a:solidFill>
              <a:latin typeface="Calibri"/>
              <a:ea typeface="Calibri"/>
              <a:cs typeface="Calibri"/>
              <a:sym typeface="Calibri"/>
            </a:endParaRPr>
          </a:p>
          <a:p>
            <a:pPr marL="0" lvl="0" indent="0" algn="l" rtl="0">
              <a:lnSpc>
                <a:spcPct val="115000"/>
              </a:lnSpc>
              <a:spcBef>
                <a:spcPts val="400"/>
              </a:spcBef>
              <a:spcAft>
                <a:spcPts val="0"/>
              </a:spcAft>
              <a:buNone/>
            </a:pPr>
            <a:r>
              <a:rPr lang="en" sz="1200" dirty="0">
                <a:solidFill>
                  <a:schemeClr val="dk1"/>
                </a:solidFill>
                <a:latin typeface="Calibri"/>
                <a:ea typeface="Calibri"/>
                <a:cs typeface="Calibri"/>
                <a:sym typeface="Calibri"/>
              </a:rPr>
              <a:t>Again, o</a:t>
            </a:r>
            <a:r>
              <a:rPr lang="en" sz="1200" strike="noStrike" dirty="0">
                <a:solidFill>
                  <a:schemeClr val="dk1"/>
                </a:solidFill>
                <a:latin typeface="Calibri"/>
                <a:ea typeface="Calibri"/>
                <a:cs typeface="Calibri"/>
                <a:sym typeface="Calibri"/>
              </a:rPr>
              <a:t>ur goal is always providing the best care possible.</a:t>
            </a:r>
            <a:endParaRPr sz="1200" strike="noStrike" dirty="0">
              <a:solidFill>
                <a:schemeClr val="dk1"/>
              </a:solidFill>
              <a:latin typeface="Calibri"/>
              <a:ea typeface="Calibri"/>
              <a:cs typeface="Calibri"/>
              <a:sym typeface="Calibri"/>
            </a:endParaRPr>
          </a:p>
          <a:p>
            <a:pPr marL="0" lvl="0" indent="0" algn="l" rtl="0">
              <a:lnSpc>
                <a:spcPct val="115000"/>
              </a:lnSpc>
              <a:spcBef>
                <a:spcPts val="400"/>
              </a:spcBef>
              <a:spcAft>
                <a:spcPts val="0"/>
              </a:spcAft>
              <a:buClr>
                <a:schemeClr val="dk1"/>
              </a:buClr>
              <a:buSzPts val="1100"/>
              <a:buFont typeface="Arial"/>
              <a:buNone/>
            </a:pPr>
            <a:endParaRPr sz="1200" strike="sng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sz="1400" dirty="0"/>
          </a:p>
        </p:txBody>
      </p:sp>
      <p:sp>
        <p:nvSpPr>
          <p:cNvPr id="225" name="Google Shape;225;g1fd1c313d1f_2_155:notes"/>
          <p:cNvSpPr txBox="1">
            <a:spLocks noGrp="1"/>
          </p:cNvSpPr>
          <p:nvPr>
            <p:ph type="sldNum" idx="12"/>
          </p:nvPr>
        </p:nvSpPr>
        <p:spPr>
          <a:xfrm>
            <a:off x="3887131" y="8686487"/>
            <a:ext cx="2970880" cy="457377"/>
          </a:xfrm>
          <a:prstGeom prst="rect">
            <a:avLst/>
          </a:prstGeom>
          <a:noFill/>
          <a:ln>
            <a:noFill/>
          </a:ln>
        </p:spPr>
        <p:txBody>
          <a:bodyPr spcFirstLastPara="1" wrap="square" lIns="90575" tIns="45275" rIns="90575" bIns="4527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1fd1c313d1f_2_162: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32" name="Google Shape;232;g1fd1c313d1f_2_162:notes"/>
          <p:cNvSpPr txBox="1">
            <a:spLocks noGrp="1"/>
          </p:cNvSpPr>
          <p:nvPr>
            <p:ph type="body" idx="1"/>
          </p:nvPr>
        </p:nvSpPr>
        <p:spPr>
          <a:xfrm>
            <a:off x="914710" y="4344025"/>
            <a:ext cx="5028457" cy="4114623"/>
          </a:xfrm>
          <a:prstGeom prst="rect">
            <a:avLst/>
          </a:prstGeom>
          <a:noFill/>
          <a:ln>
            <a:noFill/>
          </a:ln>
        </p:spPr>
        <p:txBody>
          <a:bodyPr spcFirstLastPara="1" wrap="square" lIns="90575" tIns="45275" rIns="90575" bIns="45275" anchor="t" anchorCtr="0">
            <a:noAutofit/>
          </a:bodyPr>
          <a:lstStyle/>
          <a:p>
            <a:pPr marL="0" lvl="0" indent="0" algn="l" rtl="0">
              <a:lnSpc>
                <a:spcPct val="115000"/>
              </a:lnSpc>
              <a:spcBef>
                <a:spcPts val="400"/>
              </a:spcBef>
              <a:spcAft>
                <a:spcPts val="0"/>
              </a:spcAft>
              <a:buClr>
                <a:schemeClr val="dk1"/>
              </a:buClr>
              <a:buSzPts val="1100"/>
              <a:buFont typeface="Arial"/>
              <a:buNone/>
            </a:pPr>
            <a:r>
              <a:rPr lang="en" sz="1200">
                <a:solidFill>
                  <a:schemeClr val="dk1"/>
                </a:solidFill>
                <a:latin typeface="Calibri"/>
                <a:ea typeface="Calibri"/>
                <a:cs typeface="Calibri"/>
                <a:sym typeface="Calibri"/>
              </a:rPr>
              <a:t>This next resource - titled Difficulties with meals for those with dementia - applies to the decline in food intake and nutrition specifically to residents affected by dementia.</a:t>
            </a:r>
            <a:endParaRPr sz="1200">
              <a:solidFill>
                <a:schemeClr val="dk1"/>
              </a:solidFill>
              <a:latin typeface="Calibri"/>
              <a:ea typeface="Calibri"/>
              <a:cs typeface="Calibri"/>
              <a:sym typeface="Calibri"/>
            </a:endParaRPr>
          </a:p>
          <a:p>
            <a:pPr marL="0" lvl="0" indent="0" algn="l" rtl="0">
              <a:lnSpc>
                <a:spcPct val="115000"/>
              </a:lnSpc>
              <a:spcBef>
                <a:spcPts val="400"/>
              </a:spcBef>
              <a:spcAft>
                <a:spcPts val="0"/>
              </a:spcAft>
              <a:buClr>
                <a:schemeClr val="dk1"/>
              </a:buClr>
              <a:buSzPts val="1100"/>
              <a:buFont typeface="Arial"/>
              <a:buNone/>
            </a:pPr>
            <a:r>
              <a:rPr lang="en" sz="1200">
                <a:solidFill>
                  <a:schemeClr val="dk1"/>
                </a:solidFill>
                <a:latin typeface="Calibri"/>
                <a:ea typeface="Calibri"/>
                <a:cs typeface="Calibri"/>
                <a:sym typeface="Calibri"/>
              </a:rPr>
              <a:t>The resource explains how the changes in the brain caused by dementia may affect their intake at mealtimes. In most cases, changes in a person’s ability to eat occur slowly but often worsen over time. The resource describes what is seen in each of the phases of dementia and how the resident may respond to food. </a:t>
            </a:r>
            <a:endParaRPr sz="1200">
              <a:solidFill>
                <a:schemeClr val="dk1"/>
              </a:solidFill>
              <a:latin typeface="Calibri"/>
              <a:ea typeface="Calibri"/>
              <a:cs typeface="Calibri"/>
              <a:sym typeface="Calibri"/>
            </a:endParaRPr>
          </a:p>
          <a:p>
            <a:pPr marL="457200" lvl="0" indent="-304800" algn="l" rtl="0">
              <a:lnSpc>
                <a:spcPct val="115000"/>
              </a:lnSpc>
              <a:spcBef>
                <a:spcPts val="40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For example in early stages of dementia, a person’s eating habits may not change a lot, but there may be some memory loss which can lead to the resident missing meals or forgetting that they have eaten. Therefore, residents at this stage may need cueing. </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On the other hand, if someone is in a later stage of dementia, the focus may be more on enjoyment of their favourite foods, rather than maintaining a healthy diet.  </a:t>
            </a:r>
            <a:endParaRPr sz="1200">
              <a:solidFill>
                <a:schemeClr val="dk1"/>
              </a:solidFill>
              <a:latin typeface="Calibri"/>
              <a:ea typeface="Calibri"/>
              <a:cs typeface="Calibri"/>
              <a:sym typeface="Calibri"/>
            </a:endParaRPr>
          </a:p>
          <a:p>
            <a:pPr marL="0" lvl="0" indent="0" algn="l" rtl="0">
              <a:lnSpc>
                <a:spcPct val="115000"/>
              </a:lnSpc>
              <a:spcBef>
                <a:spcPts val="400"/>
              </a:spcBef>
              <a:spcAft>
                <a:spcPts val="0"/>
              </a:spcAft>
              <a:buClr>
                <a:schemeClr val="dk1"/>
              </a:buClr>
              <a:buSzPts val="1100"/>
              <a:buFont typeface="Arial"/>
              <a:buNone/>
            </a:pPr>
            <a:r>
              <a:rPr lang="en" sz="1200">
                <a:solidFill>
                  <a:schemeClr val="dk1"/>
                </a:solidFill>
                <a:latin typeface="Calibri"/>
                <a:ea typeface="Calibri"/>
                <a:cs typeface="Calibri"/>
                <a:sym typeface="Calibri"/>
              </a:rPr>
              <a:t>This is an important reinforcement as we must keep person centred care at the forefront of the care we provide.</a:t>
            </a:r>
            <a:endParaRPr sz="1200">
              <a:solidFill>
                <a:schemeClr val="dk1"/>
              </a:solidFill>
              <a:latin typeface="Calibri"/>
              <a:ea typeface="Calibri"/>
              <a:cs typeface="Calibri"/>
              <a:sym typeface="Calibri"/>
            </a:endParaRPr>
          </a:p>
          <a:p>
            <a:pPr marL="0" lvl="0" indent="0" algn="l" rtl="0">
              <a:lnSpc>
                <a:spcPct val="115000"/>
              </a:lnSpc>
              <a:spcBef>
                <a:spcPts val="400"/>
              </a:spcBef>
              <a:spcAft>
                <a:spcPts val="0"/>
              </a:spcAft>
              <a:buClr>
                <a:schemeClr val="dk1"/>
              </a:buClr>
              <a:buSzPts val="1100"/>
              <a:buFont typeface="Arial"/>
              <a:buNone/>
            </a:pPr>
            <a:r>
              <a:rPr lang="en" sz="1200">
                <a:solidFill>
                  <a:schemeClr val="dk1"/>
                </a:solidFill>
                <a:latin typeface="Calibri"/>
                <a:ea typeface="Calibri"/>
                <a:cs typeface="Calibri"/>
                <a:sym typeface="Calibri"/>
              </a:rPr>
              <a:t>The resource goes on to describe the transition to comfort-based nutrition care for residents with dementia towards end of life. </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sz="1400"/>
          </a:p>
        </p:txBody>
      </p:sp>
      <p:sp>
        <p:nvSpPr>
          <p:cNvPr id="233" name="Google Shape;233;g1fd1c313d1f_2_162:notes"/>
          <p:cNvSpPr txBox="1">
            <a:spLocks noGrp="1"/>
          </p:cNvSpPr>
          <p:nvPr>
            <p:ph type="sldNum" idx="12"/>
          </p:nvPr>
        </p:nvSpPr>
        <p:spPr>
          <a:xfrm>
            <a:off x="3887131" y="8686487"/>
            <a:ext cx="2970880" cy="457377"/>
          </a:xfrm>
          <a:prstGeom prst="rect">
            <a:avLst/>
          </a:prstGeom>
          <a:noFill/>
          <a:ln>
            <a:noFill/>
          </a:ln>
        </p:spPr>
        <p:txBody>
          <a:bodyPr spcFirstLastPara="1" wrap="square" lIns="90575" tIns="45275" rIns="90575" bIns="4527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1fd1c313d1f_2_169: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40" name="Google Shape;240;g1fd1c313d1f_2_169:notes"/>
          <p:cNvSpPr txBox="1">
            <a:spLocks noGrp="1"/>
          </p:cNvSpPr>
          <p:nvPr>
            <p:ph type="body" idx="1"/>
          </p:nvPr>
        </p:nvSpPr>
        <p:spPr>
          <a:xfrm>
            <a:off x="914710" y="4344025"/>
            <a:ext cx="5028457" cy="4114623"/>
          </a:xfrm>
          <a:prstGeom prst="rect">
            <a:avLst/>
          </a:prstGeom>
          <a:noFill/>
          <a:ln>
            <a:noFill/>
          </a:ln>
        </p:spPr>
        <p:txBody>
          <a:bodyPr spcFirstLastPara="1" wrap="square" lIns="90575" tIns="45275" rIns="90575" bIns="45275" anchor="t" anchorCtr="0">
            <a:noAutofit/>
          </a:bodyPr>
          <a:lstStyle/>
          <a:p>
            <a:pPr marL="0" lvl="0" indent="0" algn="l" rtl="0">
              <a:lnSpc>
                <a:spcPct val="115000"/>
              </a:lnSpc>
              <a:spcBef>
                <a:spcPts val="400"/>
              </a:spcBef>
              <a:spcAft>
                <a:spcPts val="0"/>
              </a:spcAft>
              <a:buClr>
                <a:schemeClr val="dk1"/>
              </a:buClr>
              <a:buSzPts val="1100"/>
              <a:buFont typeface="Arial"/>
              <a:buNone/>
            </a:pPr>
            <a:r>
              <a:rPr lang="en" sz="1200">
                <a:solidFill>
                  <a:schemeClr val="dk1"/>
                </a:solidFill>
                <a:latin typeface="Calibri"/>
                <a:ea typeface="Calibri"/>
                <a:cs typeface="Calibri"/>
                <a:sym typeface="Calibri"/>
              </a:rPr>
              <a:t>This next resource is called:</a:t>
            </a:r>
            <a:r>
              <a:rPr lang="en" sz="1200" b="1">
                <a:solidFill>
                  <a:schemeClr val="dk1"/>
                </a:solidFill>
                <a:latin typeface="Calibri"/>
                <a:ea typeface="Calibri"/>
                <a:cs typeface="Calibri"/>
                <a:sym typeface="Calibri"/>
              </a:rPr>
              <a:t> Conversation in LTC: When a Person Has Trouble Eating.</a:t>
            </a:r>
            <a:endParaRPr sz="1200" b="1">
              <a:solidFill>
                <a:schemeClr val="dk1"/>
              </a:solidFill>
              <a:latin typeface="Calibri"/>
              <a:ea typeface="Calibri"/>
              <a:cs typeface="Calibri"/>
              <a:sym typeface="Calibri"/>
            </a:endParaRPr>
          </a:p>
          <a:p>
            <a:pPr marL="0" lvl="0" indent="0" algn="l" rtl="0">
              <a:lnSpc>
                <a:spcPct val="115000"/>
              </a:lnSpc>
              <a:spcBef>
                <a:spcPts val="400"/>
              </a:spcBef>
              <a:spcAft>
                <a:spcPts val="0"/>
              </a:spcAft>
              <a:buClr>
                <a:schemeClr val="dk1"/>
              </a:buClr>
              <a:buSzPts val="1100"/>
              <a:buFont typeface="Arial"/>
              <a:buNone/>
            </a:pPr>
            <a:r>
              <a:rPr lang="en" sz="1200">
                <a:solidFill>
                  <a:schemeClr val="dk1"/>
                </a:solidFill>
                <a:latin typeface="Calibri"/>
                <a:ea typeface="Calibri"/>
                <a:cs typeface="Calibri"/>
                <a:sym typeface="Calibri"/>
              </a:rPr>
              <a:t>This resource would be useful when it is identified that the person is having more difficulties eating and changes have been noted.</a:t>
            </a:r>
            <a:br>
              <a:rPr lang="en">
                <a:solidFill>
                  <a:schemeClr val="dk1"/>
                </a:solidFill>
              </a:rPr>
            </a:br>
            <a:endParaRPr sz="1200">
              <a:solidFill>
                <a:schemeClr val="dk1"/>
              </a:solidFill>
              <a:latin typeface="Calibri"/>
              <a:ea typeface="Calibri"/>
              <a:cs typeface="Calibri"/>
              <a:sym typeface="Calibri"/>
            </a:endParaRPr>
          </a:p>
          <a:p>
            <a:pPr marL="0" lvl="0" indent="0" algn="l" rtl="0">
              <a:lnSpc>
                <a:spcPct val="115000"/>
              </a:lnSpc>
              <a:spcBef>
                <a:spcPts val="400"/>
              </a:spcBef>
              <a:spcAft>
                <a:spcPts val="0"/>
              </a:spcAft>
              <a:buClr>
                <a:schemeClr val="dk1"/>
              </a:buClr>
              <a:buSzPts val="1100"/>
              <a:buFont typeface="Arial"/>
              <a:buNone/>
            </a:pPr>
            <a:r>
              <a:rPr lang="en" sz="1200">
                <a:solidFill>
                  <a:schemeClr val="dk1"/>
                </a:solidFill>
                <a:latin typeface="Calibri"/>
                <a:ea typeface="Calibri"/>
                <a:cs typeface="Calibri"/>
                <a:sym typeface="Calibri"/>
              </a:rPr>
              <a:t>In this handout, it addresses </a:t>
            </a:r>
            <a:r>
              <a:rPr lang="en" sz="1200" b="1">
                <a:solidFill>
                  <a:schemeClr val="dk1"/>
                </a:solidFill>
                <a:latin typeface="Calibri"/>
                <a:ea typeface="Calibri"/>
                <a:cs typeface="Calibri"/>
                <a:sym typeface="Calibri"/>
              </a:rPr>
              <a:t>WHY</a:t>
            </a:r>
            <a:r>
              <a:rPr lang="en" sz="1200">
                <a:solidFill>
                  <a:schemeClr val="dk1"/>
                </a:solidFill>
                <a:latin typeface="Calibri"/>
                <a:ea typeface="Calibri"/>
                <a:cs typeface="Calibri"/>
                <a:sym typeface="Calibri"/>
              </a:rPr>
              <a:t> people often have a difficult time eating- which </a:t>
            </a:r>
            <a:r>
              <a:rPr lang="en" sz="1200" b="1">
                <a:solidFill>
                  <a:schemeClr val="dk1"/>
                </a:solidFill>
                <a:latin typeface="Calibri"/>
                <a:ea typeface="Calibri"/>
                <a:cs typeface="Calibri"/>
                <a:sym typeface="Calibri"/>
              </a:rPr>
              <a:t>either could related to swallowing issues, acute illness, and/or progressive conditions. </a:t>
            </a:r>
            <a:endParaRPr>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 sz="1100">
                <a:solidFill>
                  <a:schemeClr val="dk1"/>
                </a:solidFill>
              </a:rPr>
              <a:t>For example: if someone has a UTI, they typically may not feel well, which may lead to them eating less, and therefore affecting their nutrition status. </a:t>
            </a:r>
            <a:endParaRPr sz="11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
                <a:solidFill>
                  <a:schemeClr val="dk1"/>
                </a:solidFill>
              </a:rPr>
              <a:t>If family is concerned, because they notice their family member eating less, this resource can accompany that conversation. </a:t>
            </a:r>
            <a:endParaRPr>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 i="1">
                <a:solidFill>
                  <a:schemeClr val="dk1"/>
                </a:solidFill>
              </a:rPr>
              <a:t>As the health care provider, this resource can be used to guide conversations such as:  </a:t>
            </a:r>
            <a:endParaRPr i="1">
              <a:solidFill>
                <a:schemeClr val="dk1"/>
              </a:solidFill>
            </a:endParaRPr>
          </a:p>
          <a:p>
            <a:pPr marL="1828800" lvl="2" indent="-298450" algn="l" rtl="0">
              <a:spcBef>
                <a:spcPts val="0"/>
              </a:spcBef>
              <a:spcAft>
                <a:spcPts val="0"/>
              </a:spcAft>
              <a:buClr>
                <a:schemeClr val="dk1"/>
              </a:buClr>
              <a:buSzPts val="1100"/>
              <a:buFont typeface="Arial"/>
              <a:buChar char="●"/>
            </a:pPr>
            <a:r>
              <a:rPr lang="en" i="1">
                <a:solidFill>
                  <a:schemeClr val="dk1"/>
                </a:solidFill>
              </a:rPr>
              <a:t>how to identify if their love one has difficulties swallowing</a:t>
            </a:r>
            <a:endParaRPr i="1">
              <a:solidFill>
                <a:schemeClr val="dk1"/>
              </a:solidFill>
            </a:endParaRPr>
          </a:p>
          <a:p>
            <a:pPr marL="1828800" lvl="2" indent="-298450" algn="l" rtl="0">
              <a:spcBef>
                <a:spcPts val="0"/>
              </a:spcBef>
              <a:spcAft>
                <a:spcPts val="0"/>
              </a:spcAft>
              <a:buClr>
                <a:schemeClr val="dk1"/>
              </a:buClr>
              <a:buSzPts val="1100"/>
              <a:buFont typeface="Arial"/>
              <a:buChar char="●"/>
            </a:pPr>
            <a:r>
              <a:rPr lang="en" i="1">
                <a:solidFill>
                  <a:schemeClr val="dk1"/>
                </a:solidFill>
              </a:rPr>
              <a:t>why feeding/ swallowing issues are such a concern</a:t>
            </a:r>
            <a:endParaRPr i="1">
              <a:solidFill>
                <a:schemeClr val="dk1"/>
              </a:solidFill>
            </a:endParaRPr>
          </a:p>
          <a:p>
            <a:pPr marL="1828800" lvl="2" indent="-298450" algn="l" rtl="0">
              <a:spcBef>
                <a:spcPts val="0"/>
              </a:spcBef>
              <a:spcAft>
                <a:spcPts val="0"/>
              </a:spcAft>
              <a:buClr>
                <a:schemeClr val="dk1"/>
              </a:buClr>
              <a:buSzPts val="1100"/>
              <a:buFont typeface="Arial"/>
              <a:buChar char="●"/>
            </a:pPr>
            <a:r>
              <a:rPr lang="en" i="1">
                <a:solidFill>
                  <a:schemeClr val="dk1"/>
                </a:solidFill>
              </a:rPr>
              <a:t>what does the care team do to help loved ones when difficulties come up</a:t>
            </a:r>
            <a:endParaRPr i="1">
              <a:solidFill>
                <a:schemeClr val="dk1"/>
              </a:solidFill>
            </a:endParaRPr>
          </a:p>
          <a:p>
            <a:pPr marL="1828800" lvl="2" indent="-298450" algn="l" rtl="0">
              <a:spcBef>
                <a:spcPts val="0"/>
              </a:spcBef>
              <a:spcAft>
                <a:spcPts val="0"/>
              </a:spcAft>
              <a:buClr>
                <a:schemeClr val="dk1"/>
              </a:buClr>
              <a:buSzPts val="1100"/>
              <a:buFont typeface="Arial"/>
              <a:buChar char="●"/>
            </a:pPr>
            <a:r>
              <a:rPr lang="en" i="1">
                <a:solidFill>
                  <a:schemeClr val="dk1"/>
                </a:solidFill>
              </a:rPr>
              <a:t>what do I (as the family member) need to know about my loved one’s difficulties with eating. </a:t>
            </a:r>
            <a:endParaRPr>
              <a:solidFill>
                <a:schemeClr val="dk1"/>
              </a:solidFill>
            </a:endParaRPr>
          </a:p>
          <a:p>
            <a:pPr marL="0" lvl="0" indent="0" algn="l" rtl="0">
              <a:lnSpc>
                <a:spcPct val="115000"/>
              </a:lnSpc>
              <a:spcBef>
                <a:spcPts val="400"/>
              </a:spcBef>
              <a:spcAft>
                <a:spcPts val="0"/>
              </a:spcAft>
              <a:buClr>
                <a:schemeClr val="dk1"/>
              </a:buClr>
              <a:buSzPts val="1100"/>
              <a:buFont typeface="Arial"/>
              <a:buNone/>
            </a:pPr>
            <a:endParaRPr>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
                <a:solidFill>
                  <a:schemeClr val="dk1"/>
                </a:solidFill>
              </a:rPr>
              <a:t>Therefore, this handout addresses common questions that arise and serves as a conversation GUIDE for the healthcare team. </a:t>
            </a:r>
            <a:r>
              <a:rPr lang="en" sz="1200">
                <a:solidFill>
                  <a:schemeClr val="dk1"/>
                </a:solidFill>
                <a:latin typeface="Calibri"/>
                <a:ea typeface="Calibri"/>
                <a:cs typeface="Calibri"/>
                <a:sym typeface="Calibri"/>
              </a:rPr>
              <a:t>The resource assures the family that a team approach will be taken to help manage the issues and reiterates the importance of making mealtimes a pleasant experience.</a:t>
            </a:r>
            <a:endParaRPr sz="1200">
              <a:solidFill>
                <a:schemeClr val="dk1"/>
              </a:solidFill>
              <a:latin typeface="Calibri"/>
              <a:ea typeface="Calibri"/>
              <a:cs typeface="Calibri"/>
              <a:sym typeface="Calibri"/>
            </a:endParaRPr>
          </a:p>
          <a:p>
            <a:pPr marL="0" lvl="0" indent="0" algn="l" rtl="0">
              <a:lnSpc>
                <a:spcPct val="115000"/>
              </a:lnSpc>
              <a:spcBef>
                <a:spcPts val="400"/>
              </a:spcBef>
              <a:spcAft>
                <a:spcPts val="0"/>
              </a:spcAft>
              <a:buClr>
                <a:schemeClr val="dk1"/>
              </a:buClr>
              <a:buSzPts val="1100"/>
              <a:buFont typeface="Arial"/>
              <a:buNone/>
            </a:pPr>
            <a:endParaRPr>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 sz="1200">
                <a:solidFill>
                  <a:schemeClr val="dk1"/>
                </a:solidFill>
              </a:rPr>
              <a:t>Lastly, this handout also includes information about the expected change in nutrition… in the resource it says: “Decreased intake may be related to natural changes that occur with aging”..</a:t>
            </a:r>
            <a:r>
              <a:rPr lang="en">
                <a:solidFill>
                  <a:schemeClr val="dk1"/>
                </a:solidFill>
              </a:rPr>
              <a:t> And </a:t>
            </a:r>
            <a:r>
              <a:rPr lang="en" sz="1200">
                <a:solidFill>
                  <a:schemeClr val="dk1"/>
                </a:solidFill>
                <a:latin typeface="Calibri"/>
                <a:ea typeface="Calibri"/>
                <a:cs typeface="Calibri"/>
                <a:sym typeface="Calibri"/>
              </a:rPr>
              <a:t>as a resident approaches end of life, this same resource may be provided as part of the conversation. </a:t>
            </a:r>
            <a:endParaRPr sz="1200">
              <a:solidFill>
                <a:schemeClr val="dk1"/>
              </a:solidFill>
              <a:latin typeface="Calibri"/>
              <a:ea typeface="Calibri"/>
              <a:cs typeface="Calibri"/>
              <a:sym typeface="Calibri"/>
            </a:endParaRPr>
          </a:p>
          <a:p>
            <a:pPr marL="0" lvl="0" indent="0" algn="l" rtl="0">
              <a:lnSpc>
                <a:spcPct val="115000"/>
              </a:lnSpc>
              <a:spcBef>
                <a:spcPts val="400"/>
              </a:spcBef>
              <a:spcAft>
                <a:spcPts val="0"/>
              </a:spcAft>
              <a:buClr>
                <a:schemeClr val="dk1"/>
              </a:buClr>
              <a:buSzPts val="1100"/>
              <a:buFont typeface="Arial"/>
              <a:buNone/>
            </a:pPr>
            <a:r>
              <a:rPr lang="en" sz="1200">
                <a:solidFill>
                  <a:schemeClr val="dk1"/>
                </a:solidFill>
                <a:latin typeface="Calibri"/>
                <a:ea typeface="Calibri"/>
                <a:cs typeface="Calibri"/>
                <a:sym typeface="Calibri"/>
              </a:rPr>
              <a:t>So again, this resource can be used multiple times as needed. </a:t>
            </a:r>
            <a:br>
              <a:rPr lang="en">
                <a:solidFill>
                  <a:schemeClr val="dk1"/>
                </a:solidFill>
              </a:rPr>
            </a:br>
            <a:endParaRPr sz="1200">
              <a:solidFill>
                <a:schemeClr val="dk1"/>
              </a:solidFill>
              <a:latin typeface="Calibri"/>
              <a:ea typeface="Calibri"/>
              <a:cs typeface="Calibri"/>
              <a:sym typeface="Calibri"/>
            </a:endParaRPr>
          </a:p>
          <a:p>
            <a:pPr marL="0" lvl="0" indent="0" algn="l" rtl="0">
              <a:lnSpc>
                <a:spcPct val="115000"/>
              </a:lnSpc>
              <a:spcBef>
                <a:spcPts val="40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40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40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40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sz="1400"/>
          </a:p>
        </p:txBody>
      </p:sp>
      <p:sp>
        <p:nvSpPr>
          <p:cNvPr id="241" name="Google Shape;241;g1fd1c313d1f_2_169:notes"/>
          <p:cNvSpPr txBox="1">
            <a:spLocks noGrp="1"/>
          </p:cNvSpPr>
          <p:nvPr>
            <p:ph type="sldNum" idx="12"/>
          </p:nvPr>
        </p:nvSpPr>
        <p:spPr>
          <a:xfrm>
            <a:off x="3887131" y="8686487"/>
            <a:ext cx="2970880" cy="457377"/>
          </a:xfrm>
          <a:prstGeom prst="rect">
            <a:avLst/>
          </a:prstGeom>
          <a:noFill/>
          <a:ln>
            <a:noFill/>
          </a:ln>
        </p:spPr>
        <p:txBody>
          <a:bodyPr spcFirstLastPara="1" wrap="square" lIns="90575" tIns="45275" rIns="90575" bIns="4527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fd1c313d1f_2_176: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48" name="Google Shape;248;g1fd1c313d1f_2_176:notes"/>
          <p:cNvSpPr txBox="1">
            <a:spLocks noGrp="1"/>
          </p:cNvSpPr>
          <p:nvPr>
            <p:ph type="body" idx="1"/>
          </p:nvPr>
        </p:nvSpPr>
        <p:spPr>
          <a:xfrm>
            <a:off x="914710" y="4344025"/>
            <a:ext cx="5028457" cy="4114623"/>
          </a:xfrm>
          <a:prstGeom prst="rect">
            <a:avLst/>
          </a:prstGeom>
          <a:noFill/>
          <a:ln>
            <a:noFill/>
          </a:ln>
        </p:spPr>
        <p:txBody>
          <a:bodyPr spcFirstLastPara="1" wrap="square" lIns="90575" tIns="45275" rIns="90575" bIns="45275" anchor="t" anchorCtr="0">
            <a:noAutofit/>
          </a:bodyPr>
          <a:lstStyle/>
          <a:p>
            <a:pPr marL="0" lvl="0" indent="0" algn="l" rtl="0">
              <a:lnSpc>
                <a:spcPct val="115000"/>
              </a:lnSpc>
              <a:spcBef>
                <a:spcPts val="40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This next resource is called: </a:t>
            </a:r>
            <a:r>
              <a:rPr lang="en" sz="1200" b="1" dirty="0">
                <a:solidFill>
                  <a:schemeClr val="dk1"/>
                </a:solidFill>
                <a:latin typeface="Calibri"/>
                <a:ea typeface="Calibri"/>
                <a:cs typeface="Calibri"/>
                <a:sym typeface="Calibri"/>
              </a:rPr>
              <a:t>conversations in LTC: Nourishing the Whole Person. </a:t>
            </a:r>
            <a:br>
              <a:rPr lang="en" sz="1200" dirty="0">
                <a:solidFill>
                  <a:schemeClr val="dk1"/>
                </a:solidFill>
                <a:latin typeface="Calibri"/>
                <a:ea typeface="Calibri"/>
                <a:cs typeface="Calibri"/>
                <a:sym typeface="Calibri"/>
              </a:rPr>
            </a:br>
            <a:endParaRPr sz="1200" dirty="0">
              <a:solidFill>
                <a:schemeClr val="dk1"/>
              </a:solidFill>
              <a:latin typeface="Calibri"/>
              <a:ea typeface="Calibri"/>
              <a:cs typeface="Calibri"/>
              <a:sym typeface="Calibri"/>
            </a:endParaRPr>
          </a:p>
          <a:p>
            <a:pPr marL="0" lvl="0" indent="0" algn="l" rtl="0">
              <a:lnSpc>
                <a:spcPct val="115000"/>
              </a:lnSpc>
              <a:spcBef>
                <a:spcPts val="400"/>
              </a:spcBef>
              <a:spcAft>
                <a:spcPts val="0"/>
              </a:spcAft>
              <a:buClr>
                <a:schemeClr val="dk1"/>
              </a:buClr>
              <a:buSzPts val="1100"/>
              <a:buFont typeface="Arial"/>
              <a:buNone/>
            </a:pPr>
            <a:r>
              <a:rPr lang="en" sz="1100" dirty="0">
                <a:solidFill>
                  <a:schemeClr val="dk1"/>
                </a:solidFill>
              </a:rPr>
              <a:t>The purpose of this resource is to identify non-food related ways of being “nourishing” and providing care.  This resourc</a:t>
            </a:r>
            <a:r>
              <a:rPr lang="en" dirty="0">
                <a:solidFill>
                  <a:schemeClr val="dk1"/>
                </a:solidFill>
              </a:rPr>
              <a:t>e offers suggestions for activities that focus on quality time and nurturing relationships during visits in long term care. </a:t>
            </a:r>
            <a:endParaRPr dirty="0">
              <a:solidFill>
                <a:schemeClr val="dk1"/>
              </a:solidFill>
            </a:endParaRPr>
          </a:p>
          <a:p>
            <a:pPr marL="0" lvl="0" indent="0" algn="l" rtl="0">
              <a:lnSpc>
                <a:spcPct val="115000"/>
              </a:lnSpc>
              <a:spcBef>
                <a:spcPts val="40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15000"/>
              </a:lnSpc>
              <a:spcBef>
                <a:spcPts val="40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The list is divided into Body, Mind, Heart, Soul and Spirit</a:t>
            </a:r>
            <a:endParaRPr sz="1200" dirty="0">
              <a:solidFill>
                <a:schemeClr val="dk1"/>
              </a:solidFill>
              <a:latin typeface="Calibri"/>
              <a:ea typeface="Calibri"/>
              <a:cs typeface="Calibri"/>
              <a:sym typeface="Calibri"/>
            </a:endParaRPr>
          </a:p>
          <a:p>
            <a:pPr marL="0" lvl="0" indent="0" algn="l" rtl="0">
              <a:lnSpc>
                <a:spcPct val="115000"/>
              </a:lnSpc>
              <a:spcBef>
                <a:spcPts val="40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For example, this includes:</a:t>
            </a:r>
            <a:endParaRPr sz="1200" dirty="0">
              <a:solidFill>
                <a:schemeClr val="dk1"/>
              </a:solidFill>
              <a:latin typeface="Calibri"/>
              <a:ea typeface="Calibri"/>
              <a:cs typeface="Calibri"/>
              <a:sym typeface="Calibri"/>
            </a:endParaRPr>
          </a:p>
          <a:p>
            <a:pPr marL="457200" lvl="0" indent="-304800" algn="l" rtl="0">
              <a:lnSpc>
                <a:spcPct val="115000"/>
              </a:lnSpc>
              <a:spcBef>
                <a:spcPts val="400"/>
              </a:spcBef>
              <a:spcAft>
                <a:spcPts val="0"/>
              </a:spcAft>
              <a:buClr>
                <a:schemeClr val="dk1"/>
              </a:buClr>
              <a:buSzPts val="1200"/>
              <a:buFont typeface="Calibri"/>
              <a:buChar char="●"/>
            </a:pPr>
            <a:r>
              <a:rPr lang="en" sz="1200" dirty="0">
                <a:solidFill>
                  <a:schemeClr val="dk1"/>
                </a:solidFill>
                <a:latin typeface="Calibri"/>
                <a:ea typeface="Calibri"/>
                <a:cs typeface="Calibri"/>
                <a:sym typeface="Calibri"/>
              </a:rPr>
              <a:t>Nourishing the body: through movement, talking walks together, enjoying nature.</a:t>
            </a:r>
            <a:endParaRPr sz="1200" dirty="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 sz="1200" dirty="0">
                <a:solidFill>
                  <a:schemeClr val="dk1"/>
                </a:solidFill>
                <a:latin typeface="Calibri"/>
                <a:ea typeface="Calibri"/>
                <a:cs typeface="Calibri"/>
                <a:sym typeface="Calibri"/>
              </a:rPr>
              <a:t>Nourishing the mind: through reading, watching family videos, looking at photo albums together, and sharing stories together</a:t>
            </a:r>
            <a:endParaRPr sz="1200" dirty="0">
              <a:solidFill>
                <a:schemeClr val="dk1"/>
              </a:solidFill>
              <a:latin typeface="Calibri"/>
              <a:ea typeface="Calibri"/>
              <a:cs typeface="Calibri"/>
              <a:sym typeface="Calibri"/>
            </a:endParaRPr>
          </a:p>
          <a:p>
            <a:pPr marL="0" lvl="0" indent="0" algn="l" rtl="0">
              <a:lnSpc>
                <a:spcPct val="115000"/>
              </a:lnSpc>
              <a:spcBef>
                <a:spcPts val="40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Spiritual Health and Social Work team members may find this tool particularly helpful.  We want to ensure the family knows that we are not abandoning their loved one </a:t>
            </a:r>
            <a:r>
              <a:rPr lang="en" b="1" dirty="0">
                <a:solidFill>
                  <a:schemeClr val="dk1"/>
                </a:solidFill>
              </a:rPr>
              <a:t>when a person is eating less or not eating</a:t>
            </a:r>
            <a:r>
              <a:rPr lang="en" dirty="0">
                <a:solidFill>
                  <a:schemeClr val="dk1"/>
                </a:solidFill>
              </a:rPr>
              <a:t>, but we are changing the focus of our care.</a:t>
            </a:r>
            <a:endParaRPr dirty="0">
              <a:solidFill>
                <a:schemeClr val="dk1"/>
              </a:solidFill>
            </a:endParaRPr>
          </a:p>
          <a:p>
            <a:pPr marL="0" lvl="0" indent="0" algn="l" rtl="0">
              <a:lnSpc>
                <a:spcPct val="115000"/>
              </a:lnSpc>
              <a:spcBef>
                <a:spcPts val="60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Overall, the handout </a:t>
            </a:r>
            <a:r>
              <a:rPr lang="en" dirty="0">
                <a:solidFill>
                  <a:schemeClr val="dk1"/>
                </a:solidFill>
              </a:rPr>
              <a:t>focuses on ways to nourish the </a:t>
            </a:r>
            <a:r>
              <a:rPr lang="en" sz="1200" dirty="0">
                <a:solidFill>
                  <a:schemeClr val="dk1"/>
                </a:solidFill>
                <a:latin typeface="Calibri"/>
                <a:ea typeface="Calibri"/>
                <a:cs typeface="Calibri"/>
                <a:sym typeface="Calibri"/>
              </a:rPr>
              <a:t>physical, emotional, psychological, spiritual needs of The Whole Person. </a:t>
            </a:r>
            <a:endParaRPr sz="1200" dirty="0">
              <a:solidFill>
                <a:schemeClr val="dk1"/>
              </a:solidFill>
              <a:latin typeface="Calibri"/>
              <a:ea typeface="Calibri"/>
              <a:cs typeface="Calibri"/>
              <a:sym typeface="Calibri"/>
            </a:endParaRPr>
          </a:p>
          <a:p>
            <a:pPr marL="0" lvl="0" indent="0" algn="l" rtl="0">
              <a:lnSpc>
                <a:spcPct val="115000"/>
              </a:lnSpc>
              <a:spcBef>
                <a:spcPts val="40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15000"/>
              </a:lnSpc>
              <a:spcBef>
                <a:spcPts val="40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15000"/>
              </a:lnSpc>
              <a:spcBef>
                <a:spcPts val="40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15000"/>
              </a:lnSpc>
              <a:spcBef>
                <a:spcPts val="40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15000"/>
              </a:lnSpc>
              <a:spcBef>
                <a:spcPts val="40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0" lvl="0" indent="0" algn="l" rtl="0">
              <a:lnSpc>
                <a:spcPct val="115000"/>
              </a:lnSpc>
              <a:spcBef>
                <a:spcPts val="40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sz="1400" dirty="0"/>
          </a:p>
        </p:txBody>
      </p:sp>
      <p:sp>
        <p:nvSpPr>
          <p:cNvPr id="249" name="Google Shape;249;g1fd1c313d1f_2_176:notes"/>
          <p:cNvSpPr txBox="1">
            <a:spLocks noGrp="1"/>
          </p:cNvSpPr>
          <p:nvPr>
            <p:ph type="sldNum" idx="12"/>
          </p:nvPr>
        </p:nvSpPr>
        <p:spPr>
          <a:xfrm>
            <a:off x="3887131" y="8686487"/>
            <a:ext cx="2970880" cy="457377"/>
          </a:xfrm>
          <a:prstGeom prst="rect">
            <a:avLst/>
          </a:prstGeom>
          <a:noFill/>
          <a:ln>
            <a:noFill/>
          </a:ln>
        </p:spPr>
        <p:txBody>
          <a:bodyPr spcFirstLastPara="1" wrap="square" lIns="90575" tIns="45275" rIns="90575" bIns="4527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1fd1c313d1f_2_183: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6" name="Google Shape;256;g1fd1c313d1f_2_183:notes"/>
          <p:cNvSpPr txBox="1">
            <a:spLocks noGrp="1"/>
          </p:cNvSpPr>
          <p:nvPr>
            <p:ph type="body" idx="1"/>
          </p:nvPr>
        </p:nvSpPr>
        <p:spPr>
          <a:xfrm>
            <a:off x="914710" y="4344025"/>
            <a:ext cx="5028457" cy="4114623"/>
          </a:xfrm>
          <a:prstGeom prst="rect">
            <a:avLst/>
          </a:prstGeom>
          <a:noFill/>
          <a:ln>
            <a:noFill/>
          </a:ln>
        </p:spPr>
        <p:txBody>
          <a:bodyPr spcFirstLastPara="1" wrap="square" lIns="90575" tIns="45275" rIns="90575" bIns="45275" anchor="t" anchorCtr="0">
            <a:noAutofit/>
          </a:bodyPr>
          <a:lstStyle/>
          <a:p>
            <a:pPr marL="0" lvl="0" indent="0" algn="l" rtl="0">
              <a:lnSpc>
                <a:spcPct val="115000"/>
              </a:lnSpc>
              <a:spcBef>
                <a:spcPts val="400"/>
              </a:spcBef>
              <a:spcAft>
                <a:spcPts val="0"/>
              </a:spcAft>
              <a:buClr>
                <a:schemeClr val="dk1"/>
              </a:buClr>
              <a:buSzPts val="1100"/>
              <a:buFont typeface="Arial"/>
              <a:buNone/>
            </a:pPr>
            <a:r>
              <a:rPr lang="en">
                <a:solidFill>
                  <a:schemeClr val="dk1"/>
                </a:solidFill>
              </a:rPr>
              <a:t>Lastly, this resource is titled: </a:t>
            </a:r>
            <a:r>
              <a:rPr lang="en" b="1">
                <a:solidFill>
                  <a:schemeClr val="dk1"/>
                </a:solidFill>
              </a:rPr>
              <a:t>Conversations in LTC: Eating at End of Life.</a:t>
            </a:r>
            <a:endParaRPr>
              <a:solidFill>
                <a:schemeClr val="dk1"/>
              </a:solidFill>
            </a:endParaRPr>
          </a:p>
          <a:p>
            <a:pPr marL="0" lvl="0" indent="0" algn="l" rtl="0">
              <a:lnSpc>
                <a:spcPct val="115000"/>
              </a:lnSpc>
              <a:spcBef>
                <a:spcPts val="400"/>
              </a:spcBef>
              <a:spcAft>
                <a:spcPts val="0"/>
              </a:spcAft>
              <a:buClr>
                <a:schemeClr val="dk1"/>
              </a:buClr>
              <a:buSzPts val="1100"/>
              <a:buFont typeface="Arial"/>
              <a:buNone/>
            </a:pPr>
            <a:endParaRPr>
              <a:solidFill>
                <a:schemeClr val="dk1"/>
              </a:solidFill>
            </a:endParaRPr>
          </a:p>
          <a:p>
            <a:pPr marL="0" lvl="0" indent="0" algn="l" rtl="0">
              <a:lnSpc>
                <a:spcPct val="115000"/>
              </a:lnSpc>
              <a:spcBef>
                <a:spcPts val="400"/>
              </a:spcBef>
              <a:spcAft>
                <a:spcPts val="0"/>
              </a:spcAft>
              <a:buSzPts val="1400"/>
              <a:buNone/>
            </a:pPr>
            <a:r>
              <a:rPr lang="en">
                <a:solidFill>
                  <a:schemeClr val="dk1"/>
                </a:solidFill>
              </a:rPr>
              <a:t>As the resident’s conditions progresses towards end of life, what we typically see: </a:t>
            </a:r>
            <a:endParaRPr>
              <a:solidFill>
                <a:schemeClr val="dk1"/>
              </a:solidFill>
            </a:endParaRPr>
          </a:p>
          <a:p>
            <a:pPr marL="444500" lvl="0" indent="-285750" algn="l" rtl="0">
              <a:lnSpc>
                <a:spcPct val="115000"/>
              </a:lnSpc>
              <a:spcBef>
                <a:spcPts val="400"/>
              </a:spcBef>
              <a:spcAft>
                <a:spcPts val="0"/>
              </a:spcAft>
              <a:buClr>
                <a:schemeClr val="dk1"/>
              </a:buClr>
              <a:buSzPts val="1100"/>
              <a:buChar char="●"/>
            </a:pPr>
            <a:r>
              <a:rPr lang="en">
                <a:solidFill>
                  <a:schemeClr val="dk1"/>
                </a:solidFill>
              </a:rPr>
              <a:t>Many people at end of life become, weaker, more drowsy, less able to swallow</a:t>
            </a:r>
            <a:endParaRPr>
              <a:solidFill>
                <a:schemeClr val="dk1"/>
              </a:solidFill>
            </a:endParaRPr>
          </a:p>
          <a:p>
            <a:pPr marL="444500" lvl="0" indent="-285750" algn="l" rtl="0">
              <a:lnSpc>
                <a:spcPct val="115000"/>
              </a:lnSpc>
              <a:spcBef>
                <a:spcPts val="0"/>
              </a:spcBef>
              <a:spcAft>
                <a:spcPts val="0"/>
              </a:spcAft>
              <a:buClr>
                <a:schemeClr val="dk1"/>
              </a:buClr>
              <a:buSzPts val="1100"/>
              <a:buChar char="●"/>
            </a:pPr>
            <a:r>
              <a:rPr lang="en">
                <a:solidFill>
                  <a:schemeClr val="dk1"/>
                </a:solidFill>
              </a:rPr>
              <a:t>In addition, feelings of hunger and thirst tend to decrease significantly as an individual approaches end of life. The resident may eat or drink less and may overall lose their desire to eat. </a:t>
            </a:r>
            <a:endParaRPr>
              <a:solidFill>
                <a:schemeClr val="dk1"/>
              </a:solidFill>
            </a:endParaRPr>
          </a:p>
          <a:p>
            <a:pPr marL="444500" lvl="0" indent="-285750" algn="l" rtl="0">
              <a:lnSpc>
                <a:spcPct val="115000"/>
              </a:lnSpc>
              <a:spcBef>
                <a:spcPts val="0"/>
              </a:spcBef>
              <a:spcAft>
                <a:spcPts val="0"/>
              </a:spcAft>
              <a:buClr>
                <a:schemeClr val="dk1"/>
              </a:buClr>
              <a:buSzPts val="1100"/>
              <a:buChar char="●"/>
            </a:pPr>
            <a:r>
              <a:rPr lang="en" b="1">
                <a:solidFill>
                  <a:schemeClr val="dk1"/>
                </a:solidFill>
              </a:rPr>
              <a:t>However</a:t>
            </a:r>
            <a:r>
              <a:rPr lang="en">
                <a:solidFill>
                  <a:schemeClr val="dk1"/>
                </a:solidFill>
              </a:rPr>
              <a:t>, at this time, food or drink may be offered for pleasure, </a:t>
            </a:r>
            <a:r>
              <a:rPr lang="en" b="1">
                <a:solidFill>
                  <a:schemeClr val="dk1"/>
                </a:solidFill>
              </a:rPr>
              <a:t>in a controlled situation</a:t>
            </a:r>
            <a:r>
              <a:rPr lang="en">
                <a:solidFill>
                  <a:schemeClr val="dk1"/>
                </a:solidFill>
              </a:rPr>
              <a:t>, as food has less of a nutritional purpose. </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a:solidFill>
                  <a:schemeClr val="dk1"/>
                </a:solidFill>
              </a:rPr>
              <a:t>In this handout, it reinforces the importance of keeping the resident comfortable, and offers other ways of providing care, such as oral care. </a:t>
            </a:r>
            <a:endParaRPr>
              <a:solidFill>
                <a:schemeClr val="dk1"/>
              </a:solidFill>
            </a:endParaRPr>
          </a:p>
          <a:p>
            <a:pPr marL="0" lvl="0" indent="0" algn="l" rtl="0">
              <a:lnSpc>
                <a:spcPct val="115000"/>
              </a:lnSpc>
              <a:spcBef>
                <a:spcPts val="0"/>
              </a:spcBef>
              <a:spcAft>
                <a:spcPts val="0"/>
              </a:spcAft>
              <a:buSzPts val="1100"/>
              <a:buNone/>
            </a:pPr>
            <a:endParaRPr>
              <a:solidFill>
                <a:schemeClr val="dk1"/>
              </a:solidFill>
            </a:endParaRPr>
          </a:p>
          <a:p>
            <a:pPr marL="0" lvl="0" indent="0" algn="l" rtl="0">
              <a:lnSpc>
                <a:spcPct val="115000"/>
              </a:lnSpc>
              <a:spcBef>
                <a:spcPts val="400"/>
              </a:spcBef>
              <a:spcAft>
                <a:spcPts val="0"/>
              </a:spcAft>
              <a:buSzPts val="1400"/>
              <a:buNone/>
            </a:pPr>
            <a:r>
              <a:rPr lang="en">
                <a:solidFill>
                  <a:schemeClr val="dk1"/>
                </a:solidFill>
              </a:rPr>
              <a:t>Therefore, the purpose is….</a:t>
            </a:r>
            <a:endParaRPr>
              <a:solidFill>
                <a:schemeClr val="dk1"/>
              </a:solidFill>
            </a:endParaRPr>
          </a:p>
          <a:p>
            <a:pPr marL="457200" lvl="0" indent="-298450" algn="l" rtl="0">
              <a:lnSpc>
                <a:spcPct val="115000"/>
              </a:lnSpc>
              <a:spcBef>
                <a:spcPts val="400"/>
              </a:spcBef>
              <a:spcAft>
                <a:spcPts val="0"/>
              </a:spcAft>
              <a:buClr>
                <a:schemeClr val="dk1"/>
              </a:buClr>
              <a:buSzPts val="1100"/>
              <a:buChar char="-"/>
            </a:pPr>
            <a:r>
              <a:rPr lang="en">
                <a:solidFill>
                  <a:schemeClr val="dk1"/>
                </a:solidFill>
              </a:rPr>
              <a:t> to increase understanding of the family and supports on the anticipated changes that occur as a resident approaches the end of life.</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And Aims to </a:t>
            </a:r>
            <a:r>
              <a:rPr lang="en" i="1">
                <a:solidFill>
                  <a:schemeClr val="dk1"/>
                </a:solidFill>
              </a:rPr>
              <a:t>highlight the importance of keeping the person comfortable at this time. </a:t>
            </a:r>
            <a:endParaRPr i="1">
              <a:solidFill>
                <a:schemeClr val="dk1"/>
              </a:solidFill>
            </a:endParaRPr>
          </a:p>
          <a:p>
            <a:pPr marL="0" lvl="0" indent="0" algn="l" rtl="0">
              <a:lnSpc>
                <a:spcPct val="115000"/>
              </a:lnSpc>
              <a:spcBef>
                <a:spcPts val="400"/>
              </a:spcBef>
              <a:spcAft>
                <a:spcPts val="0"/>
              </a:spcAft>
              <a:buSzPts val="1400"/>
              <a:buNone/>
            </a:pPr>
            <a:endParaRPr>
              <a:solidFill>
                <a:schemeClr val="dk1"/>
              </a:solidFill>
            </a:endParaRPr>
          </a:p>
          <a:p>
            <a:pPr marL="0" lvl="0" indent="0" algn="l" rtl="0">
              <a:lnSpc>
                <a:spcPct val="115000"/>
              </a:lnSpc>
              <a:spcBef>
                <a:spcPts val="400"/>
              </a:spcBef>
              <a:spcAft>
                <a:spcPts val="0"/>
              </a:spcAft>
              <a:buSzPts val="1400"/>
              <a:buNone/>
            </a:pPr>
            <a:endParaRPr>
              <a:solidFill>
                <a:schemeClr val="dk1"/>
              </a:solidFill>
            </a:endParaRPr>
          </a:p>
          <a:p>
            <a:pPr marL="0" lvl="0" indent="0" algn="l" rtl="0">
              <a:lnSpc>
                <a:spcPct val="115000"/>
              </a:lnSpc>
              <a:spcBef>
                <a:spcPts val="40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400"/>
              <a:buNone/>
            </a:pPr>
            <a:endParaRPr/>
          </a:p>
        </p:txBody>
      </p:sp>
      <p:sp>
        <p:nvSpPr>
          <p:cNvPr id="257" name="Google Shape;257;g1fd1c313d1f_2_183:notes"/>
          <p:cNvSpPr txBox="1">
            <a:spLocks noGrp="1"/>
          </p:cNvSpPr>
          <p:nvPr>
            <p:ph type="sldNum" idx="12"/>
          </p:nvPr>
        </p:nvSpPr>
        <p:spPr>
          <a:xfrm>
            <a:off x="3887131" y="8686487"/>
            <a:ext cx="2970880" cy="457377"/>
          </a:xfrm>
          <a:prstGeom prst="rect">
            <a:avLst/>
          </a:prstGeom>
          <a:noFill/>
          <a:ln>
            <a:noFill/>
          </a:ln>
        </p:spPr>
        <p:txBody>
          <a:bodyPr spcFirstLastPara="1" wrap="square" lIns="90575" tIns="45275" rIns="90575" bIns="4527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fd1c313d1f_2_190: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64" name="Google Shape;264;g1fd1c313d1f_2_190:notes"/>
          <p:cNvSpPr txBox="1">
            <a:spLocks noGrp="1"/>
          </p:cNvSpPr>
          <p:nvPr>
            <p:ph type="body" idx="1"/>
          </p:nvPr>
        </p:nvSpPr>
        <p:spPr>
          <a:xfrm>
            <a:off x="914710" y="4344025"/>
            <a:ext cx="5028457" cy="4114623"/>
          </a:xfrm>
          <a:prstGeom prst="rect">
            <a:avLst/>
          </a:prstGeom>
          <a:noFill/>
          <a:ln>
            <a:noFill/>
          </a:ln>
        </p:spPr>
        <p:txBody>
          <a:bodyPr spcFirstLastPara="1" wrap="square" lIns="90575" tIns="45275" rIns="90575" bIns="45275" anchor="t" anchorCtr="0">
            <a:noAutofit/>
          </a:bodyPr>
          <a:lstStyle/>
          <a:p>
            <a:pPr marL="0" lvl="0" indent="0" algn="l" rtl="0">
              <a:lnSpc>
                <a:spcPct val="115000"/>
              </a:lnSpc>
              <a:spcBef>
                <a:spcPts val="400"/>
              </a:spcBef>
              <a:spcAft>
                <a:spcPts val="0"/>
              </a:spcAft>
              <a:buClr>
                <a:schemeClr val="dk1"/>
              </a:buClr>
              <a:buSzPts val="1100"/>
              <a:buFont typeface="Arial"/>
              <a:buNone/>
            </a:pPr>
            <a:r>
              <a:rPr lang="en" sz="1200" dirty="0">
                <a:latin typeface="Calibri"/>
                <a:ea typeface="Calibri"/>
                <a:cs typeface="Calibri"/>
                <a:sym typeface="Calibri"/>
              </a:rPr>
              <a:t>Best care is supported by: </a:t>
            </a:r>
            <a:endParaRPr sz="1200" dirty="0">
              <a:latin typeface="Calibri"/>
              <a:ea typeface="Calibri"/>
              <a:cs typeface="Calibri"/>
              <a:sym typeface="Calibri"/>
            </a:endParaRPr>
          </a:p>
          <a:p>
            <a:pPr marL="457200" lvl="0" indent="-304800" algn="l" rtl="0">
              <a:lnSpc>
                <a:spcPct val="115000"/>
              </a:lnSpc>
              <a:spcBef>
                <a:spcPts val="400"/>
              </a:spcBef>
              <a:spcAft>
                <a:spcPts val="0"/>
              </a:spcAft>
              <a:buSzPts val="1200"/>
              <a:buFont typeface="Calibri"/>
              <a:buChar char="●"/>
            </a:pPr>
            <a:r>
              <a:rPr lang="en" sz="1200" dirty="0">
                <a:latin typeface="Calibri"/>
                <a:ea typeface="Calibri"/>
                <a:cs typeface="Calibri"/>
                <a:sym typeface="Calibri"/>
              </a:rPr>
              <a:t>All members of the HCT having an understanding of the resident’s status – communication is obviously crucial for this to happen</a:t>
            </a:r>
            <a:endParaRPr sz="1200" dirty="0">
              <a:latin typeface="Calibri"/>
              <a:ea typeface="Calibri"/>
              <a:cs typeface="Calibri"/>
              <a:sym typeface="Calibri"/>
            </a:endParaRPr>
          </a:p>
          <a:p>
            <a:pPr marL="914400" lvl="1" indent="-304800" algn="l" rtl="0">
              <a:lnSpc>
                <a:spcPct val="115000"/>
              </a:lnSpc>
              <a:spcBef>
                <a:spcPts val="0"/>
              </a:spcBef>
              <a:spcAft>
                <a:spcPts val="0"/>
              </a:spcAft>
              <a:buSzPts val="1200"/>
              <a:buFont typeface="Calibri"/>
              <a:buChar char="○"/>
            </a:pPr>
            <a:r>
              <a:rPr lang="en" sz="1200" dirty="0">
                <a:latin typeface="Calibri"/>
                <a:ea typeface="Calibri"/>
                <a:cs typeface="Calibri"/>
                <a:sym typeface="Calibri"/>
              </a:rPr>
              <a:t>One of our biggest challenges is communication (both between the HCT and with resident/family).</a:t>
            </a:r>
            <a:endParaRPr sz="1200" dirty="0">
              <a:latin typeface="Calibri"/>
              <a:ea typeface="Calibri"/>
              <a:cs typeface="Calibri"/>
              <a:sym typeface="Calibri"/>
            </a:endParaRPr>
          </a:p>
          <a:p>
            <a:pPr marL="457200" lvl="0" indent="-304800" algn="l" rtl="0">
              <a:lnSpc>
                <a:spcPct val="115000"/>
              </a:lnSpc>
              <a:spcBef>
                <a:spcPts val="0"/>
              </a:spcBef>
              <a:spcAft>
                <a:spcPts val="0"/>
              </a:spcAft>
              <a:buSzPts val="1200"/>
              <a:buFont typeface="Calibri"/>
              <a:buChar char="●"/>
            </a:pPr>
            <a:r>
              <a:rPr lang="en" sz="1200" dirty="0">
                <a:latin typeface="Calibri"/>
                <a:ea typeface="Calibri"/>
                <a:cs typeface="Calibri"/>
                <a:sym typeface="Calibri"/>
              </a:rPr>
              <a:t>In this presentation, we have had a number of conversations about who this practice is intended for:</a:t>
            </a:r>
            <a:endParaRPr sz="1200" dirty="0">
              <a:latin typeface="Calibri"/>
              <a:ea typeface="Calibri"/>
              <a:cs typeface="Calibri"/>
              <a:sym typeface="Calibri"/>
            </a:endParaRPr>
          </a:p>
          <a:p>
            <a:pPr marL="914400" lvl="1" indent="-304800" algn="l" rtl="0">
              <a:lnSpc>
                <a:spcPct val="115000"/>
              </a:lnSpc>
              <a:spcBef>
                <a:spcPts val="0"/>
              </a:spcBef>
              <a:spcAft>
                <a:spcPts val="0"/>
              </a:spcAft>
              <a:buSzPts val="1200"/>
              <a:buFont typeface="Calibri"/>
              <a:buChar char="○"/>
            </a:pPr>
            <a:r>
              <a:rPr lang="en" sz="1200" dirty="0">
                <a:latin typeface="Calibri"/>
                <a:ea typeface="Calibri"/>
                <a:cs typeface="Calibri"/>
                <a:sym typeface="Calibri"/>
              </a:rPr>
              <a:t>To reiterate, these conversations are intended for any resident and their family/supports, </a:t>
            </a:r>
            <a:r>
              <a:rPr lang="en" sz="1200" b="1" dirty="0">
                <a:latin typeface="Calibri"/>
                <a:ea typeface="Calibri"/>
                <a:cs typeface="Calibri"/>
                <a:sym typeface="Calibri"/>
              </a:rPr>
              <a:t>when it’s identified to be valuable. In other words, not all family would necessarily need these conversations if they are comfortable with changes in the resident.</a:t>
            </a:r>
            <a:endParaRPr sz="1200" b="1" dirty="0">
              <a:latin typeface="Calibri"/>
              <a:ea typeface="Calibri"/>
              <a:cs typeface="Calibri"/>
              <a:sym typeface="Calibri"/>
            </a:endParaRPr>
          </a:p>
          <a:p>
            <a:pPr marL="457200" lvl="0" indent="-304800" algn="l" rtl="0">
              <a:lnSpc>
                <a:spcPct val="115000"/>
              </a:lnSpc>
              <a:spcBef>
                <a:spcPts val="0"/>
              </a:spcBef>
              <a:spcAft>
                <a:spcPts val="0"/>
              </a:spcAft>
              <a:buSzPts val="1200"/>
              <a:buFont typeface="Calibri"/>
              <a:buChar char="●"/>
            </a:pPr>
            <a:r>
              <a:rPr lang="en" sz="1200" dirty="0">
                <a:latin typeface="Calibri"/>
                <a:ea typeface="Calibri"/>
                <a:cs typeface="Calibri"/>
                <a:sym typeface="Calibri"/>
              </a:rPr>
              <a:t>While you may only need to check in with some residents/family; with others you may have a longer conversation earlier in the person’s stay in the facility, depending on the residents health status.</a:t>
            </a:r>
            <a:endParaRPr sz="1200" strike="sngStrike" dirty="0">
              <a:latin typeface="Calibri"/>
              <a:ea typeface="Calibri"/>
              <a:cs typeface="Calibri"/>
              <a:sym typeface="Calibri"/>
            </a:endParaRPr>
          </a:p>
          <a:p>
            <a:pPr marL="0" lvl="0" indent="0" algn="l" rtl="0">
              <a:lnSpc>
                <a:spcPct val="115000"/>
              </a:lnSpc>
              <a:spcBef>
                <a:spcPts val="400"/>
              </a:spcBef>
              <a:spcAft>
                <a:spcPts val="0"/>
              </a:spcAft>
              <a:buSzPts val="1100"/>
              <a:buNone/>
            </a:pPr>
            <a:endParaRPr sz="1200" dirty="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b="1" dirty="0"/>
              <a:t>To sum up, the handouts can support meaningful conversation </a:t>
            </a:r>
            <a:r>
              <a:rPr lang="en" dirty="0"/>
              <a:t>with residents, and their family and supports on the expected change in food intake their loved one may have during personal care home admission. </a:t>
            </a:r>
            <a:endParaRPr dirty="0"/>
          </a:p>
          <a:p>
            <a:pPr marL="0" lvl="0" indent="0" algn="l" rtl="0">
              <a:lnSpc>
                <a:spcPct val="115000"/>
              </a:lnSpc>
              <a:spcBef>
                <a:spcPts val="600"/>
              </a:spcBef>
              <a:spcAft>
                <a:spcPts val="0"/>
              </a:spcAft>
              <a:buClr>
                <a:schemeClr val="dk1"/>
              </a:buClr>
              <a:buSzPts val="1100"/>
              <a:buFont typeface="Arial"/>
              <a:buNone/>
            </a:pPr>
            <a:r>
              <a:rPr lang="en" b="1" dirty="0"/>
              <a:t> </a:t>
            </a:r>
            <a:endParaRPr b="1" dirty="0"/>
          </a:p>
          <a:p>
            <a:pPr marL="0" lvl="0" indent="0" algn="l" rtl="0">
              <a:lnSpc>
                <a:spcPct val="100000"/>
              </a:lnSpc>
              <a:spcBef>
                <a:spcPts val="0"/>
              </a:spcBef>
              <a:spcAft>
                <a:spcPts val="0"/>
              </a:spcAft>
              <a:buSzPts val="1400"/>
              <a:buNone/>
            </a:pPr>
            <a:endParaRPr sz="1400" dirty="0"/>
          </a:p>
        </p:txBody>
      </p:sp>
      <p:sp>
        <p:nvSpPr>
          <p:cNvPr id="265" name="Google Shape;265;g1fd1c313d1f_2_190:notes"/>
          <p:cNvSpPr txBox="1">
            <a:spLocks noGrp="1"/>
          </p:cNvSpPr>
          <p:nvPr>
            <p:ph type="sldNum" idx="12"/>
          </p:nvPr>
        </p:nvSpPr>
        <p:spPr>
          <a:xfrm>
            <a:off x="3887131" y="8686487"/>
            <a:ext cx="2970880" cy="457377"/>
          </a:xfrm>
          <a:prstGeom prst="rect">
            <a:avLst/>
          </a:prstGeom>
          <a:noFill/>
          <a:ln>
            <a:noFill/>
          </a:ln>
        </p:spPr>
        <p:txBody>
          <a:bodyPr spcFirstLastPara="1" wrap="square" lIns="90575" tIns="45275" rIns="90575" bIns="452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400" b="0" i="0" u="none" strike="noStrike" cap="none">
                <a:solidFill>
                  <a:srgbClr val="000000"/>
                </a:solidFill>
                <a:latin typeface="Arial"/>
                <a:ea typeface="Arial"/>
                <a:cs typeface="Arial"/>
                <a:sym typeface="Arial"/>
              </a:rPr>
              <a:t>17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2002c73dae8_0_100: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99" name="Google Shape;299;g2002c73dae8_0_100:notes"/>
          <p:cNvSpPr txBox="1">
            <a:spLocks noGrp="1"/>
          </p:cNvSpPr>
          <p:nvPr>
            <p:ph type="body" idx="1"/>
          </p:nvPr>
        </p:nvSpPr>
        <p:spPr>
          <a:xfrm>
            <a:off x="914710" y="4344025"/>
            <a:ext cx="5028600" cy="4114500"/>
          </a:xfrm>
          <a:prstGeom prst="rect">
            <a:avLst/>
          </a:prstGeom>
          <a:noFill/>
          <a:ln>
            <a:noFill/>
          </a:ln>
        </p:spPr>
        <p:txBody>
          <a:bodyPr spcFirstLastPara="1" wrap="square" lIns="90575" tIns="45275" rIns="90575" bIns="45275" anchor="t" anchorCtr="0">
            <a:noAutofit/>
          </a:bodyPr>
          <a:lstStyle/>
          <a:p>
            <a:pPr marL="0" lvl="0" indent="0" algn="l" rtl="0">
              <a:spcBef>
                <a:spcPts val="0"/>
              </a:spcBef>
              <a:spcAft>
                <a:spcPts val="0"/>
              </a:spcAft>
              <a:buNone/>
            </a:pPr>
            <a:r>
              <a:rPr lang="en" b="1" dirty="0">
                <a:solidFill>
                  <a:schemeClr val="dk1"/>
                </a:solidFill>
              </a:rPr>
              <a:t>Tools currently available to help reinforce the important concepts of this initiative:</a:t>
            </a:r>
            <a:endParaRPr b="1"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 dirty="0">
                <a:solidFill>
                  <a:schemeClr val="dk1"/>
                </a:solidFill>
              </a:rPr>
              <a:t>We’ve developed the following:</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a:solidFill>
                  <a:schemeClr val="dk1"/>
                </a:solidFill>
              </a:rPr>
              <a:t>PowerPoint presentation voiceover:</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a:solidFill>
                  <a:schemeClr val="dk1"/>
                </a:solidFill>
              </a:rPr>
              <a:t>This is an educational tool that can be shared at multiple sites to bring awareness of the initiative and the resources to equip the staff on the intended use of the resources. </a:t>
            </a: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solidFill>
                <a:schemeClr val="dk1"/>
              </a:solidFil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 b="1" dirty="0">
                <a:solidFill>
                  <a:schemeClr val="dk1"/>
                </a:solidFill>
              </a:rPr>
              <a:t>Secondly, is </a:t>
            </a:r>
            <a:r>
              <a:rPr lang="en-CA" b="1" dirty="0">
                <a:solidFill>
                  <a:schemeClr val="dk1"/>
                </a:solidFill>
              </a:rPr>
              <a:t>a</a:t>
            </a:r>
            <a:r>
              <a:rPr lang="en-CA" dirty="0">
                <a:solidFill>
                  <a:schemeClr val="dk1"/>
                </a:solidFill>
              </a:rPr>
              <a:t> </a:t>
            </a:r>
            <a:r>
              <a:rPr lang="en-CA" b="1" dirty="0">
                <a:solidFill>
                  <a:schemeClr val="dk1"/>
                </a:solidFill>
              </a:rPr>
              <a:t>Huddle Script</a:t>
            </a:r>
            <a:r>
              <a:rPr lang="en-CA" dirty="0">
                <a:solidFill>
                  <a:schemeClr val="dk1"/>
                </a:solidFill>
              </a:rPr>
              <a:t> that was developed that summarizes this presentation in less than 10 minutes.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dirty="0">
                <a:solidFill>
                  <a:schemeClr val="dk1"/>
                </a:solidFill>
              </a:rPr>
              <a:t>This could be used for sharing information for front line staff. </a:t>
            </a:r>
          </a:p>
          <a:p>
            <a:pPr marL="0" lvl="0" indent="0" algn="l" rtl="0">
              <a:spcBef>
                <a:spcPts val="0"/>
              </a:spcBef>
              <a:spcAft>
                <a:spcPts val="0"/>
              </a:spcAft>
              <a:buNone/>
            </a:pPr>
            <a:r>
              <a:rPr lang="en" b="1" dirty="0">
                <a:solidFill>
                  <a:schemeClr val="dk1"/>
                </a:solidFill>
              </a:rPr>
              <a:t> </a:t>
            </a: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 b="1" dirty="0">
                <a:solidFill>
                  <a:schemeClr val="dk1"/>
                </a:solidFill>
              </a:rPr>
              <a:t>Infographics</a:t>
            </a:r>
            <a:endParaRPr b="1" dirty="0">
              <a:solidFill>
                <a:schemeClr val="dk1"/>
              </a:solidFill>
            </a:endParaRPr>
          </a:p>
          <a:p>
            <a:pPr marL="0" lvl="0" indent="0" algn="l" rtl="0">
              <a:spcBef>
                <a:spcPts val="0"/>
              </a:spcBef>
              <a:spcAft>
                <a:spcPts val="0"/>
              </a:spcAft>
              <a:buNone/>
            </a:pPr>
            <a:r>
              <a:rPr lang="en" dirty="0">
                <a:solidFill>
                  <a:schemeClr val="dk1"/>
                </a:solidFill>
              </a:rPr>
              <a:t>I will share a picture of both of them on the next slide.</a:t>
            </a:r>
            <a:endParaRPr dirty="0">
              <a:solidFill>
                <a:schemeClr val="dk1"/>
              </a:solidFill>
            </a:endParaRPr>
          </a:p>
          <a:p>
            <a:pPr marL="457200" lvl="0" indent="-228600" algn="l" rtl="0">
              <a:spcBef>
                <a:spcPts val="0"/>
              </a:spcBef>
              <a:spcAft>
                <a:spcPts val="0"/>
              </a:spcAft>
              <a:buClr>
                <a:schemeClr val="dk1"/>
              </a:buClr>
              <a:buSzPts val="1100"/>
              <a:buFont typeface="Arial"/>
              <a:buNone/>
            </a:pPr>
            <a:endParaRPr dirty="0">
              <a:solidFill>
                <a:schemeClr val="dk1"/>
              </a:solidFill>
            </a:endParaRPr>
          </a:p>
          <a:p>
            <a:pPr marL="457200" lvl="0" indent="-228600" algn="l" rtl="0">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SzPts val="1400"/>
              <a:buNone/>
            </a:pPr>
            <a:endParaRPr sz="1400" dirty="0"/>
          </a:p>
        </p:txBody>
      </p:sp>
      <p:sp>
        <p:nvSpPr>
          <p:cNvPr id="300" name="Google Shape;300;g2002c73dae8_0_100:notes"/>
          <p:cNvSpPr txBox="1">
            <a:spLocks noGrp="1"/>
          </p:cNvSpPr>
          <p:nvPr>
            <p:ph type="sldNum" idx="12"/>
          </p:nvPr>
        </p:nvSpPr>
        <p:spPr>
          <a:xfrm>
            <a:off x="3887131" y="8686487"/>
            <a:ext cx="2970900" cy="457500"/>
          </a:xfrm>
          <a:prstGeom prst="rect">
            <a:avLst/>
          </a:prstGeom>
          <a:noFill/>
          <a:ln>
            <a:noFill/>
          </a:ln>
        </p:spPr>
        <p:txBody>
          <a:bodyPr spcFirstLastPara="1" wrap="square" lIns="90575" tIns="45275" rIns="90575" bIns="452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400" b="0" i="0" u="none" strike="noStrike" cap="none">
                <a:solidFill>
                  <a:srgbClr val="000000"/>
                </a:solidFill>
                <a:latin typeface="Arial"/>
                <a:ea typeface="Arial"/>
                <a:cs typeface="Arial"/>
                <a:sym typeface="Arial"/>
              </a:rPr>
              <a:t>18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20b5e293eb_2_2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solidFill>
                  <a:schemeClr val="dk1"/>
                </a:solidFill>
              </a:rPr>
              <a:t>This infographic can be used as a poster. This can be displayed at your site. </a:t>
            </a:r>
            <a:endParaRPr dirty="0">
              <a:solidFill>
                <a:schemeClr val="dk1"/>
              </a:solidFill>
            </a:endParaRPr>
          </a:p>
          <a:p>
            <a:pPr marL="0" lvl="0" indent="0" algn="l" rtl="0">
              <a:lnSpc>
                <a:spcPct val="100000"/>
              </a:lnSpc>
              <a:spcBef>
                <a:spcPts val="0"/>
              </a:spcBef>
              <a:spcAft>
                <a:spcPts val="0"/>
              </a:spcAft>
              <a:buSzPts val="1100"/>
              <a:buNone/>
            </a:pPr>
            <a:r>
              <a:rPr lang="en" dirty="0">
                <a:solidFill>
                  <a:schemeClr val="dk1"/>
                </a:solidFill>
              </a:rPr>
              <a:t>In this infographic it discusses the purpose of the initiative, and summarizes the intended use of each of the seven resources. </a:t>
            </a:r>
            <a:endParaRPr dirty="0">
              <a:solidFill>
                <a:schemeClr val="dk1"/>
              </a:solidFill>
            </a:endParaRPr>
          </a:p>
          <a:p>
            <a:pPr marL="0" lvl="0" indent="0" algn="l" rtl="0">
              <a:lnSpc>
                <a:spcPct val="100000"/>
              </a:lnSpc>
              <a:spcBef>
                <a:spcPts val="0"/>
              </a:spcBef>
              <a:spcAft>
                <a:spcPts val="0"/>
              </a:spcAft>
              <a:buSzPts val="1100"/>
              <a:buNone/>
            </a:pPr>
            <a:endParaRPr dirty="0">
              <a:solidFill>
                <a:schemeClr val="dk1"/>
              </a:solidFill>
            </a:endParaRPr>
          </a:p>
          <a:p>
            <a:pPr marL="158750" lvl="0" indent="0" algn="l" rtl="0">
              <a:lnSpc>
                <a:spcPct val="100000"/>
              </a:lnSpc>
              <a:spcBef>
                <a:spcPts val="0"/>
              </a:spcBef>
              <a:spcAft>
                <a:spcPts val="0"/>
              </a:spcAft>
              <a:buClr>
                <a:schemeClr val="dk1"/>
              </a:buClr>
              <a:buSzPts val="1100"/>
              <a:buFont typeface="Arial"/>
              <a:buNone/>
            </a:pPr>
            <a:endParaRPr dirty="0">
              <a:solidFill>
                <a:schemeClr val="dk1"/>
              </a:solidFill>
            </a:endParaRPr>
          </a:p>
        </p:txBody>
      </p:sp>
      <p:sp>
        <p:nvSpPr>
          <p:cNvPr id="218" name="Google Shape;218;g220b5e293eb_2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fd1c313d1f_2_84: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6" name="Google Shape;136;g1fd1c313d1f_2_84:notes"/>
          <p:cNvSpPr txBox="1">
            <a:spLocks noGrp="1"/>
          </p:cNvSpPr>
          <p:nvPr>
            <p:ph type="body" idx="1"/>
          </p:nvPr>
        </p:nvSpPr>
        <p:spPr>
          <a:xfrm>
            <a:off x="914710" y="4344025"/>
            <a:ext cx="5028457" cy="4114623"/>
          </a:xfrm>
          <a:prstGeom prst="rect">
            <a:avLst/>
          </a:prstGeom>
          <a:noFill/>
          <a:ln>
            <a:noFill/>
          </a:ln>
        </p:spPr>
        <p:txBody>
          <a:bodyPr spcFirstLastPara="1" wrap="square" lIns="90575" tIns="45275" rIns="90575" bIns="45275" anchor="t" anchorCtr="0">
            <a:noAutofit/>
          </a:bodyPr>
          <a:lstStyle/>
          <a:p>
            <a:pPr marL="0" lvl="0" indent="0" algn="l" rtl="0">
              <a:lnSpc>
                <a:spcPct val="115000"/>
              </a:lnSpc>
              <a:spcBef>
                <a:spcPts val="0"/>
              </a:spcBef>
              <a:spcAft>
                <a:spcPts val="0"/>
              </a:spcAft>
              <a:buSzPts val="1400"/>
              <a:buNone/>
            </a:pPr>
            <a:r>
              <a:rPr lang="en" dirty="0">
                <a:solidFill>
                  <a:schemeClr val="dk1"/>
                </a:solidFill>
              </a:rPr>
              <a:t>We will be discussing the following:</a:t>
            </a:r>
            <a:endParaRPr dirty="0">
              <a:solidFill>
                <a:schemeClr val="dk1"/>
              </a:solidFill>
            </a:endParaRPr>
          </a:p>
          <a:p>
            <a:pPr marL="444500" lvl="0" indent="-285750" algn="l" rtl="0">
              <a:lnSpc>
                <a:spcPct val="115000"/>
              </a:lnSpc>
              <a:spcBef>
                <a:spcPts val="0"/>
              </a:spcBef>
              <a:spcAft>
                <a:spcPts val="0"/>
              </a:spcAft>
              <a:buClr>
                <a:schemeClr val="dk1"/>
              </a:buClr>
              <a:buSzPts val="1100"/>
              <a:buAutoNum type="arabicPeriod"/>
            </a:pPr>
            <a:r>
              <a:rPr lang="en" dirty="0">
                <a:solidFill>
                  <a:schemeClr val="dk1"/>
                </a:solidFill>
              </a:rPr>
              <a:t>We will start of by introducing the Working Group Members that developed the project</a:t>
            </a:r>
            <a:endParaRPr b="1" dirty="0">
              <a:solidFill>
                <a:schemeClr val="dk1"/>
              </a:solidFill>
              <a:highlight>
                <a:srgbClr val="FFFF00"/>
              </a:highlight>
            </a:endParaRPr>
          </a:p>
          <a:p>
            <a:pPr marL="444500" lvl="0" indent="-285750" algn="l" rtl="0">
              <a:lnSpc>
                <a:spcPct val="115000"/>
              </a:lnSpc>
              <a:spcBef>
                <a:spcPts val="0"/>
              </a:spcBef>
              <a:spcAft>
                <a:spcPts val="0"/>
              </a:spcAft>
              <a:buClr>
                <a:schemeClr val="dk1"/>
              </a:buClr>
              <a:buSzPts val="1100"/>
              <a:buAutoNum type="arabicPeriod"/>
            </a:pPr>
            <a:r>
              <a:rPr lang="en" dirty="0">
                <a:solidFill>
                  <a:schemeClr val="dk1"/>
                </a:solidFill>
              </a:rPr>
              <a:t>Working Group Plan / Purpose </a:t>
            </a:r>
            <a:endParaRPr dirty="0">
              <a:solidFill>
                <a:schemeClr val="dk1"/>
              </a:solidFill>
            </a:endParaRPr>
          </a:p>
          <a:p>
            <a:pPr marL="444500" lvl="0" indent="-285750" algn="l" rtl="0">
              <a:lnSpc>
                <a:spcPct val="115000"/>
              </a:lnSpc>
              <a:spcBef>
                <a:spcPts val="0"/>
              </a:spcBef>
              <a:spcAft>
                <a:spcPts val="0"/>
              </a:spcAft>
              <a:buClr>
                <a:schemeClr val="dk1"/>
              </a:buClr>
              <a:buSzPts val="1100"/>
              <a:buAutoNum type="arabicPeriod"/>
            </a:pPr>
            <a:r>
              <a:rPr lang="en" dirty="0">
                <a:solidFill>
                  <a:schemeClr val="dk1"/>
                </a:solidFill>
              </a:rPr>
              <a:t>Guiding Principles that shaped this initiative </a:t>
            </a:r>
            <a:endParaRPr dirty="0">
              <a:solidFill>
                <a:schemeClr val="dk1"/>
              </a:solidFill>
            </a:endParaRPr>
          </a:p>
          <a:p>
            <a:pPr marL="444500" lvl="0" indent="-285750" algn="l" rtl="0">
              <a:lnSpc>
                <a:spcPct val="115000"/>
              </a:lnSpc>
              <a:spcBef>
                <a:spcPts val="0"/>
              </a:spcBef>
              <a:spcAft>
                <a:spcPts val="0"/>
              </a:spcAft>
              <a:buClr>
                <a:schemeClr val="dk1"/>
              </a:buClr>
              <a:buSzPts val="1100"/>
              <a:buAutoNum type="arabicPeriod"/>
            </a:pPr>
            <a:r>
              <a:rPr lang="en" dirty="0">
                <a:solidFill>
                  <a:schemeClr val="dk1"/>
                </a:solidFill>
              </a:rPr>
              <a:t>We will discuss all the resources that were developed  (7 of them in total)</a:t>
            </a:r>
            <a:endParaRPr dirty="0"/>
          </a:p>
          <a:p>
            <a:pPr marL="444500" lvl="0" indent="-285750" algn="l" rtl="0">
              <a:lnSpc>
                <a:spcPct val="115000"/>
              </a:lnSpc>
              <a:spcBef>
                <a:spcPts val="0"/>
              </a:spcBef>
              <a:spcAft>
                <a:spcPts val="0"/>
              </a:spcAft>
              <a:buClr>
                <a:schemeClr val="dk1"/>
              </a:buClr>
              <a:buSzPts val="1100"/>
              <a:buAutoNum type="arabicPeriod"/>
            </a:pPr>
            <a:r>
              <a:rPr lang="en" dirty="0">
                <a:solidFill>
                  <a:schemeClr val="dk1"/>
                </a:solidFill>
              </a:rPr>
              <a:t>Finally, wrap it up with our conclusion</a:t>
            </a:r>
            <a:endParaRPr strike="sngStrike" dirty="0">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dirty="0">
                <a:solidFill>
                  <a:schemeClr val="dk1"/>
                </a:solidFill>
              </a:rPr>
              <a:t>And share the some of t</a:t>
            </a:r>
            <a:r>
              <a:rPr lang="en-CA" dirty="0">
                <a:solidFill>
                  <a:schemeClr val="dk1"/>
                </a:solidFill>
              </a:rPr>
              <a:t>he</a:t>
            </a:r>
            <a:r>
              <a:rPr lang="en" dirty="0">
                <a:solidFill>
                  <a:schemeClr val="dk1"/>
                </a:solidFill>
              </a:rPr>
              <a:t> tools available and what’s next?</a:t>
            </a:r>
            <a:endParaRPr dirty="0"/>
          </a:p>
          <a:p>
            <a:pPr marL="0" lvl="0" indent="0" algn="l" rtl="0">
              <a:lnSpc>
                <a:spcPct val="115000"/>
              </a:lnSpc>
              <a:spcBef>
                <a:spcPts val="0"/>
              </a:spcBef>
              <a:spcAft>
                <a:spcPts val="0"/>
              </a:spcAft>
              <a:buNone/>
            </a:pPr>
            <a:endParaRPr b="1" dirty="0">
              <a:solidFill>
                <a:schemeClr val="dk1"/>
              </a:solidFill>
            </a:endParaRPr>
          </a:p>
        </p:txBody>
      </p:sp>
      <p:sp>
        <p:nvSpPr>
          <p:cNvPr id="137" name="Google Shape;137;g1fd1c313d1f_2_84:notes"/>
          <p:cNvSpPr txBox="1">
            <a:spLocks noGrp="1"/>
          </p:cNvSpPr>
          <p:nvPr>
            <p:ph type="sldNum" idx="12"/>
          </p:nvPr>
        </p:nvSpPr>
        <p:spPr>
          <a:xfrm>
            <a:off x="3887131" y="8686487"/>
            <a:ext cx="2970880" cy="457377"/>
          </a:xfrm>
          <a:prstGeom prst="rect">
            <a:avLst/>
          </a:prstGeom>
          <a:noFill/>
          <a:ln>
            <a:noFill/>
          </a:ln>
        </p:spPr>
        <p:txBody>
          <a:bodyPr spcFirstLastPara="1" wrap="square" lIns="90575" tIns="45275" rIns="90575" bIns="452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20b5e293eb_2_2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solidFill>
                  <a:schemeClr val="dk1"/>
                </a:solidFill>
              </a:rPr>
              <a:t>This is the second infographic created. This can serve as an advertisement tool for the initiative. </a:t>
            </a:r>
            <a:endParaRPr dirty="0">
              <a:solidFill>
                <a:schemeClr val="dk1"/>
              </a:solidFill>
            </a:endParaRPr>
          </a:p>
          <a:p>
            <a:pPr marL="0" lvl="0" indent="0" algn="l" rtl="0">
              <a:lnSpc>
                <a:spcPct val="100000"/>
              </a:lnSpc>
              <a:spcBef>
                <a:spcPts val="0"/>
              </a:spcBef>
              <a:spcAft>
                <a:spcPts val="0"/>
              </a:spcAft>
              <a:buSzPts val="1100"/>
              <a:buNone/>
            </a:pPr>
            <a:r>
              <a:rPr lang="en" dirty="0">
                <a:solidFill>
                  <a:schemeClr val="dk1"/>
                </a:solidFill>
              </a:rPr>
              <a:t>The points quoted above display the text written on the infographic. </a:t>
            </a:r>
            <a:endParaRPr dirty="0">
              <a:solidFill>
                <a:schemeClr val="dk1"/>
              </a:solidFill>
            </a:endParaRPr>
          </a:p>
          <a:p>
            <a:pPr marL="0" lvl="0" indent="0" algn="l" rtl="0">
              <a:lnSpc>
                <a:spcPct val="100000"/>
              </a:lnSpc>
              <a:spcBef>
                <a:spcPts val="0"/>
              </a:spcBef>
              <a:spcAft>
                <a:spcPts val="0"/>
              </a:spcAft>
              <a:buSzPts val="1100"/>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p:txBody>
      </p:sp>
      <p:sp>
        <p:nvSpPr>
          <p:cNvPr id="233" name="Google Shape;233;g220b5e293eb_2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2002c73dae8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9" name="Google Shape;319;g2002c73dae8_0_2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CA" dirty="0"/>
              <a:t>If it hasn’t been said </a:t>
            </a:r>
            <a:r>
              <a:rPr lang="en" dirty="0"/>
              <a:t>enough t</a:t>
            </a:r>
            <a:r>
              <a:rPr lang="en-CA" dirty="0"/>
              <a:t>hr</a:t>
            </a:r>
            <a:r>
              <a:rPr lang="en" dirty="0" err="1"/>
              <a:t>oughout</a:t>
            </a:r>
            <a:r>
              <a:rPr lang="en" dirty="0"/>
              <a:t> this presentation, we want to share the key message is about conversation, and comfortably using the resources as you see fit, to support those conversations you have whether its with the resident or the family. </a:t>
            </a:r>
            <a:endParaRPr dirty="0"/>
          </a:p>
          <a:p>
            <a:pPr marL="0" lvl="0" indent="0" algn="l" rtl="0">
              <a:lnSpc>
                <a:spcPct val="100000"/>
              </a:lnSpc>
              <a:spcBef>
                <a:spcPts val="0"/>
              </a:spcBef>
              <a:spcAft>
                <a:spcPts val="0"/>
              </a:spcAft>
              <a:buSzPts val="1100"/>
              <a:buNone/>
            </a:pPr>
            <a:endParaRPr dirty="0"/>
          </a:p>
          <a:p>
            <a:pPr marL="0" lvl="0" indent="0" algn="l" rtl="0">
              <a:spcBef>
                <a:spcPts val="360"/>
              </a:spcBef>
              <a:spcAft>
                <a:spcPts val="0"/>
              </a:spcAft>
              <a:buClr>
                <a:schemeClr val="dk1"/>
              </a:buClr>
              <a:buSzPts val="1100"/>
              <a:buFont typeface="Arial"/>
              <a:buNone/>
            </a:pPr>
            <a:r>
              <a:rPr lang="en" dirty="0">
                <a:solidFill>
                  <a:schemeClr val="dk1"/>
                </a:solidFill>
              </a:rPr>
              <a:t>You may use these tools routinely as part of your practice.</a:t>
            </a:r>
            <a:endParaRPr dirty="0">
              <a:solidFill>
                <a:schemeClr val="dk1"/>
              </a:solidFill>
            </a:endParaRPr>
          </a:p>
          <a:p>
            <a:pPr marL="457200" lvl="0" indent="-298450" algn="l" rtl="0">
              <a:spcBef>
                <a:spcPts val="360"/>
              </a:spcBef>
              <a:spcAft>
                <a:spcPts val="0"/>
              </a:spcAft>
              <a:buClr>
                <a:schemeClr val="dk1"/>
              </a:buClr>
              <a:buSzPts val="1100"/>
              <a:buChar char="-"/>
            </a:pPr>
            <a:r>
              <a:rPr lang="en" dirty="0">
                <a:solidFill>
                  <a:schemeClr val="dk1"/>
                </a:solidFill>
              </a:rPr>
              <a:t>The site(s) you work in may or may not already use these in practice.</a:t>
            </a:r>
            <a:endParaRPr dirty="0">
              <a:solidFill>
                <a:schemeClr val="dk1"/>
              </a:solidFill>
            </a:endParaRPr>
          </a:p>
          <a:p>
            <a:pPr marL="0" lvl="0" indent="0" algn="l" rtl="0">
              <a:lnSpc>
                <a:spcPct val="100000"/>
              </a:lnSpc>
              <a:spcBef>
                <a:spcPts val="0"/>
              </a:spcBef>
              <a:spcAft>
                <a:spcPts val="0"/>
              </a:spcAft>
              <a:buSzPts val="1100"/>
              <a:buNone/>
            </a:pPr>
            <a:endParaRPr lang="en-CA"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dirty="0"/>
              <a:t>We hope this initiative and its resources can help you to have meaningful conversations with residents and families if needed on the topic of Nutrition Decline. </a:t>
            </a: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fd1c313d1f_2_91: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4" name="Google Shape;144;g1fd1c313d1f_2_91:notes"/>
          <p:cNvSpPr txBox="1">
            <a:spLocks noGrp="1"/>
          </p:cNvSpPr>
          <p:nvPr>
            <p:ph type="body" idx="1"/>
          </p:nvPr>
        </p:nvSpPr>
        <p:spPr>
          <a:xfrm>
            <a:off x="914710" y="4344025"/>
            <a:ext cx="5028457" cy="4114623"/>
          </a:xfrm>
          <a:prstGeom prst="rect">
            <a:avLst/>
          </a:prstGeom>
          <a:noFill/>
          <a:ln>
            <a:noFill/>
          </a:ln>
        </p:spPr>
        <p:txBody>
          <a:bodyPr spcFirstLastPara="1" wrap="square" lIns="90575" tIns="45275" rIns="90575" bIns="45275" anchor="t" anchorCtr="0">
            <a:noAutofit/>
          </a:bodyPr>
          <a:lstStyle/>
          <a:p>
            <a:pPr marL="0" lvl="0" indent="0" algn="l" rtl="0">
              <a:lnSpc>
                <a:spcPct val="115000"/>
              </a:lnSpc>
              <a:spcBef>
                <a:spcPts val="400"/>
              </a:spcBef>
              <a:spcAft>
                <a:spcPts val="0"/>
              </a:spcAft>
              <a:buSzPts val="1400"/>
              <a:buNone/>
            </a:pPr>
            <a:r>
              <a:rPr lang="en" sz="1100" dirty="0">
                <a:solidFill>
                  <a:schemeClr val="dk1"/>
                </a:solidFill>
              </a:rPr>
              <a:t>I want to begin by acknowledging the working group members, which are listed above. </a:t>
            </a:r>
          </a:p>
          <a:p>
            <a:pPr marL="0" lvl="0" indent="0" algn="l" rtl="0">
              <a:lnSpc>
                <a:spcPct val="115000"/>
              </a:lnSpc>
              <a:spcBef>
                <a:spcPts val="400"/>
              </a:spcBef>
              <a:spcAft>
                <a:spcPts val="0"/>
              </a:spcAft>
              <a:buSzPts val="1400"/>
              <a:buNone/>
            </a:pPr>
            <a:endParaRPr sz="1100" dirty="0">
              <a:solidFill>
                <a:schemeClr val="dk1"/>
              </a:solidFill>
            </a:endParaRPr>
          </a:p>
          <a:p>
            <a:pPr marL="0" lvl="0" indent="0" algn="l" rtl="0">
              <a:lnSpc>
                <a:spcPct val="115000"/>
              </a:lnSpc>
              <a:spcBef>
                <a:spcPts val="400"/>
              </a:spcBef>
              <a:spcAft>
                <a:spcPts val="0"/>
              </a:spcAft>
              <a:buSzPts val="1400"/>
              <a:buNone/>
            </a:pPr>
            <a:r>
              <a:rPr lang="en" sz="1100" dirty="0">
                <a:solidFill>
                  <a:schemeClr val="dk1"/>
                </a:solidFill>
              </a:rPr>
              <a:t>They are an inter-professional group, which come from a variety of sites. The working </a:t>
            </a:r>
            <a:r>
              <a:rPr lang="en" dirty="0">
                <a:solidFill>
                  <a:schemeClr val="dk1"/>
                </a:solidFill>
              </a:rPr>
              <a:t>group was formed in January of 2016, as a subgroup of the LTC End of Life Working Group. </a:t>
            </a:r>
            <a:endParaRPr sz="1100" dirty="0">
              <a:solidFill>
                <a:schemeClr val="dk1"/>
              </a:solidFill>
            </a:endParaRPr>
          </a:p>
          <a:p>
            <a:pPr marL="0" lvl="0" indent="0" algn="l" rtl="0">
              <a:lnSpc>
                <a:spcPct val="115000"/>
              </a:lnSpc>
              <a:spcBef>
                <a:spcPts val="400"/>
              </a:spcBef>
              <a:spcAft>
                <a:spcPts val="0"/>
              </a:spcAft>
              <a:buSzPts val="1400"/>
              <a:buNone/>
            </a:pPr>
            <a:r>
              <a:rPr lang="en" sz="1100" dirty="0">
                <a:solidFill>
                  <a:schemeClr val="dk1"/>
                </a:solidFill>
              </a:rPr>
              <a:t>The working group include members from Spiritual Health, Speech Language Pathology, Social Work, Nursing, </a:t>
            </a:r>
            <a:r>
              <a:rPr lang="en" sz="1100" b="0" dirty="0">
                <a:solidFill>
                  <a:schemeClr val="dk1"/>
                </a:solidFill>
              </a:rPr>
              <a:t>Clinical Nutrition as </a:t>
            </a:r>
            <a:r>
              <a:rPr lang="en" sz="1100" dirty="0">
                <a:solidFill>
                  <a:schemeClr val="dk1"/>
                </a:solidFill>
              </a:rPr>
              <a:t>well as representation from the Alzheimer's society. </a:t>
            </a:r>
            <a:endParaRPr sz="1100" dirty="0">
              <a:solidFill>
                <a:schemeClr val="dk1"/>
              </a:solidFill>
            </a:endParaRPr>
          </a:p>
          <a:p>
            <a:pPr marL="0" lvl="0" indent="0" algn="l" rtl="0">
              <a:lnSpc>
                <a:spcPct val="115000"/>
              </a:lnSpc>
              <a:spcBef>
                <a:spcPts val="400"/>
              </a:spcBef>
              <a:spcAft>
                <a:spcPts val="0"/>
              </a:spcAft>
              <a:buSzPts val="1400"/>
              <a:buNone/>
            </a:pPr>
            <a:r>
              <a:rPr lang="en" i="1" dirty="0">
                <a:solidFill>
                  <a:schemeClr val="dk1"/>
                </a:solidFill>
              </a:rPr>
              <a:t>Again, this a group from multiple professions, across several sites. </a:t>
            </a:r>
            <a:endParaRPr i="1" dirty="0">
              <a:solidFill>
                <a:schemeClr val="dk1"/>
              </a:solidFill>
            </a:endParaRPr>
          </a:p>
          <a:p>
            <a:pPr marL="0" lvl="0" indent="0" algn="l" rtl="0">
              <a:lnSpc>
                <a:spcPct val="115000"/>
              </a:lnSpc>
              <a:spcBef>
                <a:spcPts val="400"/>
              </a:spcBef>
              <a:spcAft>
                <a:spcPts val="0"/>
              </a:spcAft>
              <a:buSzPts val="1400"/>
              <a:buNone/>
            </a:pPr>
            <a:endParaRPr sz="1100" dirty="0">
              <a:solidFill>
                <a:schemeClr val="dk1"/>
              </a:solidFill>
            </a:endParaRPr>
          </a:p>
          <a:p>
            <a:pPr marL="0" lvl="0" indent="0" algn="l" rtl="0">
              <a:lnSpc>
                <a:spcPct val="115000"/>
              </a:lnSpc>
              <a:spcBef>
                <a:spcPts val="400"/>
              </a:spcBef>
              <a:spcAft>
                <a:spcPts val="0"/>
              </a:spcAft>
              <a:buSzPts val="1400"/>
              <a:buNone/>
            </a:pPr>
            <a:endParaRPr sz="1100" dirty="0">
              <a:solidFill>
                <a:schemeClr val="dk1"/>
              </a:solidFill>
            </a:endParaRPr>
          </a:p>
          <a:p>
            <a:pPr marL="0" lvl="0" indent="0" algn="l" rtl="0">
              <a:lnSpc>
                <a:spcPct val="100000"/>
              </a:lnSpc>
              <a:spcBef>
                <a:spcPts val="0"/>
              </a:spcBef>
              <a:spcAft>
                <a:spcPts val="0"/>
              </a:spcAft>
              <a:buSzPts val="1100"/>
              <a:buNone/>
            </a:pPr>
            <a:endParaRPr dirty="0">
              <a:solidFill>
                <a:schemeClr val="dk1"/>
              </a:solidFill>
            </a:endParaRPr>
          </a:p>
          <a:p>
            <a:pPr marL="0" lvl="0" indent="0" algn="l" rtl="0">
              <a:lnSpc>
                <a:spcPct val="115000"/>
              </a:lnSpc>
              <a:spcBef>
                <a:spcPts val="0"/>
              </a:spcBef>
              <a:spcAft>
                <a:spcPts val="0"/>
              </a:spcAft>
              <a:buSzPts val="1400"/>
              <a:buNone/>
            </a:pPr>
            <a:endParaRPr sz="1100" dirty="0">
              <a:solidFill>
                <a:schemeClr val="dk1"/>
              </a:solidFill>
            </a:endParaRPr>
          </a:p>
          <a:p>
            <a:pPr marL="0" lvl="0" indent="0" algn="l" rtl="0">
              <a:lnSpc>
                <a:spcPct val="115000"/>
              </a:lnSpc>
              <a:spcBef>
                <a:spcPts val="0"/>
              </a:spcBef>
              <a:spcAft>
                <a:spcPts val="0"/>
              </a:spcAft>
              <a:buSzPts val="1400"/>
              <a:buNone/>
            </a:pPr>
            <a:endParaRPr sz="1100" dirty="0"/>
          </a:p>
        </p:txBody>
      </p:sp>
      <p:sp>
        <p:nvSpPr>
          <p:cNvPr id="145" name="Google Shape;145;g1fd1c313d1f_2_91:notes"/>
          <p:cNvSpPr txBox="1">
            <a:spLocks noGrp="1"/>
          </p:cNvSpPr>
          <p:nvPr>
            <p:ph type="sldNum" idx="12"/>
          </p:nvPr>
        </p:nvSpPr>
        <p:spPr>
          <a:xfrm>
            <a:off x="3887131" y="8686487"/>
            <a:ext cx="2970880" cy="457377"/>
          </a:xfrm>
          <a:prstGeom prst="rect">
            <a:avLst/>
          </a:prstGeom>
          <a:noFill/>
          <a:ln>
            <a:noFill/>
          </a:ln>
        </p:spPr>
        <p:txBody>
          <a:bodyPr spcFirstLastPara="1" wrap="square" lIns="90575" tIns="45275" rIns="90575" bIns="452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fd1c313d1f_2_98: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2" name="Google Shape;152;g1fd1c313d1f_2_98:notes"/>
          <p:cNvSpPr txBox="1">
            <a:spLocks noGrp="1"/>
          </p:cNvSpPr>
          <p:nvPr>
            <p:ph type="body" idx="1"/>
          </p:nvPr>
        </p:nvSpPr>
        <p:spPr>
          <a:xfrm>
            <a:off x="914710" y="4344025"/>
            <a:ext cx="5028457" cy="4114623"/>
          </a:xfrm>
          <a:prstGeom prst="rect">
            <a:avLst/>
          </a:prstGeom>
          <a:noFill/>
          <a:ln>
            <a:noFill/>
          </a:ln>
        </p:spPr>
        <p:txBody>
          <a:bodyPr spcFirstLastPara="1" wrap="square" lIns="90575" tIns="45275" rIns="90575" bIns="45275" anchor="t" anchorCtr="0">
            <a:noAutofit/>
          </a:bodyPr>
          <a:lstStyle/>
          <a:p>
            <a:pPr marL="0" marR="0" lvl="0" indent="0" algn="l" defTabSz="914400" rtl="0" eaLnBrk="1" fontAlgn="auto" latinLnBrk="0" hangingPunct="1">
              <a:lnSpc>
                <a:spcPct val="115000"/>
              </a:lnSpc>
              <a:spcBef>
                <a:spcPts val="0"/>
              </a:spcBef>
              <a:spcAft>
                <a:spcPts val="0"/>
              </a:spcAft>
              <a:buClr>
                <a:srgbClr val="000000"/>
              </a:buClr>
              <a:buSzPts val="1400"/>
              <a:buFont typeface="Arial"/>
              <a:buNone/>
              <a:tabLst/>
              <a:defRPr/>
            </a:pPr>
            <a:r>
              <a:rPr lang="en-CA" sz="1100" b="1" dirty="0"/>
              <a:t>A memo was sent out in the fall of 2018 promoting this initiative. (Which the photo on the right)</a:t>
            </a:r>
            <a:endParaRPr lang="en-CA" b="1" dirty="0"/>
          </a:p>
          <a:p>
            <a:pPr marL="0" lvl="0" indent="0" algn="l" rtl="0">
              <a:lnSpc>
                <a:spcPct val="115000"/>
              </a:lnSpc>
              <a:spcBef>
                <a:spcPts val="0"/>
              </a:spcBef>
              <a:spcAft>
                <a:spcPts val="0"/>
              </a:spcAft>
              <a:buSzPts val="1400"/>
              <a:buNone/>
            </a:pPr>
            <a:r>
              <a:rPr lang="en" sz="1100" dirty="0">
                <a:solidFill>
                  <a:schemeClr val="dk1"/>
                </a:solidFill>
              </a:rPr>
              <a:t>The journey of nutrition decline working group was formed </a:t>
            </a:r>
            <a:r>
              <a:rPr lang="en" sz="1100" b="0" dirty="0">
                <a:solidFill>
                  <a:schemeClr val="dk1"/>
                </a:solidFill>
              </a:rPr>
              <a:t>based on a recommendation from the LTC End of Life Committee to promote conversation with support from</a:t>
            </a:r>
            <a:r>
              <a:rPr lang="en" sz="1100" dirty="0">
                <a:solidFill>
                  <a:schemeClr val="dk1"/>
                </a:solidFill>
              </a:rPr>
              <a:t> resources.  The goals are to</a:t>
            </a:r>
            <a:r>
              <a:rPr lang="en" dirty="0">
                <a:solidFill>
                  <a:schemeClr val="dk1"/>
                </a:solidFill>
              </a:rPr>
              <a:t>…</a:t>
            </a:r>
            <a:endParaRPr sz="1400" dirty="0"/>
          </a:p>
          <a:p>
            <a:pPr marL="457200" lvl="0" indent="-317500" algn="l" rtl="0">
              <a:lnSpc>
                <a:spcPct val="115000"/>
              </a:lnSpc>
              <a:spcBef>
                <a:spcPts val="0"/>
              </a:spcBef>
              <a:spcAft>
                <a:spcPts val="0"/>
              </a:spcAft>
              <a:buClr>
                <a:schemeClr val="dk1"/>
              </a:buClr>
              <a:buSzPts val="1400"/>
              <a:buChar char="-"/>
            </a:pPr>
            <a:r>
              <a:rPr lang="en" dirty="0">
                <a:solidFill>
                  <a:schemeClr val="dk1"/>
                </a:solidFill>
              </a:rPr>
              <a:t>(1) ensure common understanding and consistent language between the healthcare team when facilitating conversation with the residents and/ or their family supports</a:t>
            </a:r>
            <a:endParaRPr dirty="0">
              <a:solidFill>
                <a:schemeClr val="dk1"/>
              </a:solidFill>
            </a:endParaRPr>
          </a:p>
          <a:p>
            <a:pPr marL="457200" lvl="0" indent="-317500" algn="l" rtl="0">
              <a:lnSpc>
                <a:spcPct val="115000"/>
              </a:lnSpc>
              <a:spcBef>
                <a:spcPts val="0"/>
              </a:spcBef>
              <a:spcAft>
                <a:spcPts val="0"/>
              </a:spcAft>
              <a:buClr>
                <a:schemeClr val="dk1"/>
              </a:buClr>
              <a:buSzPts val="1400"/>
              <a:buChar char="-"/>
            </a:pPr>
            <a:r>
              <a:rPr lang="en" dirty="0">
                <a:solidFill>
                  <a:schemeClr val="dk1"/>
                </a:solidFill>
              </a:rPr>
              <a:t>These resources are there to help</a:t>
            </a:r>
            <a:r>
              <a:rPr lang="en" sz="1100" dirty="0">
                <a:solidFill>
                  <a:schemeClr val="dk1"/>
                </a:solidFill>
              </a:rPr>
              <a:t> </a:t>
            </a:r>
            <a:r>
              <a:rPr lang="en" dirty="0">
                <a:solidFill>
                  <a:schemeClr val="dk1"/>
                </a:solidFill>
              </a:rPr>
              <a:t>the team </a:t>
            </a:r>
            <a:r>
              <a:rPr lang="en" sz="1100" dirty="0">
                <a:solidFill>
                  <a:schemeClr val="dk1"/>
                </a:solidFill>
              </a:rPr>
              <a:t>engage in meaningful conversations with residents</a:t>
            </a:r>
            <a:r>
              <a:rPr lang="en" dirty="0">
                <a:solidFill>
                  <a:schemeClr val="dk1"/>
                </a:solidFill>
              </a:rPr>
              <a:t> and family supports </a:t>
            </a:r>
            <a:r>
              <a:rPr lang="en" sz="1100" dirty="0">
                <a:solidFill>
                  <a:schemeClr val="dk1"/>
                </a:solidFill>
              </a:rPr>
              <a:t>on the anticipated nutrition decline their loved ones may experience during the course of their admission. </a:t>
            </a:r>
            <a:endParaRPr sz="1100" dirty="0">
              <a:solidFill>
                <a:schemeClr val="dk1"/>
              </a:solidFill>
            </a:endParaRPr>
          </a:p>
          <a:p>
            <a:pPr marL="914400" lvl="1" indent="-298450" algn="l" rtl="0">
              <a:lnSpc>
                <a:spcPct val="115000"/>
              </a:lnSpc>
              <a:spcBef>
                <a:spcPts val="0"/>
              </a:spcBef>
              <a:spcAft>
                <a:spcPts val="0"/>
              </a:spcAft>
              <a:buClr>
                <a:schemeClr val="dk1"/>
              </a:buClr>
              <a:buSzPts val="1100"/>
              <a:buChar char="○"/>
            </a:pPr>
            <a:r>
              <a:rPr lang="en" sz="1200" dirty="0">
                <a:solidFill>
                  <a:schemeClr val="dk1"/>
                </a:solidFill>
                <a:latin typeface="Calibri"/>
                <a:ea typeface="Calibri"/>
                <a:cs typeface="Calibri"/>
                <a:sym typeface="Calibri"/>
              </a:rPr>
              <a:t>When we say “over the course of admission” we are referring to the entire time that the resident is  living in a PCH. </a:t>
            </a:r>
            <a:endParaRPr dirty="0">
              <a:solidFill>
                <a:schemeClr val="dk1"/>
              </a:solidFill>
            </a:endParaRPr>
          </a:p>
          <a:p>
            <a:pPr marL="457200" lvl="0" indent="-317500" algn="l" rtl="0">
              <a:lnSpc>
                <a:spcPct val="115000"/>
              </a:lnSpc>
              <a:spcBef>
                <a:spcPts val="0"/>
              </a:spcBef>
              <a:spcAft>
                <a:spcPts val="0"/>
              </a:spcAft>
              <a:buClr>
                <a:schemeClr val="dk1"/>
              </a:buClr>
              <a:buSzPts val="1400"/>
              <a:buChar char="-"/>
            </a:pPr>
            <a:r>
              <a:rPr lang="en" dirty="0">
                <a:solidFill>
                  <a:schemeClr val="dk1"/>
                </a:solidFill>
              </a:rPr>
              <a:t>And lastly, the goal is t</a:t>
            </a:r>
            <a:r>
              <a:rPr lang="en" sz="1100" dirty="0">
                <a:solidFill>
                  <a:schemeClr val="dk1"/>
                </a:solidFill>
              </a:rPr>
              <a:t>o pre-empt interventions that may not have benefit, such as tube feeding at end of life for residents living with dementia.</a:t>
            </a:r>
            <a:endParaRPr dirty="0">
              <a:solidFill>
                <a:schemeClr val="dk1"/>
              </a:solidFill>
            </a:endParaRPr>
          </a:p>
          <a:p>
            <a:pPr marL="0" lvl="0" indent="0" algn="l" rtl="0">
              <a:lnSpc>
                <a:spcPct val="115000"/>
              </a:lnSpc>
              <a:spcBef>
                <a:spcPts val="0"/>
              </a:spcBef>
              <a:spcAft>
                <a:spcPts val="0"/>
              </a:spcAft>
              <a:buSzPts val="1400"/>
              <a:buNone/>
            </a:pP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400"/>
              <a:buNone/>
            </a:pPr>
            <a:r>
              <a:rPr lang="en" sz="1200" dirty="0">
                <a:solidFill>
                  <a:schemeClr val="dk1"/>
                </a:solidFill>
                <a:latin typeface="Calibri"/>
                <a:ea typeface="Calibri"/>
                <a:cs typeface="Calibri"/>
                <a:sym typeface="Calibri"/>
              </a:rPr>
              <a:t>These resources are intended to support conversation (and are NOT to be handed out without context and discussion). Again, they are tools to enhance conversation. </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400"/>
              <a:buNone/>
            </a:pPr>
            <a:endParaRPr sz="1100" dirty="0">
              <a:solidFill>
                <a:schemeClr val="dk1"/>
              </a:solidFill>
            </a:endParaRPr>
          </a:p>
          <a:p>
            <a:pPr marL="0" lvl="0" indent="0" algn="l" rtl="0">
              <a:lnSpc>
                <a:spcPct val="115000"/>
              </a:lnSpc>
              <a:spcBef>
                <a:spcPts val="0"/>
              </a:spcBef>
              <a:spcAft>
                <a:spcPts val="0"/>
              </a:spcAft>
              <a:buSzPts val="1400"/>
              <a:buNone/>
            </a:pPr>
            <a:endParaRPr sz="1100" dirty="0">
              <a:solidFill>
                <a:schemeClr val="dk1"/>
              </a:solidFill>
            </a:endParaRPr>
          </a:p>
          <a:p>
            <a:pPr marL="0" lvl="0" indent="0" algn="l" rtl="0">
              <a:lnSpc>
                <a:spcPct val="115000"/>
              </a:lnSpc>
              <a:spcBef>
                <a:spcPts val="0"/>
              </a:spcBef>
              <a:spcAft>
                <a:spcPts val="0"/>
              </a:spcAft>
              <a:buSzPts val="1400"/>
              <a:buNone/>
            </a:pP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100" dirty="0">
              <a:solidFill>
                <a:schemeClr val="dk1"/>
              </a:solidFill>
            </a:endParaRPr>
          </a:p>
        </p:txBody>
      </p:sp>
      <p:sp>
        <p:nvSpPr>
          <p:cNvPr id="153" name="Google Shape;153;g1fd1c313d1f_2_98:notes"/>
          <p:cNvSpPr txBox="1">
            <a:spLocks noGrp="1"/>
          </p:cNvSpPr>
          <p:nvPr>
            <p:ph type="sldNum" idx="12"/>
          </p:nvPr>
        </p:nvSpPr>
        <p:spPr>
          <a:xfrm>
            <a:off x="3887131" y="8686487"/>
            <a:ext cx="2970880" cy="457377"/>
          </a:xfrm>
          <a:prstGeom prst="rect">
            <a:avLst/>
          </a:prstGeom>
          <a:noFill/>
          <a:ln>
            <a:noFill/>
          </a:ln>
        </p:spPr>
        <p:txBody>
          <a:bodyPr spcFirstLastPara="1" wrap="square" lIns="90575" tIns="45275" rIns="90575" bIns="452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fd6b65856c_0_1: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0" name="Google Shape;160;g1fd6b65856c_0_1:notes"/>
          <p:cNvSpPr txBox="1">
            <a:spLocks noGrp="1"/>
          </p:cNvSpPr>
          <p:nvPr>
            <p:ph type="body" idx="1"/>
          </p:nvPr>
        </p:nvSpPr>
        <p:spPr>
          <a:xfrm>
            <a:off x="914710" y="4344025"/>
            <a:ext cx="5028600" cy="4114500"/>
          </a:xfrm>
          <a:prstGeom prst="rect">
            <a:avLst/>
          </a:prstGeom>
          <a:noFill/>
          <a:ln>
            <a:noFill/>
          </a:ln>
        </p:spPr>
        <p:txBody>
          <a:bodyPr spcFirstLastPara="1" wrap="square" lIns="90575" tIns="45275" rIns="90575" bIns="45275" anchor="t" anchorCtr="0">
            <a:noAutofit/>
          </a:bodyPr>
          <a:lstStyle/>
          <a:p>
            <a:pPr marL="0" lvl="0" indent="0" algn="l" rtl="0">
              <a:lnSpc>
                <a:spcPct val="115000"/>
              </a:lnSpc>
              <a:spcBef>
                <a:spcPts val="500"/>
              </a:spcBef>
              <a:spcAft>
                <a:spcPts val="0"/>
              </a:spcAft>
              <a:buSzPts val="1100"/>
              <a:buNone/>
            </a:pPr>
            <a:r>
              <a:rPr lang="en" dirty="0">
                <a:solidFill>
                  <a:schemeClr val="dk1"/>
                </a:solidFill>
              </a:rPr>
              <a:t>Next, I’ll be discussing the 5 guiding principles of this initiative. </a:t>
            </a:r>
            <a:endParaRPr dirty="0">
              <a:solidFill>
                <a:schemeClr val="dk1"/>
              </a:solidFill>
            </a:endParaRPr>
          </a:p>
          <a:p>
            <a:pPr marL="457200" lvl="0" indent="-298450" algn="l" rtl="0">
              <a:lnSpc>
                <a:spcPct val="115000"/>
              </a:lnSpc>
              <a:spcBef>
                <a:spcPts val="500"/>
              </a:spcBef>
              <a:spcAft>
                <a:spcPts val="0"/>
              </a:spcAft>
              <a:buClr>
                <a:schemeClr val="dk1"/>
              </a:buClr>
              <a:buSzPts val="1100"/>
              <a:buAutoNum type="arabicPeriod"/>
            </a:pPr>
            <a:r>
              <a:rPr lang="en" dirty="0">
                <a:solidFill>
                  <a:schemeClr val="dk1"/>
                </a:solidFill>
              </a:rPr>
              <a:t>The majority of individuals who live in PCH will remain in this setting until end of life, but despite our best efforts, we do not always meet end of life needs.  </a:t>
            </a:r>
            <a:endParaRPr dirty="0">
              <a:solidFill>
                <a:schemeClr val="dk1"/>
              </a:solidFill>
            </a:endParaRPr>
          </a:p>
          <a:p>
            <a:pPr marL="457200" lvl="0" indent="-298450" algn="l" rtl="0">
              <a:lnSpc>
                <a:spcPct val="115000"/>
              </a:lnSpc>
              <a:spcBef>
                <a:spcPts val="500"/>
              </a:spcBef>
              <a:spcAft>
                <a:spcPts val="0"/>
              </a:spcAft>
              <a:buClr>
                <a:schemeClr val="dk1"/>
              </a:buClr>
              <a:buSzPts val="1100"/>
              <a:buAutoNum type="arabicPeriod"/>
            </a:pPr>
            <a:r>
              <a:rPr lang="en" sz="1200" dirty="0">
                <a:solidFill>
                  <a:schemeClr val="dk1"/>
                </a:solidFill>
                <a:latin typeface="Calibri"/>
                <a:ea typeface="Calibri"/>
                <a:cs typeface="Calibri"/>
                <a:sym typeface="Calibri"/>
              </a:rPr>
              <a:t>Therefore, the second guiding principle talks about </a:t>
            </a:r>
            <a:r>
              <a:rPr lang="en" sz="1200" b="1" u="sng" dirty="0">
                <a:solidFill>
                  <a:schemeClr val="dk1"/>
                </a:solidFill>
                <a:latin typeface="Calibri"/>
                <a:ea typeface="Calibri"/>
                <a:cs typeface="Calibri"/>
                <a:sym typeface="Calibri"/>
              </a:rPr>
              <a:t> ongoing conversation </a:t>
            </a:r>
            <a:r>
              <a:rPr lang="en" sz="1200" dirty="0">
                <a:solidFill>
                  <a:schemeClr val="dk1"/>
                </a:solidFill>
                <a:latin typeface="Calibri"/>
                <a:ea typeface="Calibri"/>
                <a:cs typeface="Calibri"/>
                <a:sym typeface="Calibri"/>
              </a:rPr>
              <a:t>and how essential it is to allow for informed decision making in a non-emergency situation. </a:t>
            </a:r>
            <a:endParaRPr sz="1200" dirty="0">
              <a:solidFill>
                <a:schemeClr val="dk1"/>
              </a:solidFill>
              <a:latin typeface="Calibri"/>
              <a:ea typeface="Calibri"/>
              <a:cs typeface="Calibri"/>
              <a:sym typeface="Calibri"/>
            </a:endParaRPr>
          </a:p>
          <a:p>
            <a:pPr marL="914400" lvl="1" indent="-298450" algn="l" rtl="0">
              <a:lnSpc>
                <a:spcPct val="115000"/>
              </a:lnSpc>
              <a:spcBef>
                <a:spcPts val="0"/>
              </a:spcBef>
              <a:spcAft>
                <a:spcPts val="0"/>
              </a:spcAft>
              <a:buClr>
                <a:srgbClr val="980000"/>
              </a:buClr>
              <a:buSzPts val="1100"/>
              <a:buChar char="○"/>
            </a:pPr>
            <a:r>
              <a:rPr lang="en" sz="1200" dirty="0">
                <a:solidFill>
                  <a:srgbClr val="980000"/>
                </a:solidFill>
                <a:latin typeface="Calibri"/>
                <a:ea typeface="Calibri"/>
                <a:cs typeface="Calibri"/>
                <a:sym typeface="Calibri"/>
              </a:rPr>
              <a:t>What </a:t>
            </a:r>
            <a:r>
              <a:rPr lang="en" sz="1200" dirty="0" err="1">
                <a:solidFill>
                  <a:srgbClr val="980000"/>
                </a:solidFill>
                <a:latin typeface="Calibri"/>
                <a:ea typeface="Calibri"/>
                <a:cs typeface="Calibri"/>
                <a:sym typeface="Calibri"/>
              </a:rPr>
              <a:t>i</a:t>
            </a:r>
            <a:r>
              <a:rPr lang="en" sz="1200" dirty="0">
                <a:solidFill>
                  <a:srgbClr val="980000"/>
                </a:solidFill>
                <a:latin typeface="Calibri"/>
                <a:ea typeface="Calibri"/>
                <a:cs typeface="Calibri"/>
                <a:sym typeface="Calibri"/>
              </a:rPr>
              <a:t> mean by that, is people may not always be able to make the best decisions in short time periods, </a:t>
            </a:r>
            <a:r>
              <a:rPr lang="en" sz="1200" b="1" dirty="0">
                <a:solidFill>
                  <a:srgbClr val="980000"/>
                </a:solidFill>
                <a:latin typeface="Calibri"/>
                <a:ea typeface="Calibri"/>
                <a:cs typeface="Calibri"/>
                <a:sym typeface="Calibri"/>
              </a:rPr>
              <a:t>When under stress and </a:t>
            </a:r>
            <a:r>
              <a:rPr lang="en" sz="1200" dirty="0">
                <a:solidFill>
                  <a:srgbClr val="980000"/>
                </a:solidFill>
                <a:latin typeface="Calibri"/>
                <a:ea typeface="Calibri"/>
                <a:cs typeface="Calibri"/>
                <a:sym typeface="Calibri"/>
              </a:rPr>
              <a:t>when emotions are high</a:t>
            </a:r>
            <a:endParaRPr sz="1200" dirty="0">
              <a:solidFill>
                <a:srgbClr val="980000"/>
              </a:solidFill>
              <a:latin typeface="Calibri"/>
              <a:ea typeface="Calibri"/>
              <a:cs typeface="Calibri"/>
              <a:sym typeface="Calibri"/>
            </a:endParaRPr>
          </a:p>
          <a:p>
            <a:pPr marL="914400" lvl="1" indent="-298450" algn="l" rtl="0">
              <a:lnSpc>
                <a:spcPct val="115000"/>
              </a:lnSpc>
              <a:spcBef>
                <a:spcPts val="0"/>
              </a:spcBef>
              <a:spcAft>
                <a:spcPts val="0"/>
              </a:spcAft>
              <a:buClr>
                <a:srgbClr val="980000"/>
              </a:buClr>
              <a:buSzPts val="1100"/>
              <a:buChar char="○"/>
            </a:pPr>
            <a:r>
              <a:rPr lang="en" sz="1200" dirty="0">
                <a:solidFill>
                  <a:srgbClr val="980000"/>
                </a:solidFill>
                <a:latin typeface="Calibri"/>
                <a:ea typeface="Calibri"/>
                <a:cs typeface="Calibri"/>
                <a:sym typeface="Calibri"/>
              </a:rPr>
              <a:t>Therefore, our goal is to start conversations early, even as early as the the point of admission. </a:t>
            </a:r>
            <a:endParaRPr sz="1200" dirty="0">
              <a:solidFill>
                <a:srgbClr val="980000"/>
              </a:solidFill>
              <a:latin typeface="Calibri"/>
              <a:ea typeface="Calibri"/>
              <a:cs typeface="Calibri"/>
              <a:sym typeface="Calibri"/>
            </a:endParaRPr>
          </a:p>
          <a:p>
            <a:pPr marL="914400" lvl="1" indent="-298450" algn="l" rtl="0">
              <a:lnSpc>
                <a:spcPct val="115000"/>
              </a:lnSpc>
              <a:spcBef>
                <a:spcPts val="0"/>
              </a:spcBef>
              <a:spcAft>
                <a:spcPts val="0"/>
              </a:spcAft>
              <a:buClr>
                <a:srgbClr val="980000"/>
              </a:buClr>
              <a:buSzPts val="1100"/>
              <a:buChar char="○"/>
            </a:pPr>
            <a:r>
              <a:rPr lang="en" sz="1200" dirty="0">
                <a:solidFill>
                  <a:srgbClr val="980000"/>
                </a:solidFill>
                <a:latin typeface="Calibri"/>
                <a:ea typeface="Calibri"/>
                <a:cs typeface="Calibri"/>
                <a:sym typeface="Calibri"/>
              </a:rPr>
              <a:t>If we have on-going conversation about where the residents are in their health and what options are available to them, we will be more likely to provide the best care to the resident</a:t>
            </a:r>
            <a:endParaRPr sz="1200" dirty="0">
              <a:solidFill>
                <a:srgbClr val="980000"/>
              </a:solidFill>
              <a:latin typeface="Calibri"/>
              <a:ea typeface="Calibri"/>
              <a:cs typeface="Calibri"/>
              <a:sym typeface="Calibri"/>
            </a:endParaRPr>
          </a:p>
          <a:p>
            <a:pPr marL="457200" lvl="0" indent="0" algn="l" rtl="0">
              <a:lnSpc>
                <a:spcPct val="115000"/>
              </a:lnSpc>
              <a:spcBef>
                <a:spcPts val="0"/>
              </a:spcBef>
              <a:spcAft>
                <a:spcPts val="0"/>
              </a:spcAft>
              <a:buSzPts val="1100"/>
              <a:buNone/>
            </a:pPr>
            <a:endParaRPr dirty="0">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b="1" dirty="0">
                <a:solidFill>
                  <a:schemeClr val="dk1"/>
                </a:solidFill>
              </a:rPr>
              <a:t>Lack of conversation may be as a result of uncertainty and discomfort about WHAT needs to be said and HOW it needs to be said.</a:t>
            </a:r>
            <a:endParaRPr b="1" dirty="0">
              <a:solidFill>
                <a:schemeClr val="dk1"/>
              </a:solidFill>
            </a:endParaRPr>
          </a:p>
          <a:p>
            <a:pPr marL="914400" lvl="1" indent="-298450" algn="l" rtl="0">
              <a:lnSpc>
                <a:spcPct val="115000"/>
              </a:lnSpc>
              <a:spcBef>
                <a:spcPts val="0"/>
              </a:spcBef>
              <a:spcAft>
                <a:spcPts val="0"/>
              </a:spcAft>
              <a:buClr>
                <a:srgbClr val="980000"/>
              </a:buClr>
              <a:buSzPts val="1100"/>
              <a:buChar char="○"/>
            </a:pPr>
            <a:r>
              <a:rPr lang="en" dirty="0">
                <a:solidFill>
                  <a:srgbClr val="980000"/>
                </a:solidFill>
              </a:rPr>
              <a:t>We may not always feel comfortable about having these conversations when residents are eating less or stop eating. Therefore one of the intentions of this material is to enhance comfort around conversation in this area. </a:t>
            </a:r>
            <a:endParaRPr dirty="0">
              <a:solidFill>
                <a:srgbClr val="980000"/>
              </a:solidFill>
            </a:endParaRPr>
          </a:p>
          <a:p>
            <a:pPr marL="914400" lvl="0" indent="0" algn="l" rtl="0">
              <a:lnSpc>
                <a:spcPct val="115000"/>
              </a:lnSpc>
              <a:spcBef>
                <a:spcPts val="0"/>
              </a:spcBef>
              <a:spcAft>
                <a:spcPts val="0"/>
              </a:spcAft>
              <a:buSzPts val="1100"/>
              <a:buNone/>
            </a:pPr>
            <a:endParaRPr dirty="0">
              <a:solidFill>
                <a:schemeClr val="dk1"/>
              </a:solidFill>
            </a:endParaRPr>
          </a:p>
          <a:p>
            <a:pPr marL="0" lvl="0" indent="0" algn="l" rtl="0">
              <a:lnSpc>
                <a:spcPct val="115000"/>
              </a:lnSpc>
              <a:spcBef>
                <a:spcPts val="0"/>
              </a:spcBef>
              <a:spcAft>
                <a:spcPts val="0"/>
              </a:spcAft>
              <a:buSzPts val="1100"/>
              <a:buNone/>
            </a:pP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endParaRPr dirty="0">
              <a:solidFill>
                <a:schemeClr val="dk1"/>
              </a:solidFill>
            </a:endParaRPr>
          </a:p>
          <a:p>
            <a:pPr marL="0" lvl="0" indent="0" algn="l" rtl="0">
              <a:lnSpc>
                <a:spcPct val="100000"/>
              </a:lnSpc>
              <a:spcBef>
                <a:spcPts val="0"/>
              </a:spcBef>
              <a:spcAft>
                <a:spcPts val="0"/>
              </a:spcAft>
              <a:buSzPts val="1400"/>
              <a:buNone/>
            </a:pPr>
            <a:endParaRPr dirty="0"/>
          </a:p>
        </p:txBody>
      </p:sp>
      <p:sp>
        <p:nvSpPr>
          <p:cNvPr id="161" name="Google Shape;161;g1fd6b65856c_0_1:notes"/>
          <p:cNvSpPr txBox="1"/>
          <p:nvPr/>
        </p:nvSpPr>
        <p:spPr>
          <a:xfrm>
            <a:off x="3887131" y="8686487"/>
            <a:ext cx="2970900" cy="457500"/>
          </a:xfrm>
          <a:prstGeom prst="rect">
            <a:avLst/>
          </a:prstGeom>
          <a:noFill/>
          <a:ln>
            <a:noFill/>
          </a:ln>
        </p:spPr>
        <p:txBody>
          <a:bodyPr spcFirstLastPara="1" wrap="square" lIns="90575" tIns="45275" rIns="90575" bIns="45275"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 sz="18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fd6b65856c_0_84: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8" name="Google Shape;168;g1fd6b65856c_0_84:notes"/>
          <p:cNvSpPr txBox="1">
            <a:spLocks noGrp="1"/>
          </p:cNvSpPr>
          <p:nvPr>
            <p:ph type="body" idx="1"/>
          </p:nvPr>
        </p:nvSpPr>
        <p:spPr>
          <a:xfrm>
            <a:off x="914710" y="4344025"/>
            <a:ext cx="5028600" cy="4114500"/>
          </a:xfrm>
          <a:prstGeom prst="rect">
            <a:avLst/>
          </a:prstGeom>
          <a:noFill/>
          <a:ln>
            <a:noFill/>
          </a:ln>
        </p:spPr>
        <p:txBody>
          <a:bodyPr spcFirstLastPara="1" wrap="square" lIns="90575" tIns="45275" rIns="90575" bIns="45275" anchor="t" anchorCtr="0">
            <a:noAutofit/>
          </a:bodyPr>
          <a:lstStyle/>
          <a:p>
            <a:pPr marL="0" lvl="0" indent="0" algn="l" rtl="0">
              <a:lnSpc>
                <a:spcPct val="115000"/>
              </a:lnSpc>
              <a:spcBef>
                <a:spcPts val="0"/>
              </a:spcBef>
              <a:spcAft>
                <a:spcPts val="0"/>
              </a:spcAft>
              <a:buSzPts val="1100"/>
              <a:buNone/>
            </a:pPr>
            <a:endParaRPr dirty="0">
              <a:solidFill>
                <a:schemeClr val="dk1"/>
              </a:solidFill>
            </a:endParaRPr>
          </a:p>
          <a:p>
            <a:pPr marL="0" lvl="0" indent="0" algn="l" rtl="0">
              <a:lnSpc>
                <a:spcPct val="115000"/>
              </a:lnSpc>
              <a:spcBef>
                <a:spcPts val="0"/>
              </a:spcBef>
              <a:spcAft>
                <a:spcPts val="0"/>
              </a:spcAft>
              <a:buSzPts val="1100"/>
              <a:buNone/>
            </a:pPr>
            <a:r>
              <a:rPr lang="en" b="1" dirty="0">
                <a:solidFill>
                  <a:schemeClr val="dk1"/>
                </a:solidFill>
              </a:rPr>
              <a:t>4. Consistency </a:t>
            </a:r>
            <a:r>
              <a:rPr lang="en" dirty="0">
                <a:solidFill>
                  <a:schemeClr val="dk1"/>
                </a:solidFill>
              </a:rPr>
              <a:t>in the messages provided by the health care team to resident and their family supports  is essential to ensure understanding and comfort with information provided.</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endParaRPr dirty="0">
              <a:solidFill>
                <a:schemeClr val="dk1"/>
              </a:solidFill>
            </a:endParaRPr>
          </a:p>
          <a:p>
            <a:pPr marL="0" lvl="0" indent="0" algn="l" rtl="0">
              <a:lnSpc>
                <a:spcPct val="115000"/>
              </a:lnSpc>
              <a:spcBef>
                <a:spcPts val="0"/>
              </a:spcBef>
              <a:spcAft>
                <a:spcPts val="0"/>
              </a:spcAft>
              <a:buSzPts val="1100"/>
              <a:buNone/>
            </a:pPr>
            <a:r>
              <a:rPr lang="en" dirty="0">
                <a:solidFill>
                  <a:schemeClr val="dk1"/>
                </a:solidFill>
              </a:rPr>
              <a:t>5. Finally, </a:t>
            </a:r>
            <a:r>
              <a:rPr lang="en" b="1" dirty="0">
                <a:solidFill>
                  <a:schemeClr val="dk1"/>
                </a:solidFill>
              </a:rPr>
              <a:t>Good communication</a:t>
            </a:r>
            <a:r>
              <a:rPr lang="en" dirty="0">
                <a:solidFill>
                  <a:schemeClr val="dk1"/>
                </a:solidFill>
              </a:rPr>
              <a:t> is required between the healthcare team members in order for consistency in messaging to occur.</a:t>
            </a:r>
            <a:endParaRPr dirty="0">
              <a:solidFill>
                <a:schemeClr val="dk1"/>
              </a:solidFill>
            </a:endParaRPr>
          </a:p>
          <a:p>
            <a:pPr marL="914400" lvl="1" indent="-298450" algn="l" rtl="0">
              <a:lnSpc>
                <a:spcPct val="115000"/>
              </a:lnSpc>
              <a:spcBef>
                <a:spcPts val="0"/>
              </a:spcBef>
              <a:spcAft>
                <a:spcPts val="0"/>
              </a:spcAft>
              <a:buClr>
                <a:schemeClr val="dk1"/>
              </a:buClr>
              <a:buSzPts val="1100"/>
              <a:buChar char="○"/>
            </a:pPr>
            <a:r>
              <a:rPr lang="en" sz="1200" dirty="0">
                <a:solidFill>
                  <a:schemeClr val="dk1"/>
                </a:solidFill>
                <a:latin typeface="Calibri"/>
                <a:ea typeface="Calibri"/>
                <a:cs typeface="Calibri"/>
                <a:sym typeface="Calibri"/>
              </a:rPr>
              <a:t>The goal is that everyone on the team is on the same page with regards to approach to care and have a common understanding of where the resident’s are in their health.  </a:t>
            </a:r>
            <a:endParaRPr dirty="0">
              <a:solidFill>
                <a:schemeClr val="dk1"/>
              </a:solidFill>
            </a:endParaRPr>
          </a:p>
          <a:p>
            <a:pPr marL="0" lvl="0" indent="0" algn="l" rtl="0">
              <a:lnSpc>
                <a:spcPct val="115000"/>
              </a:lnSpc>
              <a:spcBef>
                <a:spcPts val="0"/>
              </a:spcBef>
              <a:spcAft>
                <a:spcPts val="0"/>
              </a:spcAft>
              <a:buSzPts val="1100"/>
              <a:buNone/>
            </a:pPr>
            <a:endParaRPr dirty="0"/>
          </a:p>
          <a:p>
            <a:pPr marL="0" lvl="0" indent="0" algn="l" rtl="0">
              <a:spcBef>
                <a:spcPts val="0"/>
              </a:spcBef>
              <a:spcAft>
                <a:spcPts val="0"/>
              </a:spcAft>
              <a:buClr>
                <a:schemeClr val="dk1"/>
              </a:buClr>
              <a:buSzPts val="1400"/>
              <a:buFont typeface="Arial"/>
              <a:buNone/>
            </a:pPr>
            <a:endParaRPr dirty="0">
              <a:highlight>
                <a:srgbClr val="FFE599"/>
              </a:highlight>
            </a:endParaRPr>
          </a:p>
        </p:txBody>
      </p:sp>
      <p:sp>
        <p:nvSpPr>
          <p:cNvPr id="169" name="Google Shape;169;g1fd6b65856c_0_84:notes"/>
          <p:cNvSpPr txBox="1"/>
          <p:nvPr/>
        </p:nvSpPr>
        <p:spPr>
          <a:xfrm>
            <a:off x="3887131" y="8686487"/>
            <a:ext cx="2970900" cy="457500"/>
          </a:xfrm>
          <a:prstGeom prst="rect">
            <a:avLst/>
          </a:prstGeom>
          <a:noFill/>
          <a:ln>
            <a:noFill/>
          </a:ln>
        </p:spPr>
        <p:txBody>
          <a:bodyPr spcFirstLastPara="1" wrap="square" lIns="90575" tIns="45275" rIns="90575" bIns="45275"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 sz="18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fd1c313d1f_2_112: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6" name="Google Shape;176;g1fd1c313d1f_2_112:notes"/>
          <p:cNvSpPr txBox="1">
            <a:spLocks noGrp="1"/>
          </p:cNvSpPr>
          <p:nvPr>
            <p:ph type="body" idx="1"/>
          </p:nvPr>
        </p:nvSpPr>
        <p:spPr>
          <a:xfrm>
            <a:off x="914710" y="4344025"/>
            <a:ext cx="5028457" cy="4114623"/>
          </a:xfrm>
          <a:prstGeom prst="rect">
            <a:avLst/>
          </a:prstGeom>
          <a:noFill/>
          <a:ln>
            <a:noFill/>
          </a:ln>
        </p:spPr>
        <p:txBody>
          <a:bodyPr spcFirstLastPara="1" wrap="square" lIns="90575" tIns="45275" rIns="90575" bIns="45275" anchor="t" anchorCtr="0">
            <a:noAutofit/>
          </a:bodyPr>
          <a:lstStyle/>
          <a:p>
            <a:pPr marL="0" lvl="0" indent="0" algn="l" rtl="0">
              <a:lnSpc>
                <a:spcPct val="100000"/>
              </a:lnSpc>
              <a:spcBef>
                <a:spcPts val="0"/>
              </a:spcBef>
              <a:spcAft>
                <a:spcPts val="0"/>
              </a:spcAft>
              <a:buSzPts val="1400"/>
              <a:buNone/>
            </a:pPr>
            <a:r>
              <a:rPr lang="en" sz="1100" b="0"/>
              <a:t>During the original work of the team, the Spiritual Health Practitioner recommended the term “whole person”.</a:t>
            </a:r>
            <a:endParaRPr sz="1400"/>
          </a:p>
          <a:p>
            <a:pPr marL="0" lvl="0" indent="0" algn="l" rtl="0">
              <a:lnSpc>
                <a:spcPct val="100000"/>
              </a:lnSpc>
              <a:spcBef>
                <a:spcPts val="0"/>
              </a:spcBef>
              <a:spcAft>
                <a:spcPts val="0"/>
              </a:spcAft>
              <a:buSzPts val="1400"/>
              <a:buNone/>
            </a:pPr>
            <a:endParaRPr sz="1100"/>
          </a:p>
          <a:p>
            <a:pPr marL="0" lvl="0" indent="0" algn="l" rtl="0">
              <a:lnSpc>
                <a:spcPct val="100000"/>
              </a:lnSpc>
              <a:spcBef>
                <a:spcPts val="0"/>
              </a:spcBef>
              <a:spcAft>
                <a:spcPts val="0"/>
              </a:spcAft>
              <a:buSzPts val="1400"/>
              <a:buNone/>
            </a:pPr>
            <a:r>
              <a:rPr lang="en" sz="1100"/>
              <a:t>The Whole person care principle addresses the physical, mental, emotional, relational, and spiritual needs of people living in PCH, as every person is uniquely different in their needs, preferences, and wishes. </a:t>
            </a:r>
            <a:endParaRPr sz="1100"/>
          </a:p>
          <a:p>
            <a:pPr marL="0" lvl="0" indent="0" algn="l" rtl="0">
              <a:lnSpc>
                <a:spcPct val="100000"/>
              </a:lnSpc>
              <a:spcBef>
                <a:spcPts val="0"/>
              </a:spcBef>
              <a:spcAft>
                <a:spcPts val="0"/>
              </a:spcAft>
              <a:buSzPts val="1400"/>
              <a:buNone/>
            </a:pPr>
            <a:endParaRPr sz="1100"/>
          </a:p>
          <a:p>
            <a:pPr marL="0" lvl="0" indent="0" algn="l" rtl="0">
              <a:lnSpc>
                <a:spcPct val="100000"/>
              </a:lnSpc>
              <a:spcBef>
                <a:spcPts val="0"/>
              </a:spcBef>
              <a:spcAft>
                <a:spcPts val="0"/>
              </a:spcAft>
              <a:buSzPts val="1400"/>
              <a:buNone/>
            </a:pPr>
            <a:r>
              <a:rPr lang="en" sz="1100"/>
              <a:t>The care we provide to residents at each point of their time in PCH, including end of life care, should be done so by meeting the needs of the </a:t>
            </a:r>
            <a:r>
              <a:rPr lang="en" sz="1100" b="1" u="sng"/>
              <a:t>person rather than the condition.</a:t>
            </a:r>
            <a:r>
              <a:rPr lang="en" sz="1100"/>
              <a:t> Moreover, ensuring the person is safe, dignified, and comfortable is something that cannot be stressed enough. </a:t>
            </a:r>
            <a:endParaRPr sz="1100"/>
          </a:p>
          <a:p>
            <a:pPr marL="0" lvl="0" indent="0" algn="l" rtl="0">
              <a:lnSpc>
                <a:spcPct val="100000"/>
              </a:lnSpc>
              <a:spcBef>
                <a:spcPts val="0"/>
              </a:spcBef>
              <a:spcAft>
                <a:spcPts val="0"/>
              </a:spcAft>
              <a:buSzPts val="1400"/>
              <a:buNone/>
            </a:pPr>
            <a:endParaRPr sz="1100"/>
          </a:p>
          <a:p>
            <a:pPr marL="0" lvl="0" indent="0" algn="l" rtl="0">
              <a:lnSpc>
                <a:spcPct val="100000"/>
              </a:lnSpc>
              <a:spcBef>
                <a:spcPts val="0"/>
              </a:spcBef>
              <a:spcAft>
                <a:spcPts val="0"/>
              </a:spcAft>
              <a:buSzPts val="1400"/>
              <a:buNone/>
            </a:pPr>
            <a:r>
              <a:rPr lang="en" sz="1100"/>
              <a:t>The resources developed for the journey of nutrition decline aim to meet these sensitive and specific needs of each resident at all points of their time in PCH. </a:t>
            </a:r>
            <a:endParaRPr sz="1100"/>
          </a:p>
          <a:p>
            <a:pPr marL="0" lvl="0" indent="0" algn="l" rtl="0">
              <a:lnSpc>
                <a:spcPct val="100000"/>
              </a:lnSpc>
              <a:spcBef>
                <a:spcPts val="0"/>
              </a:spcBef>
              <a:spcAft>
                <a:spcPts val="0"/>
              </a:spcAft>
              <a:buSzPts val="1400"/>
              <a:buNone/>
            </a:pPr>
            <a:endParaRPr sz="1100"/>
          </a:p>
          <a:p>
            <a:pPr marL="0" lvl="0" indent="0" algn="l" rtl="0">
              <a:lnSpc>
                <a:spcPct val="100000"/>
              </a:lnSpc>
              <a:spcBef>
                <a:spcPts val="0"/>
              </a:spcBef>
              <a:spcAft>
                <a:spcPts val="0"/>
              </a:spcAft>
              <a:buSzPts val="1400"/>
              <a:buNone/>
            </a:pPr>
            <a:endParaRPr sz="1100"/>
          </a:p>
          <a:p>
            <a:pPr marL="0" lvl="0" indent="0" algn="l" rtl="0">
              <a:lnSpc>
                <a:spcPct val="100000"/>
              </a:lnSpc>
              <a:spcBef>
                <a:spcPts val="0"/>
              </a:spcBef>
              <a:spcAft>
                <a:spcPts val="0"/>
              </a:spcAft>
              <a:buSzPts val="1400"/>
              <a:buNone/>
            </a:pPr>
            <a:endParaRPr sz="1100"/>
          </a:p>
        </p:txBody>
      </p:sp>
      <p:sp>
        <p:nvSpPr>
          <p:cNvPr id="177" name="Google Shape;177;g1fd1c313d1f_2_112:notes"/>
          <p:cNvSpPr txBox="1">
            <a:spLocks noGrp="1"/>
          </p:cNvSpPr>
          <p:nvPr>
            <p:ph type="sldNum" idx="12"/>
          </p:nvPr>
        </p:nvSpPr>
        <p:spPr>
          <a:xfrm>
            <a:off x="3887131" y="8686487"/>
            <a:ext cx="2970880" cy="457377"/>
          </a:xfrm>
          <a:prstGeom prst="rect">
            <a:avLst/>
          </a:prstGeom>
          <a:noFill/>
          <a:ln>
            <a:noFill/>
          </a:ln>
        </p:spPr>
        <p:txBody>
          <a:bodyPr spcFirstLastPara="1" wrap="square" lIns="90575" tIns="45275" rIns="90575" bIns="452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fd1c313d1f_2_119: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4" name="Google Shape;184;g1fd1c313d1f_2_119:notes"/>
          <p:cNvSpPr txBox="1">
            <a:spLocks noGrp="1"/>
          </p:cNvSpPr>
          <p:nvPr>
            <p:ph type="body" idx="1"/>
          </p:nvPr>
        </p:nvSpPr>
        <p:spPr>
          <a:xfrm>
            <a:off x="914710" y="4344025"/>
            <a:ext cx="5028457" cy="4114623"/>
          </a:xfrm>
          <a:prstGeom prst="rect">
            <a:avLst/>
          </a:prstGeom>
          <a:noFill/>
          <a:ln>
            <a:noFill/>
          </a:ln>
        </p:spPr>
        <p:txBody>
          <a:bodyPr spcFirstLastPara="1" wrap="square" lIns="90575" tIns="45275" rIns="90575" bIns="45275" anchor="t" anchorCtr="0">
            <a:noAutofit/>
          </a:bodyPr>
          <a:lstStyle/>
          <a:p>
            <a:pPr marL="0" lvl="0" indent="0" algn="l" rtl="0">
              <a:lnSpc>
                <a:spcPct val="100000"/>
              </a:lnSpc>
              <a:spcBef>
                <a:spcPts val="0"/>
              </a:spcBef>
              <a:spcAft>
                <a:spcPts val="0"/>
              </a:spcAft>
              <a:buSzPts val="1400"/>
              <a:buNone/>
            </a:pPr>
            <a:r>
              <a:rPr lang="en" sz="1100" b="0">
                <a:solidFill>
                  <a:schemeClr val="dk1"/>
                </a:solidFill>
              </a:rPr>
              <a:t>Let’s now briefly review the resources.</a:t>
            </a:r>
            <a:endParaRPr sz="1400"/>
          </a:p>
          <a:p>
            <a:pPr marL="0" lvl="0" indent="0" algn="l" rtl="0">
              <a:lnSpc>
                <a:spcPct val="100000"/>
              </a:lnSpc>
              <a:spcBef>
                <a:spcPts val="0"/>
              </a:spcBef>
              <a:spcAft>
                <a:spcPts val="0"/>
              </a:spcAft>
              <a:buSzPts val="1400"/>
              <a:buNone/>
            </a:pPr>
            <a:endParaRPr sz="1100">
              <a:solidFill>
                <a:schemeClr val="dk1"/>
              </a:solidFill>
            </a:endParaRPr>
          </a:p>
          <a:p>
            <a:pPr marL="0" lvl="0" indent="0" algn="l" rtl="0">
              <a:lnSpc>
                <a:spcPct val="100000"/>
              </a:lnSpc>
              <a:spcBef>
                <a:spcPts val="0"/>
              </a:spcBef>
              <a:spcAft>
                <a:spcPts val="0"/>
              </a:spcAft>
              <a:buSzPts val="1400"/>
              <a:buNone/>
            </a:pPr>
            <a:r>
              <a:rPr lang="en" sz="1100">
                <a:solidFill>
                  <a:schemeClr val="dk1"/>
                </a:solidFill>
              </a:rPr>
              <a:t>The working group developed a total of 7 resources. </a:t>
            </a:r>
            <a:endParaRPr sz="1100">
              <a:solidFill>
                <a:schemeClr val="dk1"/>
              </a:solidFill>
            </a:endParaRPr>
          </a:p>
          <a:p>
            <a:pPr marL="0" lvl="0" indent="0" algn="l" rtl="0">
              <a:lnSpc>
                <a:spcPct val="100000"/>
              </a:lnSpc>
              <a:spcBef>
                <a:spcPts val="0"/>
              </a:spcBef>
              <a:spcAft>
                <a:spcPts val="0"/>
              </a:spcAft>
              <a:buClr>
                <a:schemeClr val="dk1"/>
              </a:buClr>
              <a:buSzPts val="1800"/>
              <a:buFont typeface="Arial"/>
              <a:buNone/>
            </a:pPr>
            <a:endParaRPr sz="1100">
              <a:solidFill>
                <a:schemeClr val="dk1"/>
              </a:solidFill>
            </a:endParaRPr>
          </a:p>
          <a:p>
            <a:pPr marL="0" lvl="0" indent="0" algn="l" rtl="0">
              <a:lnSpc>
                <a:spcPct val="100000"/>
              </a:lnSpc>
              <a:spcBef>
                <a:spcPts val="0"/>
              </a:spcBef>
              <a:spcAft>
                <a:spcPts val="0"/>
              </a:spcAft>
              <a:buClr>
                <a:schemeClr val="dk1"/>
              </a:buClr>
              <a:buSzPts val="1800"/>
              <a:buFont typeface="Arial"/>
              <a:buNone/>
            </a:pPr>
            <a:r>
              <a:rPr lang="en" sz="1200">
                <a:solidFill>
                  <a:schemeClr val="dk1"/>
                </a:solidFill>
                <a:latin typeface="Calibri"/>
                <a:ea typeface="Calibri"/>
                <a:cs typeface="Calibri"/>
                <a:sym typeface="Calibri"/>
              </a:rPr>
              <a:t>The first two resources on the left were developed specifically for Health Care Professionals in LTC to provide evidence-based information that can be utilized by members of the HCT who may need to have conversations with resident, family or supports.  </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800"/>
              <a:buFont typeface="Arial"/>
              <a:buNone/>
            </a:pPr>
            <a:r>
              <a:rPr lang="en" sz="1200">
                <a:solidFill>
                  <a:schemeClr val="dk1"/>
                </a:solidFill>
                <a:latin typeface="Calibri"/>
                <a:ea typeface="Calibri"/>
                <a:cs typeface="Calibri"/>
                <a:sym typeface="Calibri"/>
              </a:rPr>
              <a:t>The resources include Changes in Food Intake and Nutrition in the Older Adult; as well as Feeding and Swallowing Concerns. </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8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800"/>
              <a:buFont typeface="Arial"/>
              <a:buNone/>
            </a:pPr>
            <a:endParaRPr sz="1200" b="1">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800"/>
              <a:buFont typeface="Arial"/>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8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Clr>
                <a:schemeClr val="dk1"/>
              </a:buClr>
              <a:buSzPts val="1800"/>
              <a:buFont typeface="Arial"/>
              <a:buNone/>
            </a:pPr>
            <a:endParaRPr sz="1200">
              <a:solidFill>
                <a:schemeClr val="dk1"/>
              </a:solidFill>
              <a:latin typeface="Calibri"/>
              <a:ea typeface="Calibri"/>
              <a:cs typeface="Calibri"/>
              <a:sym typeface="Calibri"/>
            </a:endParaRPr>
          </a:p>
        </p:txBody>
      </p:sp>
      <p:sp>
        <p:nvSpPr>
          <p:cNvPr id="185" name="Google Shape;185;g1fd1c313d1f_2_119:notes"/>
          <p:cNvSpPr txBox="1">
            <a:spLocks noGrp="1"/>
          </p:cNvSpPr>
          <p:nvPr>
            <p:ph type="sldNum" idx="12"/>
          </p:nvPr>
        </p:nvSpPr>
        <p:spPr>
          <a:xfrm>
            <a:off x="3887131" y="8686487"/>
            <a:ext cx="2970880" cy="457377"/>
          </a:xfrm>
          <a:prstGeom prst="rect">
            <a:avLst/>
          </a:prstGeom>
          <a:noFill/>
          <a:ln>
            <a:noFill/>
          </a:ln>
        </p:spPr>
        <p:txBody>
          <a:bodyPr spcFirstLastPara="1" wrap="square" lIns="90575" tIns="45275" rIns="90575" bIns="452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1fd1c313d1f_2_130: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6" name="Google Shape;196;g1fd1c313d1f_2_130:notes"/>
          <p:cNvSpPr txBox="1">
            <a:spLocks noGrp="1"/>
          </p:cNvSpPr>
          <p:nvPr>
            <p:ph type="body" idx="1"/>
          </p:nvPr>
        </p:nvSpPr>
        <p:spPr>
          <a:xfrm>
            <a:off x="914710" y="4344025"/>
            <a:ext cx="5028457" cy="4114623"/>
          </a:xfrm>
          <a:prstGeom prst="rect">
            <a:avLst/>
          </a:prstGeom>
          <a:noFill/>
          <a:ln>
            <a:noFill/>
          </a:ln>
        </p:spPr>
        <p:txBody>
          <a:bodyPr spcFirstLastPara="1" wrap="square" lIns="90575" tIns="45275" rIns="90575" bIns="45275" anchor="t" anchorCtr="0">
            <a:noAutofit/>
          </a:bodyPr>
          <a:lstStyle/>
          <a:p>
            <a:pPr marL="0" lvl="0" indent="0" algn="l" rtl="0">
              <a:lnSpc>
                <a:spcPct val="115000"/>
              </a:lnSpc>
              <a:spcBef>
                <a:spcPts val="40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The first health care professional resource is: </a:t>
            </a:r>
            <a:r>
              <a:rPr lang="en" sz="1200" b="1" dirty="0">
                <a:solidFill>
                  <a:schemeClr val="dk1"/>
                </a:solidFill>
                <a:latin typeface="Calibri"/>
                <a:ea typeface="Calibri"/>
                <a:cs typeface="Calibri"/>
                <a:sym typeface="Calibri"/>
              </a:rPr>
              <a:t>Conversations in LTC: Changes in Food Intake and Nutrition in the Older Adult</a:t>
            </a:r>
            <a:endParaRPr sz="1200" b="1" dirty="0">
              <a:solidFill>
                <a:schemeClr val="dk1"/>
              </a:solidFill>
              <a:latin typeface="Calibri"/>
              <a:ea typeface="Calibri"/>
              <a:cs typeface="Calibri"/>
              <a:sym typeface="Calibri"/>
            </a:endParaRPr>
          </a:p>
          <a:p>
            <a:pPr marL="0" lvl="0" indent="0" algn="l" rtl="0">
              <a:lnSpc>
                <a:spcPct val="115000"/>
              </a:lnSpc>
              <a:spcBef>
                <a:spcPts val="40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This resource speaks to how the focus of care when a person is first admitted to a long-term care facility typically is to optimize nutrition.  As malnutrition has been associated strongly with negative consequences including impaired immune response, impaired muscle and respiratory function, delayed wound healing, and overall reduced functioning, promoting adequate nutrition is of benefit.</a:t>
            </a:r>
          </a:p>
          <a:p>
            <a:pPr marL="0" lvl="0" indent="0" algn="l" rtl="0">
              <a:lnSpc>
                <a:spcPct val="115000"/>
              </a:lnSpc>
              <a:spcBef>
                <a:spcPts val="40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However, needs change over time as a person’s medical status progresses</a:t>
            </a:r>
          </a:p>
          <a:p>
            <a:pPr marL="0" marR="0" lvl="0" indent="0" algn="l" defTabSz="914400" rtl="0" eaLnBrk="1" fontAlgn="auto" latinLnBrk="0" hangingPunct="1">
              <a:lnSpc>
                <a:spcPct val="115000"/>
              </a:lnSpc>
              <a:spcBef>
                <a:spcPts val="400"/>
              </a:spcBef>
              <a:spcAft>
                <a:spcPts val="0"/>
              </a:spcAft>
              <a:buClr>
                <a:schemeClr val="dk1"/>
              </a:buClr>
              <a:buSzPts val="1100"/>
              <a:buFont typeface="Arial"/>
              <a:buNone/>
              <a:tabLst/>
              <a:defRPr/>
            </a:pPr>
            <a:r>
              <a:rPr lang="en" sz="1200" dirty="0">
                <a:solidFill>
                  <a:schemeClr val="dk1"/>
                </a:solidFill>
                <a:latin typeface="Calibri"/>
                <a:ea typeface="Calibri"/>
                <a:cs typeface="Calibri"/>
                <a:sym typeface="Calibri"/>
              </a:rPr>
              <a:t>As mentioned, this resource is intended for professional use and goes on to highlight several important points:</a:t>
            </a:r>
            <a:endParaRPr sz="1200" dirty="0">
              <a:solidFill>
                <a:schemeClr val="dk1"/>
              </a:solidFill>
              <a:latin typeface="Calibri"/>
              <a:ea typeface="Calibri"/>
              <a:cs typeface="Calibri"/>
              <a:sym typeface="Calibri"/>
            </a:endParaRPr>
          </a:p>
          <a:p>
            <a:pPr marL="444500" lvl="0" indent="-292100" algn="l" rtl="0">
              <a:lnSpc>
                <a:spcPct val="115000"/>
              </a:lnSpc>
              <a:spcBef>
                <a:spcPts val="400"/>
              </a:spcBef>
              <a:spcAft>
                <a:spcPts val="0"/>
              </a:spcAft>
              <a:buClr>
                <a:schemeClr val="dk1"/>
              </a:buClr>
              <a:buSzPts val="1200"/>
              <a:buFont typeface="Calibri"/>
              <a:buAutoNum type="arabicPeriod"/>
            </a:pPr>
            <a:r>
              <a:rPr lang="en" sz="1200" b="1" dirty="0">
                <a:solidFill>
                  <a:schemeClr val="dk1"/>
                </a:solidFill>
                <a:latin typeface="Calibri"/>
                <a:ea typeface="Calibri"/>
                <a:cs typeface="Calibri"/>
                <a:sym typeface="Calibri"/>
              </a:rPr>
              <a:t>First, it discusses the Expected Physiological changes: </a:t>
            </a:r>
            <a:r>
              <a:rPr lang="en" sz="1200" dirty="0">
                <a:solidFill>
                  <a:schemeClr val="dk1"/>
                </a:solidFill>
                <a:latin typeface="Calibri"/>
                <a:ea typeface="Calibri"/>
                <a:cs typeface="Calibri"/>
                <a:sym typeface="Calibri"/>
              </a:rPr>
              <a:t>So, as people decline, food is not used in the same way by the body and in fact, food may cause discomfort at end of life.</a:t>
            </a:r>
            <a:endParaRPr sz="1200" dirty="0">
              <a:solidFill>
                <a:schemeClr val="dk1"/>
              </a:solidFill>
              <a:latin typeface="Calibri"/>
              <a:ea typeface="Calibri"/>
              <a:cs typeface="Calibri"/>
              <a:sym typeface="Calibri"/>
            </a:endParaRPr>
          </a:p>
          <a:p>
            <a:pPr marL="457200" lvl="0" indent="0" algn="l" rtl="0">
              <a:lnSpc>
                <a:spcPct val="115000"/>
              </a:lnSpc>
              <a:spcBef>
                <a:spcPts val="400"/>
              </a:spcBef>
              <a:spcAft>
                <a:spcPts val="0"/>
              </a:spcAft>
              <a:buNone/>
            </a:pPr>
            <a:r>
              <a:rPr lang="en" sz="1200" dirty="0">
                <a:solidFill>
                  <a:schemeClr val="dk1"/>
                </a:solidFill>
                <a:latin typeface="Calibri"/>
                <a:ea typeface="Calibri"/>
                <a:cs typeface="Calibri"/>
                <a:sym typeface="Calibri"/>
              </a:rPr>
              <a:t>EXAMPLE: </a:t>
            </a:r>
            <a:r>
              <a:rPr lang="en" sz="1200" b="1" dirty="0">
                <a:solidFill>
                  <a:schemeClr val="dk1"/>
                </a:solidFill>
                <a:latin typeface="Calibri"/>
                <a:ea typeface="Calibri"/>
                <a:cs typeface="Calibri"/>
                <a:sym typeface="Calibri"/>
              </a:rPr>
              <a:t>When the person is nearing end of life, they may no longer accept food or fluids due to the shutting down of the body’s systems, including the digestive system. However, maintaining resident comfort is the team’s goal.</a:t>
            </a:r>
            <a:endParaRPr sz="1200" b="1" dirty="0">
              <a:solidFill>
                <a:schemeClr val="dk1"/>
              </a:solidFill>
              <a:latin typeface="Calibri"/>
              <a:ea typeface="Calibri"/>
              <a:cs typeface="Calibri"/>
              <a:sym typeface="Calibri"/>
            </a:endParaRPr>
          </a:p>
          <a:p>
            <a:pPr marL="444500" lvl="0" indent="-292100" algn="l" rtl="0">
              <a:lnSpc>
                <a:spcPct val="115000"/>
              </a:lnSpc>
              <a:spcBef>
                <a:spcPts val="0"/>
              </a:spcBef>
              <a:spcAft>
                <a:spcPts val="0"/>
              </a:spcAft>
              <a:buClr>
                <a:schemeClr val="dk1"/>
              </a:buClr>
              <a:buSzPts val="1200"/>
              <a:buFont typeface="Calibri"/>
              <a:buAutoNum type="arabicPeriod"/>
            </a:pPr>
            <a:r>
              <a:rPr lang="en" sz="1200" dirty="0">
                <a:solidFill>
                  <a:schemeClr val="dk1"/>
                </a:solidFill>
                <a:latin typeface="Calibri"/>
                <a:ea typeface="Calibri"/>
                <a:cs typeface="Calibri"/>
                <a:sym typeface="Calibri"/>
              </a:rPr>
              <a:t>Next, we know that food has meaning beyond nutrients to support life. Food has a strong social and emotional meaning. As professionals, we need to be aware of this as there is nutrition decline.</a:t>
            </a:r>
            <a:endParaRPr sz="1200" dirty="0">
              <a:solidFill>
                <a:schemeClr val="dk1"/>
              </a:solidFill>
              <a:latin typeface="Calibri"/>
              <a:ea typeface="Calibri"/>
              <a:cs typeface="Calibri"/>
              <a:sym typeface="Calibri"/>
            </a:endParaRPr>
          </a:p>
          <a:p>
            <a:pPr marL="457200" lvl="0" indent="0" algn="l" rtl="0">
              <a:lnSpc>
                <a:spcPct val="115000"/>
              </a:lnSpc>
              <a:spcBef>
                <a:spcPts val="400"/>
              </a:spcBef>
              <a:spcAft>
                <a:spcPts val="0"/>
              </a:spcAft>
              <a:buSzPts val="1400"/>
              <a:buNone/>
            </a:pPr>
            <a:r>
              <a:rPr lang="en" sz="1200" dirty="0">
                <a:solidFill>
                  <a:schemeClr val="dk1"/>
                </a:solidFill>
                <a:latin typeface="Calibri"/>
                <a:ea typeface="Calibri"/>
                <a:cs typeface="Calibri"/>
                <a:sym typeface="Calibri"/>
              </a:rPr>
              <a:t>EXAMPLE: The meaning of food from a cultural perspective may become even more important during this time. Therefore, it is important to remember that:</a:t>
            </a:r>
            <a:endParaRPr sz="1200" dirty="0">
              <a:solidFill>
                <a:schemeClr val="dk1"/>
              </a:solidFill>
              <a:latin typeface="Calibri"/>
              <a:ea typeface="Calibri"/>
              <a:cs typeface="Calibri"/>
              <a:sym typeface="Calibri"/>
            </a:endParaRPr>
          </a:p>
          <a:p>
            <a:pPr marL="457200" lvl="0" indent="0" algn="l" rtl="0">
              <a:lnSpc>
                <a:spcPct val="115000"/>
              </a:lnSpc>
              <a:spcBef>
                <a:spcPts val="400"/>
              </a:spcBef>
              <a:spcAft>
                <a:spcPts val="0"/>
              </a:spcAft>
              <a:buSzPts val="1400"/>
              <a:buNone/>
            </a:pPr>
            <a:r>
              <a:rPr lang="en" sz="1200" dirty="0">
                <a:solidFill>
                  <a:schemeClr val="dk1"/>
                </a:solidFill>
                <a:latin typeface="Calibri"/>
                <a:ea typeface="Calibri"/>
                <a:cs typeface="Calibri"/>
                <a:sym typeface="Calibri"/>
              </a:rPr>
              <a:t>a.  We must take our cues from the person to determine what is important to them.</a:t>
            </a:r>
            <a:endParaRPr sz="1200" dirty="0">
              <a:solidFill>
                <a:schemeClr val="dk1"/>
              </a:solidFill>
              <a:latin typeface="Calibri"/>
              <a:ea typeface="Calibri"/>
              <a:cs typeface="Calibri"/>
              <a:sym typeface="Calibri"/>
            </a:endParaRPr>
          </a:p>
          <a:p>
            <a:pPr marL="457200" lvl="0" indent="0" algn="l" rtl="0">
              <a:lnSpc>
                <a:spcPct val="115000"/>
              </a:lnSpc>
              <a:spcBef>
                <a:spcPts val="400"/>
              </a:spcBef>
              <a:spcAft>
                <a:spcPts val="0"/>
              </a:spcAft>
              <a:buSzPts val="1400"/>
              <a:buNone/>
            </a:pPr>
            <a:r>
              <a:rPr lang="en" sz="1200" dirty="0">
                <a:solidFill>
                  <a:schemeClr val="dk1"/>
                </a:solidFill>
                <a:latin typeface="Calibri"/>
                <a:ea typeface="Calibri"/>
                <a:cs typeface="Calibri"/>
                <a:sym typeface="Calibri"/>
              </a:rPr>
              <a:t>b.  Thinking logically, </a:t>
            </a:r>
            <a:r>
              <a:rPr lang="en" sz="1200" u="sng" dirty="0">
                <a:solidFill>
                  <a:schemeClr val="dk1"/>
                </a:solidFill>
                <a:latin typeface="Calibri"/>
                <a:ea typeface="Calibri"/>
                <a:cs typeface="Calibri"/>
                <a:sym typeface="Calibri"/>
              </a:rPr>
              <a:t>WE</a:t>
            </a:r>
            <a:r>
              <a:rPr lang="en" sz="1200" dirty="0">
                <a:solidFill>
                  <a:schemeClr val="dk1"/>
                </a:solidFill>
                <a:latin typeface="Calibri"/>
                <a:ea typeface="Calibri"/>
                <a:cs typeface="Calibri"/>
                <a:sym typeface="Calibri"/>
              </a:rPr>
              <a:t> may understand that food is not as important as one approaches end of life, but from an emotional perspective, there may be great difficulty for family to accept this fact. It is important to ensure there is understanding that a person is not ‘starving’ and that there are other types of care that can be provided to give comfort (such as pleasure feeds).</a:t>
            </a:r>
            <a:endParaRPr sz="1200" b="1" dirty="0">
              <a:solidFill>
                <a:schemeClr val="dk1"/>
              </a:solidFill>
              <a:latin typeface="Calibri"/>
              <a:ea typeface="Calibri"/>
              <a:cs typeface="Calibri"/>
              <a:sym typeface="Calibri"/>
            </a:endParaRPr>
          </a:p>
          <a:p>
            <a:pPr marL="0" lvl="0" indent="0" algn="l" rtl="0">
              <a:lnSpc>
                <a:spcPct val="115000"/>
              </a:lnSpc>
              <a:spcBef>
                <a:spcPts val="40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3. Lastly, some important points to be mindful of in practice include:</a:t>
            </a:r>
            <a:endParaRPr sz="1200" dirty="0">
              <a:solidFill>
                <a:schemeClr val="dk1"/>
              </a:solidFill>
              <a:latin typeface="Calibri"/>
              <a:ea typeface="Calibri"/>
              <a:cs typeface="Calibri"/>
              <a:sym typeface="Calibri"/>
            </a:endParaRPr>
          </a:p>
          <a:p>
            <a:pPr marL="444500" lvl="0" indent="-292100" algn="l" rtl="0">
              <a:lnSpc>
                <a:spcPct val="115000"/>
              </a:lnSpc>
              <a:spcBef>
                <a:spcPts val="400"/>
              </a:spcBef>
              <a:spcAft>
                <a:spcPts val="0"/>
              </a:spcAft>
              <a:buClr>
                <a:schemeClr val="dk1"/>
              </a:buClr>
              <a:buSzPts val="1200"/>
              <a:buFont typeface="Calibri"/>
              <a:buAutoNum type="arabicPeriod"/>
            </a:pPr>
            <a:r>
              <a:rPr lang="en" sz="1200" dirty="0">
                <a:solidFill>
                  <a:schemeClr val="dk1"/>
                </a:solidFill>
                <a:latin typeface="Calibri"/>
                <a:ea typeface="Calibri"/>
                <a:cs typeface="Calibri"/>
                <a:sym typeface="Calibri"/>
              </a:rPr>
              <a:t>As a basic part of person-centered care, we need to give thought to respect for the individual and give consideration to the unique values and personal history each individual comes with, so we are best able to determine the importance of foods and fluids during their stay, especially as decline in intake occurs.</a:t>
            </a:r>
            <a:endParaRPr dirty="0"/>
          </a:p>
          <a:p>
            <a:pPr marL="0" lvl="0" indent="0" algn="l" rtl="0">
              <a:lnSpc>
                <a:spcPct val="100000"/>
              </a:lnSpc>
              <a:spcBef>
                <a:spcPts val="0"/>
              </a:spcBef>
              <a:spcAft>
                <a:spcPts val="0"/>
              </a:spcAft>
              <a:buSzPts val="1400"/>
              <a:buNone/>
            </a:pPr>
            <a:endParaRPr sz="1400" dirty="0"/>
          </a:p>
        </p:txBody>
      </p:sp>
      <p:sp>
        <p:nvSpPr>
          <p:cNvPr id="197" name="Google Shape;197;g1fd1c313d1f_2_130:notes"/>
          <p:cNvSpPr txBox="1">
            <a:spLocks noGrp="1"/>
          </p:cNvSpPr>
          <p:nvPr>
            <p:ph type="sldNum" idx="12"/>
          </p:nvPr>
        </p:nvSpPr>
        <p:spPr>
          <a:xfrm>
            <a:off x="3887131" y="8686487"/>
            <a:ext cx="2970880" cy="457377"/>
          </a:xfrm>
          <a:prstGeom prst="rect">
            <a:avLst/>
          </a:prstGeom>
          <a:noFill/>
          <a:ln>
            <a:noFill/>
          </a:ln>
        </p:spPr>
        <p:txBody>
          <a:bodyPr spcFirstLastPara="1" wrap="square" lIns="90575" tIns="45275" rIns="90575" bIns="452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7"/>
        <p:cNvGrpSpPr/>
        <p:nvPr/>
      </p:nvGrpSpPr>
      <p:grpSpPr>
        <a:xfrm>
          <a:off x="0" y="0"/>
          <a:ext cx="0" cy="0"/>
          <a:chOff x="0" y="0"/>
          <a:chExt cx="0" cy="0"/>
        </a:xfrm>
      </p:grpSpPr>
      <p:sp>
        <p:nvSpPr>
          <p:cNvPr id="58" name="Google Shape;58;p14"/>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9" name="Google Shape;59;p14"/>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60" name="Google Shape;60;p1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3"/>
        <p:cNvGrpSpPr/>
        <p:nvPr/>
      </p:nvGrpSpPr>
      <p:grpSpPr>
        <a:xfrm>
          <a:off x="0" y="0"/>
          <a:ext cx="0" cy="0"/>
          <a:chOff x="0" y="0"/>
          <a:chExt cx="0" cy="0"/>
        </a:xfrm>
      </p:grpSpPr>
      <p:sp>
        <p:nvSpPr>
          <p:cNvPr id="64" name="Google Shape;64;p15"/>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5" name="Google Shape;65;p15"/>
          <p:cNvSpPr txBox="1">
            <a:spLocks noGrp="1"/>
          </p:cNvSpPr>
          <p:nvPr>
            <p:ph type="body" idx="1"/>
          </p:nvPr>
        </p:nvSpPr>
        <p:spPr>
          <a:xfrm>
            <a:off x="457200" y="1200150"/>
            <a:ext cx="4038600" cy="3394472"/>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66" name="Google Shape;66;p15"/>
          <p:cNvSpPr txBox="1">
            <a:spLocks noGrp="1"/>
          </p:cNvSpPr>
          <p:nvPr>
            <p:ph type="body" idx="2"/>
          </p:nvPr>
        </p:nvSpPr>
        <p:spPr>
          <a:xfrm>
            <a:off x="4648200" y="1200150"/>
            <a:ext cx="4038600" cy="3394472"/>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67" name="Google Shape;67;p1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0"/>
        <p:cNvGrpSpPr/>
        <p:nvPr/>
      </p:nvGrpSpPr>
      <p:grpSpPr>
        <a:xfrm>
          <a:off x="0" y="0"/>
          <a:ext cx="0" cy="0"/>
          <a:chOff x="0" y="0"/>
          <a:chExt cx="0" cy="0"/>
        </a:xfrm>
      </p:grpSpPr>
      <p:sp>
        <p:nvSpPr>
          <p:cNvPr id="71" name="Google Shape;71;p16"/>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2" name="Google Shape;72;p16"/>
          <p:cNvSpPr txBox="1">
            <a:spLocks noGrp="1"/>
          </p:cNvSpPr>
          <p:nvPr>
            <p:ph type="body" idx="1"/>
          </p:nvPr>
        </p:nvSpPr>
        <p:spPr>
          <a:xfrm>
            <a:off x="457200" y="1200150"/>
            <a:ext cx="8229600" cy="3394472"/>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3" name="Google Shape;73;p1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6"/>
        <p:cNvGrpSpPr/>
        <p:nvPr/>
      </p:nvGrpSpPr>
      <p:grpSpPr>
        <a:xfrm>
          <a:off x="0" y="0"/>
          <a:ext cx="0" cy="0"/>
          <a:chOff x="0" y="0"/>
          <a:chExt cx="0" cy="0"/>
        </a:xfrm>
      </p:grpSpPr>
      <p:sp>
        <p:nvSpPr>
          <p:cNvPr id="77" name="Google Shape;77;p17"/>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8" name="Google Shape;78;p1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3" name="Google Shape;83;p18"/>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84" name="Google Shape;84;p18"/>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85" name="Google Shape;85;p18"/>
          <p:cNvSpPr txBox="1">
            <a:spLocks noGrp="1"/>
          </p:cNvSpPr>
          <p:nvPr>
            <p:ph type="body" idx="3"/>
          </p:nvPr>
        </p:nvSpPr>
        <p:spPr>
          <a:xfrm>
            <a:off x="4645025" y="1151335"/>
            <a:ext cx="4041775" cy="47982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86" name="Google Shape;86;p18"/>
          <p:cNvSpPr txBox="1">
            <a:spLocks noGrp="1"/>
          </p:cNvSpPr>
          <p:nvPr>
            <p:ph type="body" idx="4"/>
          </p:nvPr>
        </p:nvSpPr>
        <p:spPr>
          <a:xfrm>
            <a:off x="4645025" y="1631156"/>
            <a:ext cx="4041775" cy="2963466"/>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87" name="Google Shape;87;p1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rot="5400000">
            <a:off x="5463779" y="1371601"/>
            <a:ext cx="4388644"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92" name="Google Shape;92;p19"/>
          <p:cNvSpPr txBox="1">
            <a:spLocks noGrp="1"/>
          </p:cNvSpPr>
          <p:nvPr>
            <p:ph type="body" idx="1"/>
          </p:nvPr>
        </p:nvSpPr>
        <p:spPr>
          <a:xfrm rot="5400000">
            <a:off x="1272779" y="-609600"/>
            <a:ext cx="4388644"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3" name="Google Shape;93;p1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1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6"/>
        <p:cNvGrpSpPr/>
        <p:nvPr/>
      </p:nvGrpSpPr>
      <p:grpSpPr>
        <a:xfrm>
          <a:off x="0" y="0"/>
          <a:ext cx="0" cy="0"/>
          <a:chOff x="0" y="0"/>
          <a:chExt cx="0" cy="0"/>
        </a:xfrm>
      </p:grpSpPr>
      <p:sp>
        <p:nvSpPr>
          <p:cNvPr id="97" name="Google Shape;97;p20"/>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98" name="Google Shape;98;p20"/>
          <p:cNvSpPr txBox="1">
            <a:spLocks noGrp="1"/>
          </p:cNvSpPr>
          <p:nvPr>
            <p:ph type="body" idx="1"/>
          </p:nvPr>
        </p:nvSpPr>
        <p:spPr>
          <a:xfrm rot="5400000">
            <a:off x="2874764" y="-1217414"/>
            <a:ext cx="3394472"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9" name="Google Shape;99;p2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2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2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2"/>
        <p:cNvGrpSpPr/>
        <p:nvPr/>
      </p:nvGrpSpPr>
      <p:grpSpPr>
        <a:xfrm>
          <a:off x="0" y="0"/>
          <a:ext cx="0" cy="0"/>
          <a:chOff x="0" y="0"/>
          <a:chExt cx="0" cy="0"/>
        </a:xfrm>
      </p:grpSpPr>
      <p:sp>
        <p:nvSpPr>
          <p:cNvPr id="103" name="Google Shape;103;p21"/>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04" name="Google Shape;104;p21"/>
          <p:cNvSpPr>
            <a:spLocks noGrp="1"/>
          </p:cNvSpPr>
          <p:nvPr>
            <p:ph type="pic" idx="2"/>
          </p:nvPr>
        </p:nvSpPr>
        <p:spPr>
          <a:xfrm>
            <a:off x="1792288" y="459581"/>
            <a:ext cx="5486400" cy="3086100"/>
          </a:xfrm>
          <a:prstGeom prst="rect">
            <a:avLst/>
          </a:prstGeom>
          <a:noFill/>
          <a:ln>
            <a:noFill/>
          </a:ln>
        </p:spPr>
      </p:sp>
      <p:sp>
        <p:nvSpPr>
          <p:cNvPr id="105" name="Google Shape;105;p21"/>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06" name="Google Shape;106;p2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2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2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9"/>
        <p:cNvGrpSpPr/>
        <p:nvPr/>
      </p:nvGrpSpPr>
      <p:grpSpPr>
        <a:xfrm>
          <a:off x="0" y="0"/>
          <a:ext cx="0" cy="0"/>
          <a:chOff x="0" y="0"/>
          <a:chExt cx="0" cy="0"/>
        </a:xfrm>
      </p:grpSpPr>
      <p:sp>
        <p:nvSpPr>
          <p:cNvPr id="110" name="Google Shape;110;p22"/>
          <p:cNvSpPr txBox="1">
            <a:spLocks noGrp="1"/>
          </p:cNvSpPr>
          <p:nvPr>
            <p:ph type="title"/>
          </p:nvPr>
        </p:nvSpPr>
        <p:spPr>
          <a:xfrm>
            <a:off x="457200" y="204788"/>
            <a:ext cx="3008313" cy="8715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11" name="Google Shape;111;p22"/>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12" name="Google Shape;112;p22"/>
          <p:cNvSpPr txBox="1">
            <a:spLocks noGrp="1"/>
          </p:cNvSpPr>
          <p:nvPr>
            <p:ph type="body" idx="2"/>
          </p:nvPr>
        </p:nvSpPr>
        <p:spPr>
          <a:xfrm>
            <a:off x="457200" y="1076325"/>
            <a:ext cx="3008313" cy="351829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13" name="Google Shape;113;p2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2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2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6"/>
        <p:cNvGrpSpPr/>
        <p:nvPr/>
      </p:nvGrpSpPr>
      <p:grpSpPr>
        <a:xfrm>
          <a:off x="0" y="0"/>
          <a:ext cx="0" cy="0"/>
          <a:chOff x="0" y="0"/>
          <a:chExt cx="0" cy="0"/>
        </a:xfrm>
      </p:grpSpPr>
      <p:sp>
        <p:nvSpPr>
          <p:cNvPr id="117" name="Google Shape;117;p2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2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2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0"/>
        <p:cNvGrpSpPr/>
        <p:nvPr/>
      </p:nvGrpSpPr>
      <p:grpSpPr>
        <a:xfrm>
          <a:off x="0" y="0"/>
          <a:ext cx="0" cy="0"/>
          <a:chOff x="0" y="0"/>
          <a:chExt cx="0" cy="0"/>
        </a:xfrm>
      </p:grpSpPr>
      <p:sp>
        <p:nvSpPr>
          <p:cNvPr id="121" name="Google Shape;121;p24"/>
          <p:cNvSpPr txBox="1">
            <a:spLocks noGrp="1"/>
          </p:cNvSpPr>
          <p:nvPr>
            <p:ph type="title"/>
          </p:nvPr>
        </p:nvSpPr>
        <p:spPr>
          <a:xfrm>
            <a:off x="722313" y="3305175"/>
            <a:ext cx="7772400" cy="1021556"/>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22" name="Google Shape;122;p24"/>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23" name="Google Shape;123;p2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2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2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52" name="Google Shape;52;p13"/>
          <p:cNvSpPr txBox="1">
            <a:spLocks noGrp="1"/>
          </p:cNvSpPr>
          <p:nvPr>
            <p:ph type="body" idx="1"/>
          </p:nvPr>
        </p:nvSpPr>
        <p:spPr>
          <a:xfrm>
            <a:off x="457200" y="1200150"/>
            <a:ext cx="8229600" cy="339447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4" name="Google Shape;54;p1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5" name="Google Shape;55;p1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sz="1400">
              <a:solidFill>
                <a:srgbClr val="000000"/>
              </a:solidFill>
              <a:latin typeface="Arial"/>
              <a:ea typeface="Arial"/>
              <a:cs typeface="Arial"/>
              <a:sym typeface="Arial"/>
            </a:endParaRPr>
          </a:p>
        </p:txBody>
      </p:sp>
      <p:pic>
        <p:nvPicPr>
          <p:cNvPr id="56" name="Google Shape;56;p13"/>
          <p:cNvPicPr preferRelativeResize="0"/>
          <p:nvPr/>
        </p:nvPicPr>
        <p:blipFill rotWithShape="1">
          <a:blip r:embed="rId13">
            <a:alphaModFix/>
          </a:blip>
          <a:srcRect/>
          <a:stretch/>
        </p:blipFill>
        <p:spPr>
          <a:xfrm>
            <a:off x="0" y="-20240"/>
            <a:ext cx="6858000" cy="51435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2.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2.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2.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13.m4a"/><Relationship Id="rId1" Type="http://schemas.microsoft.com/office/2007/relationships/media" Target="../media/media13.m4a"/><Relationship Id="rId5" Type="http://schemas.openxmlformats.org/officeDocument/2006/relationships/image" Target="../media/image2.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14.m4a"/><Relationship Id="rId1" Type="http://schemas.microsoft.com/office/2007/relationships/media" Target="../media/media14.m4a"/><Relationship Id="rId5" Type="http://schemas.openxmlformats.org/officeDocument/2006/relationships/image" Target="../media/image2.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15.m4a"/><Relationship Id="rId1" Type="http://schemas.microsoft.com/office/2007/relationships/media" Target="../media/media15.m4a"/><Relationship Id="rId5" Type="http://schemas.openxmlformats.org/officeDocument/2006/relationships/image" Target="../media/image2.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16.m4a"/><Relationship Id="rId1" Type="http://schemas.microsoft.com/office/2007/relationships/media" Target="../media/media16.m4a"/><Relationship Id="rId5" Type="http://schemas.openxmlformats.org/officeDocument/2006/relationships/image" Target="../media/image2.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17.m4a"/><Relationship Id="rId1" Type="http://schemas.microsoft.com/office/2007/relationships/media" Target="../media/media17.m4a"/><Relationship Id="rId5" Type="http://schemas.openxmlformats.org/officeDocument/2006/relationships/image" Target="../media/image2.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2.png"/><Relationship Id="rId2" Type="http://schemas.openxmlformats.org/officeDocument/2006/relationships/audio" Target="../media/media18.m4a"/><Relationship Id="rId1" Type="http://schemas.microsoft.com/office/2007/relationships/media" Target="../media/media18.m4a"/><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19.m4a"/><Relationship Id="rId1" Type="http://schemas.microsoft.com/office/2007/relationships/media" Target="../media/media19.m4a"/><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20.m4a"/><Relationship Id="rId1" Type="http://schemas.microsoft.com/office/2007/relationships/media" Target="../media/media20.m4a"/><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21.m4a"/><Relationship Id="rId1" Type="http://schemas.microsoft.com/office/2007/relationships/media" Target="../media/media21.m4a"/><Relationship Id="rId5" Type="http://schemas.openxmlformats.org/officeDocument/2006/relationships/image" Target="../media/image2.png"/><Relationship Id="rId4"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2.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2.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2.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5"/>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 sz="1200" b="0" i="0" u="none" strike="noStrike" cap="none">
                <a:solidFill>
                  <a:srgbClr val="898989"/>
                </a:solidFill>
                <a:latin typeface="Calibri"/>
                <a:ea typeface="Calibri"/>
                <a:cs typeface="Calibri"/>
                <a:sym typeface="Calibri"/>
              </a:rPr>
              <a:t>1</a:t>
            </a:fld>
            <a:endParaRPr sz="1400" b="0" i="0" u="none" strike="noStrike" cap="none">
              <a:solidFill>
                <a:srgbClr val="000000"/>
              </a:solidFill>
              <a:latin typeface="Arial"/>
              <a:ea typeface="Arial"/>
              <a:cs typeface="Arial"/>
              <a:sym typeface="Arial"/>
            </a:endParaRPr>
          </a:p>
        </p:txBody>
      </p:sp>
      <p:sp>
        <p:nvSpPr>
          <p:cNvPr id="132" name="Google Shape;132;p25"/>
          <p:cNvSpPr txBox="1">
            <a:spLocks noGrp="1"/>
          </p:cNvSpPr>
          <p:nvPr>
            <p:ph type="ctrTitle"/>
          </p:nvPr>
        </p:nvSpPr>
        <p:spPr>
          <a:xfrm>
            <a:off x="685800" y="1714500"/>
            <a:ext cx="7772400" cy="8572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Calibri"/>
              <a:buNone/>
            </a:pPr>
            <a:r>
              <a:rPr lang="en" sz="5000" b="1" i="0" u="none" dirty="0">
                <a:solidFill>
                  <a:schemeClr val="dk1"/>
                </a:solidFill>
              </a:rPr>
              <a:t>Journey of Nutrition </a:t>
            </a:r>
            <a:endParaRPr sz="5000" b="1" i="0" u="none" dirty="0">
              <a:solidFill>
                <a:schemeClr val="dk1"/>
              </a:solidFill>
            </a:endParaRPr>
          </a:p>
          <a:p>
            <a:pPr marL="0" lvl="0" indent="0" algn="ctr" rtl="0">
              <a:lnSpc>
                <a:spcPct val="100000"/>
              </a:lnSpc>
              <a:spcBef>
                <a:spcPts val="0"/>
              </a:spcBef>
              <a:spcAft>
                <a:spcPts val="0"/>
              </a:spcAft>
              <a:buClr>
                <a:schemeClr val="dk1"/>
              </a:buClr>
              <a:buSzPts val="4400"/>
              <a:buFont typeface="Calibri"/>
              <a:buNone/>
            </a:pPr>
            <a:r>
              <a:rPr lang="en" sz="5000" b="1" i="0" u="none" dirty="0">
                <a:solidFill>
                  <a:schemeClr val="dk1"/>
                </a:solidFill>
              </a:rPr>
              <a:t>Decline Initiative </a:t>
            </a:r>
            <a:endParaRPr sz="5000" b="1" dirty="0"/>
          </a:p>
          <a:p>
            <a:pPr marL="0" lvl="0" indent="0" algn="ctr" rtl="0">
              <a:lnSpc>
                <a:spcPct val="100000"/>
              </a:lnSpc>
              <a:spcBef>
                <a:spcPts val="0"/>
              </a:spcBef>
              <a:spcAft>
                <a:spcPts val="0"/>
              </a:spcAft>
              <a:buClr>
                <a:schemeClr val="dk1"/>
              </a:buClr>
              <a:buSzPts val="4400"/>
              <a:buFont typeface="Calibri"/>
              <a:buNone/>
            </a:pPr>
            <a:endParaRPr dirty="0"/>
          </a:p>
        </p:txBody>
      </p:sp>
      <p:pic>
        <p:nvPicPr>
          <p:cNvPr id="2" name="Audio Recording Mar 17, 2023 at 4:13:35 PM">
            <a:hlinkClick r:id="" action="ppaction://media"/>
            <a:extLst>
              <a:ext uri="{FF2B5EF4-FFF2-40B4-BE49-F238E27FC236}">
                <a16:creationId xmlns:a16="http://schemas.microsoft.com/office/drawing/2014/main" id="{A514DC7B-6314-CD27-49A0-89DA7D684C8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280400" y="4091385"/>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08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4"/>
          <p:cNvSpPr txBox="1">
            <a:spLocks noGrp="1"/>
          </p:cNvSpPr>
          <p:nvPr>
            <p:ph type="title"/>
          </p:nvPr>
        </p:nvSpPr>
        <p:spPr>
          <a:xfrm>
            <a:off x="457200" y="205969"/>
            <a:ext cx="8229600" cy="1170450"/>
          </a:xfrm>
          <a:prstGeom prst="rect">
            <a:avLst/>
          </a:prstGeom>
          <a:noFill/>
          <a:ln>
            <a:noFill/>
          </a:ln>
        </p:spPr>
        <p:txBody>
          <a:bodyPr spcFirstLastPara="1" wrap="square" lIns="91425" tIns="45700" rIns="91425" bIns="45700" anchor="ctr" anchorCtr="0">
            <a:noAutofit/>
          </a:bodyPr>
          <a:lstStyle/>
          <a:p>
            <a:pPr marL="0" lvl="0" indent="0" algn="ctr" rtl="0">
              <a:lnSpc>
                <a:spcPct val="115000"/>
              </a:lnSpc>
              <a:spcBef>
                <a:spcPts val="0"/>
              </a:spcBef>
              <a:spcAft>
                <a:spcPts val="0"/>
              </a:spcAft>
              <a:buSzPts val="1400"/>
              <a:buNone/>
            </a:pPr>
            <a:r>
              <a:rPr lang="en" sz="2200" b="1" i="1"/>
              <a:t>Health Care Professional Resources:</a:t>
            </a:r>
            <a:endParaRPr sz="2200" b="1" i="1"/>
          </a:p>
          <a:p>
            <a:pPr marL="0" lvl="0" indent="0" algn="ctr" rtl="0">
              <a:lnSpc>
                <a:spcPct val="100000"/>
              </a:lnSpc>
              <a:spcBef>
                <a:spcPts val="0"/>
              </a:spcBef>
              <a:spcAft>
                <a:spcPts val="0"/>
              </a:spcAft>
              <a:buSzPts val="1400"/>
              <a:buNone/>
            </a:pPr>
            <a:r>
              <a:rPr lang="en" sz="3100" b="1"/>
              <a:t>Conversations in LTC: Feeding and Swallowing Concerns</a:t>
            </a:r>
            <a:endParaRPr sz="3100"/>
          </a:p>
        </p:txBody>
      </p:sp>
      <p:sp>
        <p:nvSpPr>
          <p:cNvPr id="208" name="Google Shape;208;p34"/>
          <p:cNvSpPr txBox="1">
            <a:spLocks noGrp="1"/>
          </p:cNvSpPr>
          <p:nvPr>
            <p:ph type="body" idx="1"/>
          </p:nvPr>
        </p:nvSpPr>
        <p:spPr>
          <a:xfrm>
            <a:off x="457200" y="1548769"/>
            <a:ext cx="8229600" cy="30460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600"/>
              </a:spcBef>
              <a:spcAft>
                <a:spcPts val="0"/>
              </a:spcAft>
              <a:buSzPts val="1800"/>
              <a:buNone/>
            </a:pPr>
            <a:r>
              <a:rPr lang="en" sz="2300"/>
              <a:t>Key components:</a:t>
            </a:r>
            <a:endParaRPr sz="2300"/>
          </a:p>
          <a:p>
            <a:pPr marL="457200" lvl="0" indent="-374650" algn="l" rtl="0">
              <a:lnSpc>
                <a:spcPct val="115000"/>
              </a:lnSpc>
              <a:spcBef>
                <a:spcPts val="600"/>
              </a:spcBef>
              <a:spcAft>
                <a:spcPts val="0"/>
              </a:spcAft>
              <a:buSzPts val="2300"/>
              <a:buChar char="•"/>
            </a:pPr>
            <a:r>
              <a:rPr lang="en" sz="2300"/>
              <a:t>Common feeding and swallowing concerns </a:t>
            </a:r>
            <a:endParaRPr sz="2300"/>
          </a:p>
          <a:p>
            <a:pPr marL="457200" lvl="0" indent="-374650" algn="l" rtl="0">
              <a:lnSpc>
                <a:spcPct val="115000"/>
              </a:lnSpc>
              <a:spcBef>
                <a:spcPts val="0"/>
              </a:spcBef>
              <a:spcAft>
                <a:spcPts val="0"/>
              </a:spcAft>
              <a:buSzPts val="2300"/>
              <a:buChar char="•"/>
            </a:pPr>
            <a:r>
              <a:rPr lang="en" sz="2300"/>
              <a:t>Why feeding and swallowing issues are of concern</a:t>
            </a:r>
            <a:endParaRPr sz="2300"/>
          </a:p>
          <a:p>
            <a:pPr marL="457200" lvl="0" indent="-374650" algn="l" rtl="0">
              <a:lnSpc>
                <a:spcPct val="115000"/>
              </a:lnSpc>
              <a:spcBef>
                <a:spcPts val="0"/>
              </a:spcBef>
              <a:spcAft>
                <a:spcPts val="0"/>
              </a:spcAft>
              <a:buSzPts val="2300"/>
              <a:buChar char="•"/>
            </a:pPr>
            <a:r>
              <a:rPr lang="en" sz="2300"/>
              <a:t>Strategies for prevention of choking and aspiration</a:t>
            </a:r>
            <a:endParaRPr sz="2300"/>
          </a:p>
          <a:p>
            <a:pPr marL="457200" lvl="0" indent="-374650" algn="l" rtl="0">
              <a:lnSpc>
                <a:spcPct val="115000"/>
              </a:lnSpc>
              <a:spcBef>
                <a:spcPts val="0"/>
              </a:spcBef>
              <a:spcAft>
                <a:spcPts val="0"/>
              </a:spcAft>
              <a:buSzPts val="2300"/>
              <a:buChar char="•"/>
            </a:pPr>
            <a:r>
              <a:rPr lang="en" sz="2300"/>
              <a:t>Important points for everyone to know</a:t>
            </a:r>
            <a:endParaRPr sz="2300"/>
          </a:p>
          <a:p>
            <a:pPr marL="457200" lvl="0" indent="0" algn="l" rtl="0">
              <a:lnSpc>
                <a:spcPct val="115000"/>
              </a:lnSpc>
              <a:spcBef>
                <a:spcPts val="600"/>
              </a:spcBef>
              <a:spcAft>
                <a:spcPts val="0"/>
              </a:spcAft>
              <a:buSzPts val="1800"/>
              <a:buNone/>
            </a:pPr>
            <a:endParaRPr sz="2300"/>
          </a:p>
          <a:p>
            <a:pPr marL="0" lvl="0" indent="0" algn="l" rtl="0">
              <a:lnSpc>
                <a:spcPct val="100000"/>
              </a:lnSpc>
              <a:spcBef>
                <a:spcPts val="360"/>
              </a:spcBef>
              <a:spcAft>
                <a:spcPts val="0"/>
              </a:spcAft>
              <a:buSzPts val="1800"/>
              <a:buNone/>
            </a:pPr>
            <a:endParaRPr sz="3000"/>
          </a:p>
        </p:txBody>
      </p:sp>
      <p:sp>
        <p:nvSpPr>
          <p:cNvPr id="209" name="Google Shape;209;p34"/>
          <p:cNvSpPr txBox="1">
            <a:spLocks noGrp="1"/>
          </p:cNvSpPr>
          <p:nvPr>
            <p:ph type="sldNum" idx="12"/>
          </p:nvPr>
        </p:nvSpPr>
        <p:spPr>
          <a:xfrm>
            <a:off x="6553200" y="4767263"/>
            <a:ext cx="2133600" cy="2738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
              <a:t>10</a:t>
            </a:fld>
            <a:endParaRPr/>
          </a:p>
        </p:txBody>
      </p:sp>
      <p:pic>
        <p:nvPicPr>
          <p:cNvPr id="2" name="Audio Recording Mar 17, 2023 at 4:26:15 PM">
            <a:hlinkClick r:id="" action="ppaction://media"/>
            <a:extLst>
              <a:ext uri="{FF2B5EF4-FFF2-40B4-BE49-F238E27FC236}">
                <a16:creationId xmlns:a16="http://schemas.microsoft.com/office/drawing/2014/main" id="{A0AEF2DC-5F6B-20C4-3D4A-E149D8098D5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280400" y="4103465"/>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24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98989"/>
              </a:buClr>
              <a:buSzPts val="1200"/>
              <a:buFont typeface="Calibri"/>
              <a:buNone/>
            </a:pPr>
            <a:fld id="{00000000-1234-1234-1234-123412341234}" type="slidenum">
              <a:rPr lang="en"/>
              <a:t>11</a:t>
            </a:fld>
            <a:endParaRPr/>
          </a:p>
        </p:txBody>
      </p:sp>
      <p:sp>
        <p:nvSpPr>
          <p:cNvPr id="216" name="Google Shape;216;p35"/>
          <p:cNvSpPr txBox="1">
            <a:spLocks noGrp="1"/>
          </p:cNvSpPr>
          <p:nvPr>
            <p:ph type="body" idx="4"/>
          </p:nvPr>
        </p:nvSpPr>
        <p:spPr>
          <a:xfrm>
            <a:off x="4766788" y="1334344"/>
            <a:ext cx="4041900" cy="3198600"/>
          </a:xfrm>
          <a:prstGeom prst="rect">
            <a:avLst/>
          </a:prstGeom>
          <a:noFill/>
          <a:ln>
            <a:noFill/>
          </a:ln>
        </p:spPr>
        <p:txBody>
          <a:bodyPr spcFirstLastPara="1" wrap="square" lIns="91425" tIns="45700" rIns="91425" bIns="45700" anchor="t" anchorCtr="0">
            <a:noAutofit/>
          </a:bodyPr>
          <a:lstStyle/>
          <a:p>
            <a:pPr marL="457200" lvl="0" indent="-336550" algn="l" rtl="0">
              <a:lnSpc>
                <a:spcPct val="115000"/>
              </a:lnSpc>
              <a:spcBef>
                <a:spcPts val="600"/>
              </a:spcBef>
              <a:spcAft>
                <a:spcPts val="0"/>
              </a:spcAft>
              <a:buSzPts val="1700"/>
              <a:buAutoNum type="arabicPeriod"/>
            </a:pPr>
            <a:r>
              <a:rPr lang="en" sz="1700"/>
              <a:t>Conversations in LTC: Meals in Long Term Care Homes </a:t>
            </a:r>
            <a:endParaRPr sz="1700"/>
          </a:p>
          <a:p>
            <a:pPr marL="457200" lvl="0" indent="-336550" algn="l" rtl="0">
              <a:lnSpc>
                <a:spcPct val="115000"/>
              </a:lnSpc>
              <a:spcBef>
                <a:spcPts val="0"/>
              </a:spcBef>
              <a:spcAft>
                <a:spcPts val="0"/>
              </a:spcAft>
              <a:buSzPts val="1700"/>
              <a:buAutoNum type="arabicPeriod"/>
            </a:pPr>
            <a:r>
              <a:rPr lang="en" sz="1700"/>
              <a:t>Conversations in LTC: When a Person has Trouble Eating</a:t>
            </a:r>
            <a:endParaRPr sz="1700"/>
          </a:p>
          <a:p>
            <a:pPr marL="457200" lvl="0" indent="-336550" algn="l" rtl="0">
              <a:lnSpc>
                <a:spcPct val="115000"/>
              </a:lnSpc>
              <a:spcBef>
                <a:spcPts val="0"/>
              </a:spcBef>
              <a:spcAft>
                <a:spcPts val="0"/>
              </a:spcAft>
              <a:buSzPts val="1700"/>
              <a:buAutoNum type="arabicPeriod"/>
            </a:pPr>
            <a:r>
              <a:rPr lang="en" sz="1700"/>
              <a:t>Conversations in LTC: Difficulties with Meals for Those with Dementia</a:t>
            </a:r>
            <a:endParaRPr sz="1700"/>
          </a:p>
          <a:p>
            <a:pPr marL="457200" lvl="0" indent="-336550" algn="l" rtl="0">
              <a:lnSpc>
                <a:spcPct val="115000"/>
              </a:lnSpc>
              <a:spcBef>
                <a:spcPts val="0"/>
              </a:spcBef>
              <a:spcAft>
                <a:spcPts val="0"/>
              </a:spcAft>
              <a:buSzPts val="1700"/>
              <a:buAutoNum type="arabicPeriod"/>
            </a:pPr>
            <a:r>
              <a:rPr lang="en" sz="1700"/>
              <a:t>Conversations in LTC: Nourishing the Whole Person</a:t>
            </a:r>
            <a:endParaRPr sz="1700"/>
          </a:p>
          <a:p>
            <a:pPr marL="457200" lvl="0" indent="-336550" algn="l" rtl="0">
              <a:lnSpc>
                <a:spcPct val="115000"/>
              </a:lnSpc>
              <a:spcBef>
                <a:spcPts val="0"/>
              </a:spcBef>
              <a:spcAft>
                <a:spcPts val="0"/>
              </a:spcAft>
              <a:buSzPts val="1700"/>
              <a:buAutoNum type="arabicPeriod"/>
            </a:pPr>
            <a:r>
              <a:rPr lang="en" sz="1700"/>
              <a:t>Conversations in LTC: Eating at End of Life</a:t>
            </a:r>
            <a:endParaRPr sz="1700"/>
          </a:p>
          <a:p>
            <a:pPr marL="0" lvl="0" indent="0" algn="l" rtl="0">
              <a:lnSpc>
                <a:spcPct val="100000"/>
              </a:lnSpc>
              <a:spcBef>
                <a:spcPts val="480"/>
              </a:spcBef>
              <a:spcAft>
                <a:spcPts val="0"/>
              </a:spcAft>
              <a:buSzPts val="2400"/>
              <a:buNone/>
            </a:pPr>
            <a:endParaRPr sz="1600"/>
          </a:p>
        </p:txBody>
      </p:sp>
      <p:sp>
        <p:nvSpPr>
          <p:cNvPr id="217" name="Google Shape;217;p35"/>
          <p:cNvSpPr/>
          <p:nvPr/>
        </p:nvSpPr>
        <p:spPr>
          <a:xfrm>
            <a:off x="226275" y="144450"/>
            <a:ext cx="4260000" cy="1028400"/>
          </a:xfrm>
          <a:prstGeom prst="roundRect">
            <a:avLst>
              <a:gd name="adj" fmla="val 16667"/>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35"/>
          <p:cNvSpPr txBox="1">
            <a:spLocks noGrp="1"/>
          </p:cNvSpPr>
          <p:nvPr>
            <p:ph type="body" idx="1"/>
          </p:nvPr>
        </p:nvSpPr>
        <p:spPr>
          <a:xfrm>
            <a:off x="336213" y="316559"/>
            <a:ext cx="4040100" cy="6843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480"/>
              </a:spcBef>
              <a:spcAft>
                <a:spcPts val="0"/>
              </a:spcAft>
              <a:buSzPts val="2400"/>
              <a:buNone/>
            </a:pPr>
            <a:r>
              <a:rPr lang="en" sz="2000">
                <a:solidFill>
                  <a:schemeClr val="lt1"/>
                </a:solidFill>
              </a:rPr>
              <a:t>Resources for Health Care Professionals</a:t>
            </a:r>
            <a:endParaRPr sz="2000">
              <a:solidFill>
                <a:schemeClr val="lt1"/>
              </a:solidFill>
            </a:endParaRPr>
          </a:p>
        </p:txBody>
      </p:sp>
      <p:sp>
        <p:nvSpPr>
          <p:cNvPr id="219" name="Google Shape;219;p35"/>
          <p:cNvSpPr/>
          <p:nvPr/>
        </p:nvSpPr>
        <p:spPr>
          <a:xfrm>
            <a:off x="4657750" y="144544"/>
            <a:ext cx="4260000" cy="1028400"/>
          </a:xfrm>
          <a:prstGeom prst="roundRect">
            <a:avLst>
              <a:gd name="adj" fmla="val 16667"/>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35"/>
          <p:cNvSpPr txBox="1">
            <a:spLocks noGrp="1"/>
          </p:cNvSpPr>
          <p:nvPr>
            <p:ph type="body" idx="1"/>
          </p:nvPr>
        </p:nvSpPr>
        <p:spPr>
          <a:xfrm>
            <a:off x="4767688" y="316566"/>
            <a:ext cx="4040100" cy="6843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480"/>
              </a:spcBef>
              <a:spcAft>
                <a:spcPts val="0"/>
              </a:spcAft>
              <a:buSzPts val="2400"/>
              <a:buNone/>
            </a:pPr>
            <a:r>
              <a:rPr lang="en" sz="2000">
                <a:solidFill>
                  <a:schemeClr val="lt1"/>
                </a:solidFill>
              </a:rPr>
              <a:t>Resources for Residents, Substitute Decision Makers and Family</a:t>
            </a:r>
            <a:endParaRPr sz="2000">
              <a:solidFill>
                <a:schemeClr val="lt1"/>
              </a:solidFill>
            </a:endParaRPr>
          </a:p>
        </p:txBody>
      </p:sp>
      <p:sp>
        <p:nvSpPr>
          <p:cNvPr id="221" name="Google Shape;221;p35"/>
          <p:cNvSpPr txBox="1">
            <a:spLocks noGrp="1"/>
          </p:cNvSpPr>
          <p:nvPr>
            <p:ph type="body" idx="4"/>
          </p:nvPr>
        </p:nvSpPr>
        <p:spPr>
          <a:xfrm>
            <a:off x="335313" y="1334344"/>
            <a:ext cx="4041900" cy="31986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480"/>
              </a:spcBef>
              <a:spcAft>
                <a:spcPts val="0"/>
              </a:spcAft>
              <a:buSzPts val="1800"/>
              <a:buAutoNum type="arabicPeriod"/>
            </a:pPr>
            <a:r>
              <a:rPr lang="en" sz="1900"/>
              <a:t>Conversations in LTC: Changes in Food Intake and Nutrition in the Older Adult</a:t>
            </a:r>
            <a:endParaRPr sz="1700"/>
          </a:p>
          <a:p>
            <a:pPr marL="457200" lvl="0" indent="-349250" algn="l" rtl="0">
              <a:lnSpc>
                <a:spcPct val="100000"/>
              </a:lnSpc>
              <a:spcBef>
                <a:spcPts val="0"/>
              </a:spcBef>
              <a:spcAft>
                <a:spcPts val="0"/>
              </a:spcAft>
              <a:buSzPts val="1900"/>
              <a:buAutoNum type="arabicPeriod"/>
            </a:pPr>
            <a:r>
              <a:rPr lang="en" sz="1900"/>
              <a:t>Conversations in LTC: Feeding and Swallowing Concerns</a:t>
            </a:r>
            <a:endParaRPr sz="1900"/>
          </a:p>
        </p:txBody>
      </p:sp>
      <p:pic>
        <p:nvPicPr>
          <p:cNvPr id="3" name="Audio Recording Mar 19, 2023 at 4:16:19 PM">
            <a:hlinkClick r:id="" action="ppaction://media"/>
            <a:extLst>
              <a:ext uri="{FF2B5EF4-FFF2-40B4-BE49-F238E27FC236}">
                <a16:creationId xmlns:a16="http://schemas.microsoft.com/office/drawing/2014/main" id="{28A1D973-24B6-DAED-8AF7-3B62EF682B8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280400" y="4126544"/>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590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6"/>
          <p:cNvSpPr txBox="1">
            <a:spLocks noGrp="1"/>
          </p:cNvSpPr>
          <p:nvPr>
            <p:ph type="title"/>
          </p:nvPr>
        </p:nvSpPr>
        <p:spPr>
          <a:xfrm>
            <a:off x="457200" y="408116"/>
            <a:ext cx="8229600" cy="1113600"/>
          </a:xfrm>
          <a:prstGeom prst="rect">
            <a:avLst/>
          </a:prstGeom>
          <a:noFill/>
          <a:ln>
            <a:noFill/>
          </a:ln>
        </p:spPr>
        <p:txBody>
          <a:bodyPr spcFirstLastPara="1" wrap="square" lIns="91425" tIns="45700" rIns="91425" bIns="45700" anchor="ctr" anchorCtr="0">
            <a:noAutofit/>
          </a:bodyPr>
          <a:lstStyle/>
          <a:p>
            <a:pPr marL="0" lvl="0" indent="0" algn="ctr" rtl="0">
              <a:lnSpc>
                <a:spcPct val="115000"/>
              </a:lnSpc>
              <a:spcBef>
                <a:spcPts val="0"/>
              </a:spcBef>
              <a:spcAft>
                <a:spcPts val="0"/>
              </a:spcAft>
              <a:buSzPts val="1400"/>
              <a:buNone/>
            </a:pPr>
            <a:r>
              <a:rPr lang="en" sz="2200" b="1" i="1"/>
              <a:t>Resources for Residents, Substitute Decision Maker and Family</a:t>
            </a:r>
            <a:endParaRPr sz="2200" b="1" i="1"/>
          </a:p>
          <a:p>
            <a:pPr marL="0" lvl="0" indent="0" algn="ctr" rtl="0">
              <a:lnSpc>
                <a:spcPct val="100000"/>
              </a:lnSpc>
              <a:spcBef>
                <a:spcPts val="0"/>
              </a:spcBef>
              <a:spcAft>
                <a:spcPts val="0"/>
              </a:spcAft>
              <a:buSzPts val="1400"/>
              <a:buNone/>
            </a:pPr>
            <a:r>
              <a:rPr lang="en" sz="3100" b="1"/>
              <a:t>Conversations in LTC: Meals in Long Term Care Homes </a:t>
            </a:r>
            <a:endParaRPr sz="5100"/>
          </a:p>
        </p:txBody>
      </p:sp>
      <p:sp>
        <p:nvSpPr>
          <p:cNvPr id="228" name="Google Shape;228;p36"/>
          <p:cNvSpPr txBox="1">
            <a:spLocks noGrp="1"/>
          </p:cNvSpPr>
          <p:nvPr>
            <p:ph type="body" idx="1"/>
          </p:nvPr>
        </p:nvSpPr>
        <p:spPr>
          <a:xfrm>
            <a:off x="457200" y="1748988"/>
            <a:ext cx="8229600" cy="33945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600"/>
              </a:spcBef>
              <a:spcAft>
                <a:spcPts val="0"/>
              </a:spcAft>
              <a:buSzPts val="1800"/>
              <a:buNone/>
            </a:pPr>
            <a:r>
              <a:rPr lang="en" sz="1800" b="1"/>
              <a:t>Purpose</a:t>
            </a:r>
            <a:r>
              <a:rPr lang="en" sz="1800"/>
              <a:t>: to aid in conversation soon after admission and thereafter as needed to:</a:t>
            </a:r>
            <a:endParaRPr sz="1800"/>
          </a:p>
          <a:p>
            <a:pPr marL="457200" lvl="0" indent="-342900" algn="l" rtl="0">
              <a:lnSpc>
                <a:spcPct val="115000"/>
              </a:lnSpc>
              <a:spcBef>
                <a:spcPts val="600"/>
              </a:spcBef>
              <a:spcAft>
                <a:spcPts val="0"/>
              </a:spcAft>
              <a:buSzPts val="1800"/>
              <a:buChar char="•"/>
            </a:pPr>
            <a:r>
              <a:rPr lang="en" sz="1800"/>
              <a:t>Describe meal provision in PCH</a:t>
            </a:r>
            <a:endParaRPr sz="1800"/>
          </a:p>
          <a:p>
            <a:pPr marL="457200" lvl="0" indent="-342900" algn="l" rtl="0">
              <a:lnSpc>
                <a:spcPct val="115000"/>
              </a:lnSpc>
              <a:spcBef>
                <a:spcPts val="0"/>
              </a:spcBef>
              <a:spcAft>
                <a:spcPts val="0"/>
              </a:spcAft>
              <a:buSzPts val="1800"/>
              <a:buChar char="•"/>
            </a:pPr>
            <a:r>
              <a:rPr lang="en" sz="1800"/>
              <a:t>But also conveys that:</a:t>
            </a:r>
            <a:endParaRPr sz="1800"/>
          </a:p>
          <a:p>
            <a:pPr marL="914400" lvl="1" indent="-342900" algn="l" rtl="0">
              <a:lnSpc>
                <a:spcPct val="115000"/>
              </a:lnSpc>
              <a:spcBef>
                <a:spcPts val="0"/>
              </a:spcBef>
              <a:spcAft>
                <a:spcPts val="0"/>
              </a:spcAft>
              <a:buSzPts val="1800"/>
              <a:buChar char="–"/>
            </a:pPr>
            <a:r>
              <a:rPr lang="en" sz="1800"/>
              <a:t>there will be times when a </a:t>
            </a:r>
            <a:r>
              <a:rPr lang="en" sz="1800" b="1"/>
              <a:t>resident will eat less</a:t>
            </a:r>
            <a:r>
              <a:rPr lang="en" sz="1800"/>
              <a:t>, and the team becomes involved to help support the resident during that time</a:t>
            </a:r>
            <a:endParaRPr sz="1800"/>
          </a:p>
          <a:p>
            <a:pPr marL="914400" lvl="1" indent="-342900" algn="l" rtl="0">
              <a:lnSpc>
                <a:spcPct val="115000"/>
              </a:lnSpc>
              <a:spcBef>
                <a:spcPts val="0"/>
              </a:spcBef>
              <a:spcAft>
                <a:spcPts val="0"/>
              </a:spcAft>
              <a:buSzPts val="1800"/>
              <a:buChar char="–"/>
            </a:pPr>
            <a:r>
              <a:rPr lang="en" sz="1800"/>
              <a:t>when </a:t>
            </a:r>
            <a:r>
              <a:rPr lang="en" sz="1800" b="1"/>
              <a:t>people eat less it can be stressful </a:t>
            </a:r>
            <a:r>
              <a:rPr lang="en" sz="1800"/>
              <a:t>due to the special meaning food can have</a:t>
            </a:r>
            <a:endParaRPr sz="1800"/>
          </a:p>
          <a:p>
            <a:pPr marL="0" lvl="0" indent="0" algn="l" rtl="0">
              <a:lnSpc>
                <a:spcPct val="100000"/>
              </a:lnSpc>
              <a:spcBef>
                <a:spcPts val="360"/>
              </a:spcBef>
              <a:spcAft>
                <a:spcPts val="0"/>
              </a:spcAft>
              <a:buSzPts val="1800"/>
              <a:buNone/>
            </a:pPr>
            <a:endParaRPr sz="1800"/>
          </a:p>
        </p:txBody>
      </p:sp>
      <p:sp>
        <p:nvSpPr>
          <p:cNvPr id="229" name="Google Shape;229;p36"/>
          <p:cNvSpPr txBox="1">
            <a:spLocks noGrp="1"/>
          </p:cNvSpPr>
          <p:nvPr>
            <p:ph type="sldNum" idx="12"/>
          </p:nvPr>
        </p:nvSpPr>
        <p:spPr>
          <a:xfrm>
            <a:off x="6553200" y="478177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
              <a:t>12</a:t>
            </a:fld>
            <a:endParaRPr dirty="0"/>
          </a:p>
        </p:txBody>
      </p:sp>
      <p:pic>
        <p:nvPicPr>
          <p:cNvPr id="2" name="Audio Recording Mar 19, 2023 at 3:40:33 PM">
            <a:hlinkClick r:id="" action="ppaction://media"/>
            <a:extLst>
              <a:ext uri="{FF2B5EF4-FFF2-40B4-BE49-F238E27FC236}">
                <a16:creationId xmlns:a16="http://schemas.microsoft.com/office/drawing/2014/main" id="{5F1C38D4-AB95-E490-53FC-9A685D605CF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280400" y="4148103"/>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448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7"/>
          <p:cNvSpPr txBox="1">
            <a:spLocks noGrp="1"/>
          </p:cNvSpPr>
          <p:nvPr>
            <p:ph type="title"/>
          </p:nvPr>
        </p:nvSpPr>
        <p:spPr>
          <a:xfrm>
            <a:off x="457200" y="441816"/>
            <a:ext cx="8229600" cy="1113600"/>
          </a:xfrm>
          <a:prstGeom prst="rect">
            <a:avLst/>
          </a:prstGeom>
          <a:noFill/>
          <a:ln>
            <a:noFill/>
          </a:ln>
        </p:spPr>
        <p:txBody>
          <a:bodyPr spcFirstLastPara="1" wrap="square" lIns="91425" tIns="45700" rIns="91425" bIns="45700" anchor="ctr" anchorCtr="0">
            <a:noAutofit/>
          </a:bodyPr>
          <a:lstStyle/>
          <a:p>
            <a:pPr marL="0" lvl="0" indent="0" algn="ctr" rtl="0">
              <a:lnSpc>
                <a:spcPct val="115000"/>
              </a:lnSpc>
              <a:spcBef>
                <a:spcPts val="0"/>
              </a:spcBef>
              <a:spcAft>
                <a:spcPts val="0"/>
              </a:spcAft>
              <a:buSzPts val="1400"/>
              <a:buNone/>
            </a:pPr>
            <a:r>
              <a:rPr lang="en" sz="2200" b="1" i="1"/>
              <a:t>Resources for Residents, Substitute Decision Maker and Family</a:t>
            </a:r>
            <a:endParaRPr sz="2200" b="1" i="1"/>
          </a:p>
          <a:p>
            <a:pPr marL="0" lvl="0" indent="0" algn="ctr" rtl="0">
              <a:lnSpc>
                <a:spcPct val="100000"/>
              </a:lnSpc>
              <a:spcBef>
                <a:spcPts val="0"/>
              </a:spcBef>
              <a:spcAft>
                <a:spcPts val="0"/>
              </a:spcAft>
              <a:buSzPts val="1400"/>
              <a:buNone/>
            </a:pPr>
            <a:r>
              <a:rPr lang="en" sz="3100" b="1"/>
              <a:t>Conversations in LTC: Difficulties with Meals for those with Dementia</a:t>
            </a:r>
            <a:endParaRPr sz="5100"/>
          </a:p>
        </p:txBody>
      </p:sp>
      <p:sp>
        <p:nvSpPr>
          <p:cNvPr id="236" name="Google Shape;236;p37"/>
          <p:cNvSpPr txBox="1">
            <a:spLocks noGrp="1"/>
          </p:cNvSpPr>
          <p:nvPr>
            <p:ph type="body" idx="1"/>
          </p:nvPr>
        </p:nvSpPr>
        <p:spPr>
          <a:xfrm>
            <a:off x="457200" y="1882363"/>
            <a:ext cx="8229600" cy="33945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600"/>
              </a:spcBef>
              <a:spcAft>
                <a:spcPts val="0"/>
              </a:spcAft>
              <a:buClr>
                <a:schemeClr val="dk1"/>
              </a:buClr>
              <a:buSzPts val="1100"/>
              <a:buFont typeface="Arial"/>
              <a:buNone/>
            </a:pPr>
            <a:r>
              <a:rPr lang="en" sz="1900" b="1"/>
              <a:t>Purpose:</a:t>
            </a:r>
            <a:r>
              <a:rPr lang="en" sz="1900"/>
              <a:t> to aid in conversation soon after admission and thereafter as needed:</a:t>
            </a:r>
            <a:endParaRPr sz="1900"/>
          </a:p>
          <a:p>
            <a:pPr marL="457200" lvl="0" indent="-349250" algn="l" rtl="0">
              <a:lnSpc>
                <a:spcPct val="115000"/>
              </a:lnSpc>
              <a:spcBef>
                <a:spcPts val="600"/>
              </a:spcBef>
              <a:spcAft>
                <a:spcPts val="0"/>
              </a:spcAft>
              <a:buSzPts val="1900"/>
              <a:buChar char="•"/>
            </a:pPr>
            <a:r>
              <a:rPr lang="en" sz="1900"/>
              <a:t>To increase understanding about the progression of dementia for the person and how it may affect the person’s meals.</a:t>
            </a:r>
            <a:endParaRPr sz="1900"/>
          </a:p>
          <a:p>
            <a:pPr marL="0" lvl="0" indent="0" algn="l" rtl="0">
              <a:lnSpc>
                <a:spcPct val="100000"/>
              </a:lnSpc>
              <a:spcBef>
                <a:spcPts val="360"/>
              </a:spcBef>
              <a:spcAft>
                <a:spcPts val="0"/>
              </a:spcAft>
              <a:buSzPts val="1800"/>
              <a:buNone/>
            </a:pPr>
            <a:endParaRPr sz="1900" b="1"/>
          </a:p>
        </p:txBody>
      </p:sp>
      <p:sp>
        <p:nvSpPr>
          <p:cNvPr id="237" name="Google Shape;237;p37"/>
          <p:cNvSpPr txBox="1">
            <a:spLocks noGrp="1"/>
          </p:cNvSpPr>
          <p:nvPr>
            <p:ph type="sldNum" idx="12"/>
          </p:nvPr>
        </p:nvSpPr>
        <p:spPr>
          <a:xfrm>
            <a:off x="6553200" y="4767263"/>
            <a:ext cx="2133600" cy="2738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
              <a:t>13</a:t>
            </a:fld>
            <a:endParaRPr/>
          </a:p>
        </p:txBody>
      </p:sp>
      <p:pic>
        <p:nvPicPr>
          <p:cNvPr id="2" name="Audio Recording Mar 19, 2023 at 3:42:49 PM">
            <a:hlinkClick r:id="" action="ppaction://media"/>
            <a:extLst>
              <a:ext uri="{FF2B5EF4-FFF2-40B4-BE49-F238E27FC236}">
                <a16:creationId xmlns:a16="http://schemas.microsoft.com/office/drawing/2014/main" id="{360D8016-B59E-0CCE-C60B-DFE632B874E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280400" y="4091375"/>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470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8"/>
          <p:cNvSpPr txBox="1">
            <a:spLocks noGrp="1"/>
          </p:cNvSpPr>
          <p:nvPr>
            <p:ph type="title"/>
          </p:nvPr>
        </p:nvSpPr>
        <p:spPr>
          <a:xfrm>
            <a:off x="457200" y="464266"/>
            <a:ext cx="8229600" cy="1113600"/>
          </a:xfrm>
          <a:prstGeom prst="rect">
            <a:avLst/>
          </a:prstGeom>
          <a:noFill/>
          <a:ln>
            <a:noFill/>
          </a:ln>
        </p:spPr>
        <p:txBody>
          <a:bodyPr spcFirstLastPara="1" wrap="square" lIns="91425" tIns="45700" rIns="91425" bIns="45700" anchor="ctr" anchorCtr="0">
            <a:noAutofit/>
          </a:bodyPr>
          <a:lstStyle/>
          <a:p>
            <a:pPr marL="0" lvl="0" indent="0" algn="ctr" rtl="0">
              <a:lnSpc>
                <a:spcPct val="115000"/>
              </a:lnSpc>
              <a:spcBef>
                <a:spcPts val="0"/>
              </a:spcBef>
              <a:spcAft>
                <a:spcPts val="0"/>
              </a:spcAft>
              <a:buSzPts val="1400"/>
              <a:buNone/>
            </a:pPr>
            <a:r>
              <a:rPr lang="en" sz="2200" b="1" i="1"/>
              <a:t>Resources for Residents, Substitute Decision Maker and Family</a:t>
            </a:r>
            <a:endParaRPr sz="2200" b="1" i="1"/>
          </a:p>
          <a:p>
            <a:pPr marL="0" lvl="0" indent="0" algn="ctr" rtl="0">
              <a:lnSpc>
                <a:spcPct val="100000"/>
              </a:lnSpc>
              <a:spcBef>
                <a:spcPts val="0"/>
              </a:spcBef>
              <a:spcAft>
                <a:spcPts val="0"/>
              </a:spcAft>
              <a:buSzPts val="1400"/>
              <a:buNone/>
            </a:pPr>
            <a:r>
              <a:rPr lang="en" sz="3100" b="1"/>
              <a:t>Conversations in LTC: When a Person Has Trouble Eating</a:t>
            </a:r>
            <a:endParaRPr sz="5100"/>
          </a:p>
        </p:txBody>
      </p:sp>
      <p:sp>
        <p:nvSpPr>
          <p:cNvPr id="244" name="Google Shape;244;p38"/>
          <p:cNvSpPr txBox="1">
            <a:spLocks noGrp="1"/>
          </p:cNvSpPr>
          <p:nvPr>
            <p:ph type="body" idx="1"/>
          </p:nvPr>
        </p:nvSpPr>
        <p:spPr>
          <a:xfrm>
            <a:off x="457200" y="1904813"/>
            <a:ext cx="8229600" cy="33945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600"/>
              </a:spcBef>
              <a:spcAft>
                <a:spcPts val="0"/>
              </a:spcAft>
              <a:buSzPts val="1800"/>
              <a:buNone/>
            </a:pPr>
            <a:r>
              <a:rPr lang="en" sz="1800" b="1"/>
              <a:t>Purpose: </a:t>
            </a:r>
            <a:r>
              <a:rPr lang="en" sz="1800"/>
              <a:t>to aid in conversation whenever there is difficulty with eating.  May be provided more than one time. </a:t>
            </a:r>
            <a:endParaRPr sz="1800"/>
          </a:p>
          <a:p>
            <a:pPr marL="457200" lvl="0" indent="-342900" algn="l" rtl="0">
              <a:lnSpc>
                <a:spcPct val="115000"/>
              </a:lnSpc>
              <a:spcBef>
                <a:spcPts val="600"/>
              </a:spcBef>
              <a:spcAft>
                <a:spcPts val="0"/>
              </a:spcAft>
              <a:buSzPts val="1800"/>
              <a:buChar char="•"/>
            </a:pPr>
            <a:r>
              <a:rPr lang="en" sz="1800"/>
              <a:t>To increase understanding about changes in status and reasons for those changes</a:t>
            </a:r>
            <a:endParaRPr sz="1800"/>
          </a:p>
          <a:p>
            <a:pPr marL="457200" lvl="0" indent="-342900" algn="l" rtl="0">
              <a:lnSpc>
                <a:spcPct val="115000"/>
              </a:lnSpc>
              <a:spcBef>
                <a:spcPts val="0"/>
              </a:spcBef>
              <a:spcAft>
                <a:spcPts val="0"/>
              </a:spcAft>
              <a:buSzPts val="1800"/>
              <a:buChar char="•"/>
            </a:pPr>
            <a:r>
              <a:rPr lang="en" sz="1800"/>
              <a:t>To provide information that when resident status changes, food may not help</a:t>
            </a:r>
            <a:endParaRPr sz="1800"/>
          </a:p>
          <a:p>
            <a:pPr marL="457200" lvl="0" indent="-342900" algn="l" rtl="0">
              <a:lnSpc>
                <a:spcPct val="115000"/>
              </a:lnSpc>
              <a:spcBef>
                <a:spcPts val="0"/>
              </a:spcBef>
              <a:spcAft>
                <a:spcPts val="0"/>
              </a:spcAft>
              <a:buSzPts val="1800"/>
              <a:buChar char="•"/>
            </a:pPr>
            <a:r>
              <a:rPr lang="en" sz="1800"/>
              <a:t>To provide information on what we may focus on when intake is poor and is not expected to improve.</a:t>
            </a:r>
            <a:endParaRPr sz="1800"/>
          </a:p>
          <a:p>
            <a:pPr marL="0" lvl="0" indent="0" algn="l" rtl="0">
              <a:lnSpc>
                <a:spcPct val="115000"/>
              </a:lnSpc>
              <a:spcBef>
                <a:spcPts val="600"/>
              </a:spcBef>
              <a:spcAft>
                <a:spcPts val="0"/>
              </a:spcAft>
              <a:buSzPts val="1800"/>
              <a:buNone/>
            </a:pPr>
            <a:endParaRPr sz="1800"/>
          </a:p>
          <a:p>
            <a:pPr marL="0" lvl="0" indent="0" algn="l" rtl="0">
              <a:lnSpc>
                <a:spcPct val="100000"/>
              </a:lnSpc>
              <a:spcBef>
                <a:spcPts val="360"/>
              </a:spcBef>
              <a:spcAft>
                <a:spcPts val="0"/>
              </a:spcAft>
              <a:buSzPts val="1800"/>
              <a:buNone/>
            </a:pPr>
            <a:endParaRPr sz="1800" b="1"/>
          </a:p>
        </p:txBody>
      </p:sp>
      <p:sp>
        <p:nvSpPr>
          <p:cNvPr id="245" name="Google Shape;245;p38"/>
          <p:cNvSpPr txBox="1">
            <a:spLocks noGrp="1"/>
          </p:cNvSpPr>
          <p:nvPr>
            <p:ph type="sldNum" idx="12"/>
          </p:nvPr>
        </p:nvSpPr>
        <p:spPr>
          <a:xfrm>
            <a:off x="6553200" y="4767263"/>
            <a:ext cx="2133600" cy="2738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
              <a:t>14</a:t>
            </a:fld>
            <a:endParaRPr/>
          </a:p>
        </p:txBody>
      </p:sp>
      <p:pic>
        <p:nvPicPr>
          <p:cNvPr id="2" name="Audio Recording Mar 19, 2023 at 3:46:20 PM">
            <a:hlinkClick r:id="" action="ppaction://media"/>
            <a:extLst>
              <a:ext uri="{FF2B5EF4-FFF2-40B4-BE49-F238E27FC236}">
                <a16:creationId xmlns:a16="http://schemas.microsoft.com/office/drawing/2014/main" id="{E3C0DE19-392B-8CCC-D601-576E55B9F90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280400" y="4102638"/>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683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9"/>
          <p:cNvSpPr txBox="1">
            <a:spLocks noGrp="1"/>
          </p:cNvSpPr>
          <p:nvPr>
            <p:ph type="title"/>
          </p:nvPr>
        </p:nvSpPr>
        <p:spPr>
          <a:xfrm>
            <a:off x="457200" y="453041"/>
            <a:ext cx="8229600" cy="1113600"/>
          </a:xfrm>
          <a:prstGeom prst="rect">
            <a:avLst/>
          </a:prstGeom>
          <a:noFill/>
          <a:ln>
            <a:noFill/>
          </a:ln>
        </p:spPr>
        <p:txBody>
          <a:bodyPr spcFirstLastPara="1" wrap="square" lIns="91425" tIns="45700" rIns="91425" bIns="45700" anchor="ctr" anchorCtr="0">
            <a:noAutofit/>
          </a:bodyPr>
          <a:lstStyle/>
          <a:p>
            <a:pPr marL="0" lvl="0" indent="0" algn="ctr" rtl="0">
              <a:lnSpc>
                <a:spcPct val="115000"/>
              </a:lnSpc>
              <a:spcBef>
                <a:spcPts val="0"/>
              </a:spcBef>
              <a:spcAft>
                <a:spcPts val="0"/>
              </a:spcAft>
              <a:buSzPts val="1400"/>
              <a:buNone/>
            </a:pPr>
            <a:r>
              <a:rPr lang="en" sz="2200" b="1" i="1"/>
              <a:t>Resources for Residents, Substitute Decision Maker and Family</a:t>
            </a:r>
            <a:endParaRPr sz="2200" b="1" i="1"/>
          </a:p>
          <a:p>
            <a:pPr marL="0" lvl="0" indent="0" algn="ctr" rtl="0">
              <a:lnSpc>
                <a:spcPct val="100000"/>
              </a:lnSpc>
              <a:spcBef>
                <a:spcPts val="0"/>
              </a:spcBef>
              <a:spcAft>
                <a:spcPts val="0"/>
              </a:spcAft>
              <a:buSzPts val="1400"/>
              <a:buNone/>
            </a:pPr>
            <a:r>
              <a:rPr lang="en" sz="3100" b="1"/>
              <a:t>Conversations in LTC: Nourishing the Whole Person</a:t>
            </a:r>
            <a:endParaRPr sz="5100"/>
          </a:p>
        </p:txBody>
      </p:sp>
      <p:sp>
        <p:nvSpPr>
          <p:cNvPr id="252" name="Google Shape;252;p39"/>
          <p:cNvSpPr txBox="1">
            <a:spLocks noGrp="1"/>
          </p:cNvSpPr>
          <p:nvPr>
            <p:ph type="body" idx="1"/>
          </p:nvPr>
        </p:nvSpPr>
        <p:spPr>
          <a:xfrm>
            <a:off x="457200" y="1893588"/>
            <a:ext cx="8229600" cy="33945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600"/>
              </a:spcBef>
              <a:spcAft>
                <a:spcPts val="0"/>
              </a:spcAft>
              <a:buClr>
                <a:schemeClr val="dk1"/>
              </a:buClr>
              <a:buSzPts val="1100"/>
              <a:buFont typeface="Arial"/>
              <a:buNone/>
            </a:pPr>
            <a:r>
              <a:rPr lang="en" sz="1800" b="1"/>
              <a:t>Purpose: </a:t>
            </a:r>
            <a:r>
              <a:rPr lang="en" sz="1800"/>
              <a:t>to aid in conversation upon admission and thereafter as needed when intake is normal or declining:</a:t>
            </a:r>
            <a:endParaRPr sz="1800"/>
          </a:p>
          <a:p>
            <a:pPr marL="457200" lvl="0" indent="-342900" algn="l" rtl="0">
              <a:lnSpc>
                <a:spcPct val="115000"/>
              </a:lnSpc>
              <a:spcBef>
                <a:spcPts val="600"/>
              </a:spcBef>
              <a:spcAft>
                <a:spcPts val="0"/>
              </a:spcAft>
              <a:buSzPts val="1800"/>
              <a:buChar char="•"/>
            </a:pPr>
            <a:r>
              <a:rPr lang="en" sz="1800"/>
              <a:t>To expand perspectives of “nourishment" beyond food and eating issues</a:t>
            </a:r>
            <a:endParaRPr sz="1800"/>
          </a:p>
          <a:p>
            <a:pPr marL="457200" lvl="0" indent="-342900" algn="l" rtl="0">
              <a:lnSpc>
                <a:spcPct val="115000"/>
              </a:lnSpc>
              <a:spcBef>
                <a:spcPts val="0"/>
              </a:spcBef>
              <a:spcAft>
                <a:spcPts val="0"/>
              </a:spcAft>
              <a:buSzPts val="1800"/>
              <a:buChar char="•"/>
            </a:pPr>
            <a:r>
              <a:rPr lang="en" sz="1800"/>
              <a:t>To provide ideas for alternate ways of showing love and care to loved ones</a:t>
            </a:r>
            <a:endParaRPr sz="1800"/>
          </a:p>
          <a:p>
            <a:pPr marL="457200" lvl="0" indent="-342900" algn="l" rtl="0">
              <a:lnSpc>
                <a:spcPct val="115000"/>
              </a:lnSpc>
              <a:spcBef>
                <a:spcPts val="0"/>
              </a:spcBef>
              <a:spcAft>
                <a:spcPts val="0"/>
              </a:spcAft>
              <a:buSzPts val="1800"/>
              <a:buChar char="•"/>
            </a:pPr>
            <a:r>
              <a:rPr lang="en" sz="1800"/>
              <a:t>To emphasize the value of presence when visiting loved ones in LTC </a:t>
            </a:r>
            <a:endParaRPr sz="1800"/>
          </a:p>
          <a:p>
            <a:pPr marL="457200" lvl="0" indent="-342900" algn="l" rtl="0">
              <a:lnSpc>
                <a:spcPct val="115000"/>
              </a:lnSpc>
              <a:spcBef>
                <a:spcPts val="0"/>
              </a:spcBef>
              <a:spcAft>
                <a:spcPts val="0"/>
              </a:spcAft>
              <a:buSzPts val="1800"/>
              <a:buChar char="•"/>
            </a:pPr>
            <a:r>
              <a:rPr lang="en" sz="1800"/>
              <a:t> To ease stress by providing ideas for meaningful interaction during these visits</a:t>
            </a:r>
            <a:endParaRPr sz="1800"/>
          </a:p>
          <a:p>
            <a:pPr marL="0" lvl="0" indent="0" algn="l" rtl="0">
              <a:lnSpc>
                <a:spcPct val="115000"/>
              </a:lnSpc>
              <a:spcBef>
                <a:spcPts val="800"/>
              </a:spcBef>
              <a:spcAft>
                <a:spcPts val="0"/>
              </a:spcAft>
              <a:buSzPts val="1800"/>
              <a:buNone/>
            </a:pPr>
            <a:endParaRPr sz="1800" b="1"/>
          </a:p>
        </p:txBody>
      </p:sp>
      <p:sp>
        <p:nvSpPr>
          <p:cNvPr id="253" name="Google Shape;253;p39"/>
          <p:cNvSpPr txBox="1">
            <a:spLocks noGrp="1"/>
          </p:cNvSpPr>
          <p:nvPr>
            <p:ph type="sldNum" idx="12"/>
          </p:nvPr>
        </p:nvSpPr>
        <p:spPr>
          <a:xfrm>
            <a:off x="6553200" y="4767263"/>
            <a:ext cx="2133600" cy="2738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
              <a:t>15</a:t>
            </a:fld>
            <a:endParaRPr/>
          </a:p>
        </p:txBody>
      </p:sp>
      <p:pic>
        <p:nvPicPr>
          <p:cNvPr id="2" name="Audio Recording Mar 19, 2023 at 3:47:36 PM">
            <a:hlinkClick r:id="" action="ppaction://media"/>
            <a:extLst>
              <a:ext uri="{FF2B5EF4-FFF2-40B4-BE49-F238E27FC236}">
                <a16:creationId xmlns:a16="http://schemas.microsoft.com/office/drawing/2014/main" id="{CD0BE05F-2869-4400-1FA0-4090BCB7D1A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280400" y="4121944"/>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259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0"/>
          <p:cNvSpPr txBox="1">
            <a:spLocks noGrp="1"/>
          </p:cNvSpPr>
          <p:nvPr>
            <p:ph type="title"/>
          </p:nvPr>
        </p:nvSpPr>
        <p:spPr>
          <a:xfrm>
            <a:off x="457200" y="205966"/>
            <a:ext cx="8229600" cy="1113525"/>
          </a:xfrm>
          <a:prstGeom prst="rect">
            <a:avLst/>
          </a:prstGeom>
          <a:noFill/>
          <a:ln>
            <a:noFill/>
          </a:ln>
        </p:spPr>
        <p:txBody>
          <a:bodyPr spcFirstLastPara="1" wrap="square" lIns="91425" tIns="45700" rIns="91425" bIns="45700" anchor="ctr" anchorCtr="0">
            <a:noAutofit/>
          </a:bodyPr>
          <a:lstStyle/>
          <a:p>
            <a:pPr marL="0" lvl="0" indent="0" algn="ctr" rtl="0">
              <a:lnSpc>
                <a:spcPct val="115000"/>
              </a:lnSpc>
              <a:spcBef>
                <a:spcPts val="0"/>
              </a:spcBef>
              <a:spcAft>
                <a:spcPts val="0"/>
              </a:spcAft>
              <a:buSzPts val="1400"/>
              <a:buNone/>
            </a:pPr>
            <a:r>
              <a:rPr lang="en" sz="2200" b="1" i="1"/>
              <a:t>Resources for Residents, Substitute Decision Maker and Family</a:t>
            </a:r>
            <a:endParaRPr sz="2200" b="1" i="1"/>
          </a:p>
          <a:p>
            <a:pPr marL="0" lvl="0" indent="0" algn="ctr" rtl="0">
              <a:lnSpc>
                <a:spcPct val="100000"/>
              </a:lnSpc>
              <a:spcBef>
                <a:spcPts val="0"/>
              </a:spcBef>
              <a:spcAft>
                <a:spcPts val="0"/>
              </a:spcAft>
              <a:buSzPts val="1400"/>
              <a:buNone/>
            </a:pPr>
            <a:r>
              <a:rPr lang="en" sz="3100" b="1"/>
              <a:t>Conversations in LTC: Eating at End of Life</a:t>
            </a:r>
            <a:endParaRPr sz="5100"/>
          </a:p>
        </p:txBody>
      </p:sp>
      <p:sp>
        <p:nvSpPr>
          <p:cNvPr id="260" name="Google Shape;260;p40"/>
          <p:cNvSpPr txBox="1">
            <a:spLocks noGrp="1"/>
          </p:cNvSpPr>
          <p:nvPr>
            <p:ph type="body" idx="1"/>
          </p:nvPr>
        </p:nvSpPr>
        <p:spPr>
          <a:xfrm>
            <a:off x="457200" y="1466838"/>
            <a:ext cx="8229600" cy="33945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600"/>
              </a:spcBef>
              <a:spcAft>
                <a:spcPts val="0"/>
              </a:spcAft>
              <a:buSzPts val="1800"/>
              <a:buNone/>
            </a:pPr>
            <a:r>
              <a:rPr lang="en" sz="1800" b="1"/>
              <a:t>Purpose:</a:t>
            </a:r>
            <a:r>
              <a:rPr lang="en" sz="1800"/>
              <a:t> to aid in conversation with substitute decision maker and family as the person nears the final days of life:</a:t>
            </a:r>
            <a:endParaRPr sz="1800"/>
          </a:p>
          <a:p>
            <a:pPr marL="457200" lvl="0" indent="-342900" algn="l" rtl="0">
              <a:lnSpc>
                <a:spcPct val="115000"/>
              </a:lnSpc>
              <a:spcBef>
                <a:spcPts val="600"/>
              </a:spcBef>
              <a:spcAft>
                <a:spcPts val="0"/>
              </a:spcAft>
              <a:buSzPts val="1800"/>
              <a:buChar char="•"/>
            </a:pPr>
            <a:r>
              <a:rPr lang="en" sz="1800"/>
              <a:t>To increase understanding of usual status of people at end of life.</a:t>
            </a:r>
            <a:endParaRPr sz="1800"/>
          </a:p>
          <a:p>
            <a:pPr marL="457200" lvl="0" indent="-342900" algn="l" rtl="0">
              <a:lnSpc>
                <a:spcPct val="115000"/>
              </a:lnSpc>
              <a:spcBef>
                <a:spcPts val="0"/>
              </a:spcBef>
              <a:spcAft>
                <a:spcPts val="0"/>
              </a:spcAft>
              <a:buSzPts val="1800"/>
              <a:buChar char="•"/>
            </a:pPr>
            <a:r>
              <a:rPr lang="en" sz="1800"/>
              <a:t>To reinforce reduced role of food and potential negative consequences of eating and drinking</a:t>
            </a:r>
            <a:endParaRPr sz="1800"/>
          </a:p>
          <a:p>
            <a:pPr marL="457200" lvl="0" indent="-342900" algn="l" rtl="0">
              <a:lnSpc>
                <a:spcPct val="115000"/>
              </a:lnSpc>
              <a:spcBef>
                <a:spcPts val="0"/>
              </a:spcBef>
              <a:spcAft>
                <a:spcPts val="0"/>
              </a:spcAft>
              <a:buSzPts val="1800"/>
              <a:buChar char="•"/>
            </a:pPr>
            <a:r>
              <a:rPr lang="en" sz="1800"/>
              <a:t>To inform of the possible role of food and drink for pleasure and providing guidelines for consumption with comfort</a:t>
            </a:r>
            <a:endParaRPr sz="1800"/>
          </a:p>
          <a:p>
            <a:pPr marL="457200" lvl="0" indent="-342900" algn="l" rtl="0">
              <a:lnSpc>
                <a:spcPct val="115000"/>
              </a:lnSpc>
              <a:spcBef>
                <a:spcPts val="0"/>
              </a:spcBef>
              <a:spcAft>
                <a:spcPts val="0"/>
              </a:spcAft>
              <a:buSzPts val="1800"/>
              <a:buChar char="•"/>
            </a:pPr>
            <a:r>
              <a:rPr lang="en" sz="1800">
                <a:latin typeface="Arial"/>
                <a:ea typeface="Arial"/>
                <a:cs typeface="Arial"/>
                <a:sym typeface="Arial"/>
              </a:rPr>
              <a:t>T</a:t>
            </a:r>
            <a:r>
              <a:rPr lang="en" sz="1800"/>
              <a:t>o focus on other ways to show care</a:t>
            </a:r>
            <a:endParaRPr sz="1800"/>
          </a:p>
          <a:p>
            <a:pPr marL="0" lvl="0" indent="0" algn="l" rtl="0">
              <a:lnSpc>
                <a:spcPct val="100000"/>
              </a:lnSpc>
              <a:spcBef>
                <a:spcPts val="360"/>
              </a:spcBef>
              <a:spcAft>
                <a:spcPts val="0"/>
              </a:spcAft>
              <a:buSzPts val="1800"/>
              <a:buNone/>
            </a:pPr>
            <a:endParaRPr sz="1800" b="1"/>
          </a:p>
        </p:txBody>
      </p:sp>
      <p:sp>
        <p:nvSpPr>
          <p:cNvPr id="261" name="Google Shape;261;p40"/>
          <p:cNvSpPr txBox="1">
            <a:spLocks noGrp="1"/>
          </p:cNvSpPr>
          <p:nvPr>
            <p:ph type="sldNum" idx="12"/>
          </p:nvPr>
        </p:nvSpPr>
        <p:spPr>
          <a:xfrm>
            <a:off x="6553200" y="4767263"/>
            <a:ext cx="2133600" cy="2738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
              <a:t>16</a:t>
            </a:fld>
            <a:endParaRPr/>
          </a:p>
        </p:txBody>
      </p:sp>
      <p:pic>
        <p:nvPicPr>
          <p:cNvPr id="2" name="Audio Recording Mar 19, 2023 at 3:48:46 PM">
            <a:hlinkClick r:id="" action="ppaction://media"/>
            <a:extLst>
              <a:ext uri="{FF2B5EF4-FFF2-40B4-BE49-F238E27FC236}">
                <a16:creationId xmlns:a16="http://schemas.microsoft.com/office/drawing/2014/main" id="{855A35ED-330B-F02A-46A6-90E575C77C1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280400" y="4091375"/>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728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1"/>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 b="1"/>
              <a:t>In Summary</a:t>
            </a:r>
            <a:endParaRPr/>
          </a:p>
        </p:txBody>
      </p:sp>
      <p:sp>
        <p:nvSpPr>
          <p:cNvPr id="268" name="Google Shape;268;p41"/>
          <p:cNvSpPr txBox="1">
            <a:spLocks noGrp="1"/>
          </p:cNvSpPr>
          <p:nvPr>
            <p:ph type="body" idx="1"/>
          </p:nvPr>
        </p:nvSpPr>
        <p:spPr>
          <a:xfrm>
            <a:off x="457200" y="1200150"/>
            <a:ext cx="8229600" cy="3394575"/>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600"/>
              </a:spcBef>
              <a:spcAft>
                <a:spcPts val="0"/>
              </a:spcAft>
              <a:buClr>
                <a:schemeClr val="dk1"/>
              </a:buClr>
              <a:buSzPts val="1100"/>
              <a:buFont typeface="Arial"/>
              <a:buNone/>
            </a:pPr>
            <a:r>
              <a:rPr lang="en" sz="2100" b="1"/>
              <a:t>Best care is supported by:</a:t>
            </a:r>
            <a:endParaRPr sz="2100" b="1"/>
          </a:p>
          <a:p>
            <a:pPr marL="457200" lvl="0" indent="-355600" algn="l" rtl="0">
              <a:lnSpc>
                <a:spcPct val="115000"/>
              </a:lnSpc>
              <a:spcBef>
                <a:spcPts val="600"/>
              </a:spcBef>
              <a:spcAft>
                <a:spcPts val="0"/>
              </a:spcAft>
              <a:buSzPts val="2000"/>
              <a:buChar char="•"/>
            </a:pPr>
            <a:r>
              <a:rPr lang="en" sz="2000"/>
              <a:t>Understanding resident status, including resident decline, by all members of the health care team.</a:t>
            </a:r>
            <a:endParaRPr sz="2000"/>
          </a:p>
          <a:p>
            <a:pPr marL="457200" lvl="0" indent="-355600" algn="l" rtl="0">
              <a:lnSpc>
                <a:spcPct val="115000"/>
              </a:lnSpc>
              <a:spcBef>
                <a:spcPts val="0"/>
              </a:spcBef>
              <a:spcAft>
                <a:spcPts val="0"/>
              </a:spcAft>
              <a:buSzPts val="2000"/>
              <a:buChar char="•"/>
            </a:pPr>
            <a:r>
              <a:rPr lang="en" sz="2000"/>
              <a:t>Including resident, substitute decision maker and family in this understanding of resident status </a:t>
            </a:r>
            <a:endParaRPr sz="2000"/>
          </a:p>
          <a:p>
            <a:pPr marL="457200" lvl="0" indent="-355600" algn="l" rtl="0">
              <a:lnSpc>
                <a:spcPct val="115000"/>
              </a:lnSpc>
              <a:spcBef>
                <a:spcPts val="0"/>
              </a:spcBef>
              <a:spcAft>
                <a:spcPts val="0"/>
              </a:spcAft>
              <a:buSzPts val="2000"/>
              <a:buChar char="•"/>
            </a:pPr>
            <a:r>
              <a:rPr lang="en" sz="2000"/>
              <a:t>Using the resources as needed in communicating messages around nutrition decline </a:t>
            </a:r>
            <a:endParaRPr sz="2000"/>
          </a:p>
          <a:p>
            <a:pPr marL="457200" lvl="0" indent="0" algn="l" rtl="0">
              <a:lnSpc>
                <a:spcPct val="115000"/>
              </a:lnSpc>
              <a:spcBef>
                <a:spcPts val="0"/>
              </a:spcBef>
              <a:spcAft>
                <a:spcPts val="0"/>
              </a:spcAft>
              <a:buSzPts val="1800"/>
              <a:buNone/>
            </a:pPr>
            <a:endParaRPr sz="2000"/>
          </a:p>
          <a:p>
            <a:pPr marL="0" lvl="0" indent="0" algn="l" rtl="0">
              <a:lnSpc>
                <a:spcPct val="100000"/>
              </a:lnSpc>
              <a:spcBef>
                <a:spcPts val="360"/>
              </a:spcBef>
              <a:spcAft>
                <a:spcPts val="0"/>
              </a:spcAft>
              <a:buSzPts val="1800"/>
              <a:buNone/>
            </a:pPr>
            <a:endParaRPr sz="2800"/>
          </a:p>
        </p:txBody>
      </p:sp>
      <p:sp>
        <p:nvSpPr>
          <p:cNvPr id="269" name="Google Shape;269;p41"/>
          <p:cNvSpPr txBox="1">
            <a:spLocks noGrp="1"/>
          </p:cNvSpPr>
          <p:nvPr>
            <p:ph type="sldNum" idx="12"/>
          </p:nvPr>
        </p:nvSpPr>
        <p:spPr>
          <a:xfrm>
            <a:off x="6553200" y="4767263"/>
            <a:ext cx="2133600" cy="2738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98989"/>
              </a:buClr>
              <a:buSzPts val="1200"/>
              <a:buFont typeface="Calibri"/>
              <a:buNone/>
            </a:pPr>
            <a:fld id="{00000000-1234-1234-1234-123412341234}" type="slidenum">
              <a:rPr lang="en"/>
              <a:t>17</a:t>
            </a:fld>
            <a:endParaRPr/>
          </a:p>
        </p:txBody>
      </p:sp>
      <p:pic>
        <p:nvPicPr>
          <p:cNvPr id="2" name="Audio Recording Mar 19, 2023 at 3:50:02 PM">
            <a:hlinkClick r:id="" action="ppaction://media"/>
            <a:extLst>
              <a:ext uri="{FF2B5EF4-FFF2-40B4-BE49-F238E27FC236}">
                <a16:creationId xmlns:a16="http://schemas.microsoft.com/office/drawing/2014/main" id="{6723ED72-D9C2-4F11-0D2F-364D7CEB3AC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280400" y="4091375"/>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067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45"/>
          <p:cNvSpPr txBox="1">
            <a:spLocks noGrp="1"/>
          </p:cNvSpPr>
          <p:nvPr>
            <p:ph type="title"/>
          </p:nvPr>
        </p:nvSpPr>
        <p:spPr>
          <a:xfrm>
            <a:off x="457200" y="269050"/>
            <a:ext cx="8589000" cy="8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 b="1" dirty="0"/>
              <a:t>Tools Currently Available</a:t>
            </a:r>
            <a:endParaRPr dirty="0"/>
          </a:p>
        </p:txBody>
      </p:sp>
      <p:sp>
        <p:nvSpPr>
          <p:cNvPr id="303" name="Google Shape;303;p4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98989"/>
              </a:buClr>
              <a:buSzPts val="1200"/>
              <a:buFont typeface="Calibri"/>
              <a:buNone/>
            </a:pPr>
            <a:fld id="{00000000-1234-1234-1234-123412341234}" type="slidenum">
              <a:rPr lang="en"/>
              <a:t>18</a:t>
            </a:fld>
            <a:endParaRPr/>
          </a:p>
        </p:txBody>
      </p:sp>
      <p:sp>
        <p:nvSpPr>
          <p:cNvPr id="304" name="Google Shape;304;p45"/>
          <p:cNvSpPr txBox="1">
            <a:spLocks noGrp="1"/>
          </p:cNvSpPr>
          <p:nvPr>
            <p:ph type="body" idx="1"/>
          </p:nvPr>
        </p:nvSpPr>
        <p:spPr>
          <a:xfrm>
            <a:off x="504000" y="1308450"/>
            <a:ext cx="4809000" cy="3406200"/>
          </a:xfrm>
          <a:prstGeom prst="rect">
            <a:avLst/>
          </a:prstGeom>
          <a:noFill/>
          <a:ln>
            <a:noFill/>
          </a:ln>
        </p:spPr>
        <p:txBody>
          <a:bodyPr spcFirstLastPara="1" wrap="square" lIns="91425" tIns="45700" rIns="91425" bIns="45700" anchor="t" anchorCtr="0">
            <a:noAutofit/>
          </a:bodyPr>
          <a:lstStyle/>
          <a:p>
            <a:pPr indent="-361950">
              <a:buSzPts val="2100"/>
            </a:pPr>
            <a:r>
              <a:rPr lang="en-CA" sz="2100" b="1" dirty="0"/>
              <a:t>PowerPoint presentation voiceover</a:t>
            </a:r>
            <a:endParaRPr lang="en" sz="2100" b="1" dirty="0"/>
          </a:p>
          <a:p>
            <a:pPr marL="457200" lvl="0" indent="-361950" algn="l" rtl="0">
              <a:spcBef>
                <a:spcPts val="360"/>
              </a:spcBef>
              <a:spcAft>
                <a:spcPts val="0"/>
              </a:spcAft>
              <a:buSzPts val="2100"/>
              <a:buChar char="•"/>
            </a:pPr>
            <a:r>
              <a:rPr lang="en" sz="2100" b="1" dirty="0"/>
              <a:t>Huddle Script: </a:t>
            </a:r>
            <a:endParaRPr sz="2500" b="1" dirty="0"/>
          </a:p>
          <a:p>
            <a:pPr marL="571500" lvl="1" indent="0" algn="l" rtl="0">
              <a:spcBef>
                <a:spcPts val="360"/>
              </a:spcBef>
              <a:spcAft>
                <a:spcPts val="0"/>
              </a:spcAft>
              <a:buSzPts val="1800"/>
              <a:buNone/>
            </a:pPr>
            <a:r>
              <a:rPr lang="en" sz="1700" dirty="0"/>
              <a:t>a 10 minute conversation</a:t>
            </a:r>
            <a:endParaRPr sz="1700" dirty="0"/>
          </a:p>
          <a:p>
            <a:pPr marL="457200" lvl="0" indent="-361950" algn="l" rtl="0">
              <a:spcBef>
                <a:spcPts val="0"/>
              </a:spcBef>
              <a:spcAft>
                <a:spcPts val="0"/>
              </a:spcAft>
              <a:buSzPts val="2100"/>
              <a:buChar char="•"/>
            </a:pPr>
            <a:r>
              <a:rPr lang="en" sz="2100" b="1" dirty="0"/>
              <a:t>Infographics:</a:t>
            </a:r>
            <a:endParaRPr sz="2500" b="1" dirty="0"/>
          </a:p>
          <a:p>
            <a:pPr marL="571500" lvl="1" indent="0" algn="l" rtl="0">
              <a:spcBef>
                <a:spcPts val="360"/>
              </a:spcBef>
              <a:spcAft>
                <a:spcPts val="0"/>
              </a:spcAft>
              <a:buClr>
                <a:schemeClr val="dk1"/>
              </a:buClr>
              <a:buSzPts val="1800"/>
              <a:buFont typeface="Arial"/>
              <a:buNone/>
            </a:pPr>
            <a:r>
              <a:rPr lang="en" sz="1700" dirty="0"/>
              <a:t>A poster for ongoing awareness and reinforcement</a:t>
            </a:r>
            <a:endParaRPr sz="2100" dirty="0"/>
          </a:p>
          <a:p>
            <a:pPr marL="114300" lvl="0" indent="0" algn="l" rtl="0">
              <a:spcBef>
                <a:spcPts val="360"/>
              </a:spcBef>
              <a:spcAft>
                <a:spcPts val="0"/>
              </a:spcAft>
              <a:buClr>
                <a:schemeClr val="dk1"/>
              </a:buClr>
              <a:buSzPts val="1800"/>
              <a:buFont typeface="Arial"/>
              <a:buNone/>
            </a:pPr>
            <a:endParaRPr sz="2500" dirty="0"/>
          </a:p>
          <a:p>
            <a:pPr marL="0" lvl="0" indent="0" algn="l" rtl="0">
              <a:lnSpc>
                <a:spcPct val="100000"/>
              </a:lnSpc>
              <a:spcBef>
                <a:spcPts val="360"/>
              </a:spcBef>
              <a:spcAft>
                <a:spcPts val="0"/>
              </a:spcAft>
              <a:buSzPts val="1800"/>
              <a:buNone/>
            </a:pPr>
            <a:endParaRPr sz="1400" b="1" dirty="0"/>
          </a:p>
        </p:txBody>
      </p:sp>
      <p:sp>
        <p:nvSpPr>
          <p:cNvPr id="305" name="Google Shape;305;p45"/>
          <p:cNvSpPr/>
          <p:nvPr/>
        </p:nvSpPr>
        <p:spPr>
          <a:xfrm rot="-597763">
            <a:off x="6247887" y="1919744"/>
            <a:ext cx="1473926" cy="320664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06" name="Google Shape;306;p45"/>
          <p:cNvPicPr preferRelativeResize="0"/>
          <p:nvPr/>
        </p:nvPicPr>
        <p:blipFill>
          <a:blip r:embed="rId5">
            <a:alphaModFix/>
          </a:blip>
          <a:stretch>
            <a:fillRect/>
          </a:stretch>
        </p:blipFill>
        <p:spPr>
          <a:xfrm rot="-597918">
            <a:off x="6324622" y="2011081"/>
            <a:ext cx="1320379" cy="3023887"/>
          </a:xfrm>
          <a:prstGeom prst="rect">
            <a:avLst/>
          </a:prstGeom>
          <a:noFill/>
          <a:ln>
            <a:noFill/>
          </a:ln>
        </p:spPr>
      </p:pic>
      <p:sp>
        <p:nvSpPr>
          <p:cNvPr id="307" name="Google Shape;307;p45"/>
          <p:cNvSpPr/>
          <p:nvPr/>
        </p:nvSpPr>
        <p:spPr>
          <a:xfrm rot="619691">
            <a:off x="7605999" y="2079527"/>
            <a:ext cx="1383822" cy="333701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08" name="Google Shape;308;p45"/>
          <p:cNvPicPr preferRelativeResize="0"/>
          <p:nvPr/>
        </p:nvPicPr>
        <p:blipFill>
          <a:blip r:embed="rId6">
            <a:alphaModFix/>
          </a:blip>
          <a:stretch>
            <a:fillRect/>
          </a:stretch>
        </p:blipFill>
        <p:spPr>
          <a:xfrm rot="619873">
            <a:off x="7676269" y="2174706"/>
            <a:ext cx="1244668" cy="3139229"/>
          </a:xfrm>
          <a:prstGeom prst="rect">
            <a:avLst/>
          </a:prstGeom>
          <a:noFill/>
          <a:ln>
            <a:noFill/>
          </a:ln>
        </p:spPr>
      </p:pic>
      <p:pic>
        <p:nvPicPr>
          <p:cNvPr id="2" name="Audio Recording Mar 19, 2023 at 3:55:54 PM">
            <a:hlinkClick r:id="" action="ppaction://media"/>
            <a:extLst>
              <a:ext uri="{FF2B5EF4-FFF2-40B4-BE49-F238E27FC236}">
                <a16:creationId xmlns:a16="http://schemas.microsoft.com/office/drawing/2014/main" id="{29F5937F-96E8-A55F-0E42-003198CC7A28}"/>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226518" y="4172319"/>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81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5"/>
          <p:cNvSpPr/>
          <p:nvPr/>
        </p:nvSpPr>
        <p:spPr>
          <a:xfrm>
            <a:off x="2412475" y="0"/>
            <a:ext cx="2155200" cy="51435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21" name="Google Shape;221;p35"/>
          <p:cNvPicPr preferRelativeResize="0"/>
          <p:nvPr/>
        </p:nvPicPr>
        <p:blipFill rotWithShape="1">
          <a:blip r:embed="rId5">
            <a:alphaModFix/>
          </a:blip>
          <a:srcRect/>
          <a:stretch/>
        </p:blipFill>
        <p:spPr>
          <a:xfrm>
            <a:off x="2531463" y="146550"/>
            <a:ext cx="1917220" cy="4838699"/>
          </a:xfrm>
          <a:prstGeom prst="rect">
            <a:avLst/>
          </a:prstGeom>
          <a:noFill/>
          <a:ln>
            <a:noFill/>
          </a:ln>
        </p:spPr>
      </p:pic>
      <p:sp>
        <p:nvSpPr>
          <p:cNvPr id="222" name="Google Shape;222;p35"/>
          <p:cNvSpPr/>
          <p:nvPr/>
        </p:nvSpPr>
        <p:spPr>
          <a:xfrm rot="10800000">
            <a:off x="5263268" y="1038715"/>
            <a:ext cx="578400" cy="161700"/>
          </a:xfrm>
          <a:prstGeom prst="leftArrow">
            <a:avLst>
              <a:gd name="adj1" fmla="val 50000"/>
              <a:gd name="adj2"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35"/>
          <p:cNvSpPr/>
          <p:nvPr/>
        </p:nvSpPr>
        <p:spPr>
          <a:xfrm>
            <a:off x="4780625" y="301050"/>
            <a:ext cx="269700" cy="1420800"/>
          </a:xfrm>
          <a:prstGeom prst="rightBracket">
            <a:avLst>
              <a:gd name="adj" fmla="val 8333"/>
            </a:avLst>
          </a:prstGeom>
          <a:no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35"/>
          <p:cNvSpPr/>
          <p:nvPr/>
        </p:nvSpPr>
        <p:spPr>
          <a:xfrm>
            <a:off x="4780625" y="2018075"/>
            <a:ext cx="269700" cy="1016700"/>
          </a:xfrm>
          <a:prstGeom prst="rightBracket">
            <a:avLst>
              <a:gd name="adj" fmla="val 8333"/>
            </a:avLst>
          </a:prstGeom>
          <a:no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35"/>
          <p:cNvSpPr/>
          <p:nvPr/>
        </p:nvSpPr>
        <p:spPr>
          <a:xfrm>
            <a:off x="4780625" y="3331000"/>
            <a:ext cx="269700" cy="1420800"/>
          </a:xfrm>
          <a:prstGeom prst="rightBracket">
            <a:avLst>
              <a:gd name="adj" fmla="val 8333"/>
            </a:avLst>
          </a:prstGeom>
          <a:no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35"/>
          <p:cNvSpPr/>
          <p:nvPr/>
        </p:nvSpPr>
        <p:spPr>
          <a:xfrm rot="10800000">
            <a:off x="5263268" y="2490890"/>
            <a:ext cx="578400" cy="161700"/>
          </a:xfrm>
          <a:prstGeom prst="leftArrow">
            <a:avLst>
              <a:gd name="adj1" fmla="val 50000"/>
              <a:gd name="adj2"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35"/>
          <p:cNvSpPr/>
          <p:nvPr/>
        </p:nvSpPr>
        <p:spPr>
          <a:xfrm rot="10800000">
            <a:off x="5263268" y="3960540"/>
            <a:ext cx="578400" cy="161700"/>
          </a:xfrm>
          <a:prstGeom prst="leftArrow">
            <a:avLst>
              <a:gd name="adj1" fmla="val 50000"/>
              <a:gd name="adj2"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35"/>
          <p:cNvSpPr txBox="1">
            <a:spLocks noGrp="1"/>
          </p:cNvSpPr>
          <p:nvPr>
            <p:ph type="body" idx="1"/>
          </p:nvPr>
        </p:nvSpPr>
        <p:spPr>
          <a:xfrm>
            <a:off x="5841675" y="782375"/>
            <a:ext cx="2949600" cy="6744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360"/>
              </a:spcBef>
              <a:spcAft>
                <a:spcPts val="0"/>
              </a:spcAft>
              <a:buSzPts val="1400"/>
              <a:buChar char="•"/>
            </a:pPr>
            <a:r>
              <a:rPr lang="en" sz="1400" b="1"/>
              <a:t>The purpose of the initiative </a:t>
            </a:r>
            <a:endParaRPr sz="1400" b="1"/>
          </a:p>
          <a:p>
            <a:pPr marL="457200" lvl="0" indent="-317500" algn="l" rtl="0">
              <a:lnSpc>
                <a:spcPct val="100000"/>
              </a:lnSpc>
              <a:spcBef>
                <a:spcPts val="0"/>
              </a:spcBef>
              <a:spcAft>
                <a:spcPts val="0"/>
              </a:spcAft>
              <a:buSzPts val="1400"/>
              <a:buChar char="•"/>
            </a:pPr>
            <a:r>
              <a:rPr lang="en" sz="1400" b="1"/>
              <a:t>Why do residents decline?</a:t>
            </a:r>
            <a:endParaRPr sz="1400" b="1"/>
          </a:p>
          <a:p>
            <a:pPr marL="0" lvl="0" indent="0" algn="l" rtl="0">
              <a:lnSpc>
                <a:spcPct val="100000"/>
              </a:lnSpc>
              <a:spcBef>
                <a:spcPts val="360"/>
              </a:spcBef>
              <a:spcAft>
                <a:spcPts val="0"/>
              </a:spcAft>
              <a:buSzPts val="1800"/>
              <a:buNone/>
            </a:pPr>
            <a:endParaRPr sz="1400" b="1"/>
          </a:p>
        </p:txBody>
      </p:sp>
      <p:sp>
        <p:nvSpPr>
          <p:cNvPr id="229" name="Google Shape;229;p35"/>
          <p:cNvSpPr txBox="1">
            <a:spLocks noGrp="1"/>
          </p:cNvSpPr>
          <p:nvPr>
            <p:ph type="body" idx="1"/>
          </p:nvPr>
        </p:nvSpPr>
        <p:spPr>
          <a:xfrm>
            <a:off x="5841675" y="2234550"/>
            <a:ext cx="2949600" cy="6744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360"/>
              </a:spcBef>
              <a:spcAft>
                <a:spcPts val="0"/>
              </a:spcAft>
              <a:buSzPts val="1400"/>
              <a:buChar char="•"/>
            </a:pPr>
            <a:r>
              <a:rPr lang="en" sz="1400" b="1"/>
              <a:t>Two resources intended for Healthcare Professionals</a:t>
            </a:r>
            <a:endParaRPr sz="1400" b="1"/>
          </a:p>
          <a:p>
            <a:pPr marL="457200" lvl="0" indent="-317500" algn="l" rtl="0">
              <a:lnSpc>
                <a:spcPct val="100000"/>
              </a:lnSpc>
              <a:spcBef>
                <a:spcPts val="0"/>
              </a:spcBef>
              <a:spcAft>
                <a:spcPts val="0"/>
              </a:spcAft>
              <a:buSzPts val="1400"/>
              <a:buChar char="•"/>
            </a:pPr>
            <a:r>
              <a:rPr lang="en" sz="1400" b="1"/>
              <a:t>These tools may also be used as references </a:t>
            </a:r>
            <a:endParaRPr sz="1400" b="1"/>
          </a:p>
          <a:p>
            <a:pPr marL="0" lvl="0" indent="0" algn="l" rtl="0">
              <a:lnSpc>
                <a:spcPct val="100000"/>
              </a:lnSpc>
              <a:spcBef>
                <a:spcPts val="360"/>
              </a:spcBef>
              <a:spcAft>
                <a:spcPts val="0"/>
              </a:spcAft>
              <a:buSzPts val="1800"/>
              <a:buNone/>
            </a:pPr>
            <a:endParaRPr sz="1400" b="1"/>
          </a:p>
        </p:txBody>
      </p:sp>
      <p:sp>
        <p:nvSpPr>
          <p:cNvPr id="230" name="Google Shape;230;p35"/>
          <p:cNvSpPr txBox="1">
            <a:spLocks noGrp="1"/>
          </p:cNvSpPr>
          <p:nvPr>
            <p:ph type="body" idx="1"/>
          </p:nvPr>
        </p:nvSpPr>
        <p:spPr>
          <a:xfrm>
            <a:off x="5841675" y="3686725"/>
            <a:ext cx="2949600" cy="6744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360"/>
              </a:spcBef>
              <a:spcAft>
                <a:spcPts val="0"/>
              </a:spcAft>
              <a:buSzPts val="1400"/>
              <a:buChar char="•"/>
            </a:pPr>
            <a:r>
              <a:rPr lang="en" sz="1400" b="1"/>
              <a:t>Five resources intended for residents and families to  support in conversation</a:t>
            </a:r>
            <a:endParaRPr sz="1400" b="1"/>
          </a:p>
          <a:p>
            <a:pPr marL="0" lvl="0" indent="0" algn="l" rtl="0">
              <a:lnSpc>
                <a:spcPct val="100000"/>
              </a:lnSpc>
              <a:spcBef>
                <a:spcPts val="360"/>
              </a:spcBef>
              <a:spcAft>
                <a:spcPts val="0"/>
              </a:spcAft>
              <a:buSzPts val="1800"/>
              <a:buNone/>
            </a:pPr>
            <a:endParaRPr sz="1400" b="1"/>
          </a:p>
        </p:txBody>
      </p:sp>
      <p:pic>
        <p:nvPicPr>
          <p:cNvPr id="3" name="Audio Recording Mar 22, 2023 at 1:10:32 PM">
            <a:hlinkClick r:id="" action="ppaction://media"/>
            <a:extLst>
              <a:ext uri="{FF2B5EF4-FFF2-40B4-BE49-F238E27FC236}">
                <a16:creationId xmlns:a16="http://schemas.microsoft.com/office/drawing/2014/main" id="{5B23FE37-9C28-3FF8-B955-9BBFF0BA673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31200" y="4180613"/>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8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6"/>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 b="1"/>
              <a:t>Table of Contents </a:t>
            </a:r>
            <a:endParaRPr b="1"/>
          </a:p>
        </p:txBody>
      </p:sp>
      <p:sp>
        <p:nvSpPr>
          <p:cNvPr id="140" name="Google Shape;140;p26"/>
          <p:cNvSpPr txBox="1">
            <a:spLocks noGrp="1"/>
          </p:cNvSpPr>
          <p:nvPr>
            <p:ph type="body" idx="1"/>
          </p:nvPr>
        </p:nvSpPr>
        <p:spPr>
          <a:xfrm>
            <a:off x="457200" y="1200150"/>
            <a:ext cx="8083200" cy="3394575"/>
          </a:xfrm>
          <a:prstGeom prst="rect">
            <a:avLst/>
          </a:prstGeom>
          <a:noFill/>
          <a:ln>
            <a:noFill/>
          </a:ln>
        </p:spPr>
        <p:txBody>
          <a:bodyPr spcFirstLastPara="1" wrap="square" lIns="91425" tIns="45700" rIns="91425" bIns="45700" anchor="t" anchorCtr="0">
            <a:noAutofit/>
          </a:bodyPr>
          <a:lstStyle/>
          <a:p>
            <a:pPr marL="457200" lvl="0" indent="-387350" algn="l" rtl="0">
              <a:lnSpc>
                <a:spcPct val="100000"/>
              </a:lnSpc>
              <a:spcBef>
                <a:spcPts val="560"/>
              </a:spcBef>
              <a:spcAft>
                <a:spcPts val="0"/>
              </a:spcAft>
              <a:buSzPts val="2500"/>
              <a:buAutoNum type="arabicPeriod"/>
            </a:pPr>
            <a:r>
              <a:rPr lang="en" sz="2500" dirty="0"/>
              <a:t>Working Group Members</a:t>
            </a:r>
            <a:endParaRPr sz="2500" dirty="0"/>
          </a:p>
          <a:p>
            <a:pPr marL="457200" lvl="0" indent="-387350" algn="l" rtl="0">
              <a:lnSpc>
                <a:spcPct val="100000"/>
              </a:lnSpc>
              <a:spcBef>
                <a:spcPts val="560"/>
              </a:spcBef>
              <a:spcAft>
                <a:spcPts val="0"/>
              </a:spcAft>
              <a:buSzPts val="2500"/>
              <a:buAutoNum type="arabicPeriod"/>
            </a:pPr>
            <a:r>
              <a:rPr lang="en" sz="2500" dirty="0"/>
              <a:t>Working Group Plan / Purpose</a:t>
            </a:r>
            <a:endParaRPr sz="2500" dirty="0"/>
          </a:p>
          <a:p>
            <a:pPr marL="457200" lvl="0" indent="-387350" algn="l" rtl="0">
              <a:spcBef>
                <a:spcPts val="0"/>
              </a:spcBef>
              <a:spcAft>
                <a:spcPts val="0"/>
              </a:spcAft>
              <a:buSzPts val="2500"/>
              <a:buAutoNum type="arabicPeriod"/>
            </a:pPr>
            <a:r>
              <a:rPr lang="en" sz="2500" dirty="0"/>
              <a:t>Guiding Principles</a:t>
            </a:r>
            <a:endParaRPr sz="2500" dirty="0"/>
          </a:p>
          <a:p>
            <a:pPr marL="457200" lvl="0" indent="-387350" algn="l" rtl="0">
              <a:lnSpc>
                <a:spcPct val="100000"/>
              </a:lnSpc>
              <a:spcBef>
                <a:spcPts val="0"/>
              </a:spcBef>
              <a:spcAft>
                <a:spcPts val="0"/>
              </a:spcAft>
              <a:buSzPts val="2500"/>
              <a:buAutoNum type="arabicPeriod"/>
            </a:pPr>
            <a:r>
              <a:rPr lang="en" sz="2500" dirty="0"/>
              <a:t>Overview of Resources</a:t>
            </a:r>
            <a:endParaRPr sz="2500" dirty="0"/>
          </a:p>
          <a:p>
            <a:pPr marL="457200" lvl="0" indent="-387350" algn="l" rtl="0">
              <a:lnSpc>
                <a:spcPct val="100000"/>
              </a:lnSpc>
              <a:spcBef>
                <a:spcPts val="0"/>
              </a:spcBef>
              <a:spcAft>
                <a:spcPts val="0"/>
              </a:spcAft>
              <a:buSzPts val="2500"/>
              <a:buAutoNum type="arabicPeriod"/>
            </a:pPr>
            <a:r>
              <a:rPr lang="en" sz="2500" dirty="0"/>
              <a:t>Conclusion</a:t>
            </a:r>
            <a:endParaRPr sz="2500" dirty="0"/>
          </a:p>
          <a:p>
            <a:pPr marL="457200" lvl="0" indent="-387350" algn="l" rtl="0">
              <a:lnSpc>
                <a:spcPct val="100000"/>
              </a:lnSpc>
              <a:spcBef>
                <a:spcPts val="0"/>
              </a:spcBef>
              <a:spcAft>
                <a:spcPts val="0"/>
              </a:spcAft>
              <a:buSzPts val="2500"/>
              <a:buAutoNum type="arabicPeriod"/>
            </a:pPr>
            <a:r>
              <a:rPr lang="en" sz="2500" dirty="0"/>
              <a:t>Tools Currently Available</a:t>
            </a:r>
            <a:endParaRPr sz="2500" dirty="0"/>
          </a:p>
        </p:txBody>
      </p:sp>
      <p:sp>
        <p:nvSpPr>
          <p:cNvPr id="141" name="Google Shape;141;p26"/>
          <p:cNvSpPr txBox="1">
            <a:spLocks noGrp="1"/>
          </p:cNvSpPr>
          <p:nvPr>
            <p:ph type="sldNum" idx="12"/>
          </p:nvPr>
        </p:nvSpPr>
        <p:spPr>
          <a:xfrm>
            <a:off x="6553200" y="4767263"/>
            <a:ext cx="2133600" cy="2738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98989"/>
              </a:buClr>
              <a:buSzPts val="1200"/>
              <a:buFont typeface="Calibri"/>
              <a:buNone/>
            </a:pPr>
            <a:fld id="{00000000-1234-1234-1234-123412341234}" type="slidenum">
              <a:rPr lang="en"/>
              <a:t>2</a:t>
            </a:fld>
            <a:endParaRPr/>
          </a:p>
        </p:txBody>
      </p:sp>
      <p:pic>
        <p:nvPicPr>
          <p:cNvPr id="3" name="Audio Recording Mar 19, 2023 at 4:05:05 PM">
            <a:hlinkClick r:id="" action="ppaction://media"/>
            <a:extLst>
              <a:ext uri="{FF2B5EF4-FFF2-40B4-BE49-F238E27FC236}">
                <a16:creationId xmlns:a16="http://schemas.microsoft.com/office/drawing/2014/main" id="{9F0A0D0A-CEDB-524D-022A-94AE60B66E7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280400" y="4091375"/>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84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6"/>
          <p:cNvSpPr/>
          <p:nvPr/>
        </p:nvSpPr>
        <p:spPr>
          <a:xfrm>
            <a:off x="3494400" y="0"/>
            <a:ext cx="2155200" cy="51435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36" name="Google Shape;236;p36"/>
          <p:cNvPicPr preferRelativeResize="0"/>
          <p:nvPr/>
        </p:nvPicPr>
        <p:blipFill rotWithShape="1">
          <a:blip r:embed="rId5">
            <a:alphaModFix/>
          </a:blip>
          <a:srcRect/>
          <a:stretch/>
        </p:blipFill>
        <p:spPr>
          <a:xfrm>
            <a:off x="3602750" y="146550"/>
            <a:ext cx="1938509" cy="4838700"/>
          </a:xfrm>
          <a:prstGeom prst="rect">
            <a:avLst/>
          </a:prstGeom>
          <a:noFill/>
          <a:ln>
            <a:noFill/>
          </a:ln>
        </p:spPr>
      </p:pic>
      <p:sp>
        <p:nvSpPr>
          <p:cNvPr id="237" name="Google Shape;237;p36"/>
          <p:cNvSpPr/>
          <p:nvPr/>
        </p:nvSpPr>
        <p:spPr>
          <a:xfrm rot="-9128759" flipH="1">
            <a:off x="2868212" y="1071752"/>
            <a:ext cx="578528" cy="161172"/>
          </a:xfrm>
          <a:prstGeom prst="leftArrow">
            <a:avLst>
              <a:gd name="adj1" fmla="val 50000"/>
              <a:gd name="adj2"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36"/>
          <p:cNvSpPr/>
          <p:nvPr/>
        </p:nvSpPr>
        <p:spPr>
          <a:xfrm rot="8800851">
            <a:off x="5726183" y="3325160"/>
            <a:ext cx="578370" cy="161752"/>
          </a:xfrm>
          <a:prstGeom prst="leftArrow">
            <a:avLst>
              <a:gd name="adj1" fmla="val 50000"/>
              <a:gd name="adj2"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36"/>
          <p:cNvSpPr txBox="1">
            <a:spLocks noGrp="1"/>
          </p:cNvSpPr>
          <p:nvPr>
            <p:ph type="body" idx="1"/>
          </p:nvPr>
        </p:nvSpPr>
        <p:spPr>
          <a:xfrm>
            <a:off x="241450" y="471875"/>
            <a:ext cx="2579100" cy="6744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360"/>
              </a:spcBef>
              <a:spcAft>
                <a:spcPts val="0"/>
              </a:spcAft>
              <a:buSzPts val="1800"/>
              <a:buNone/>
            </a:pPr>
            <a:r>
              <a:rPr lang="en" sz="1400" b="1"/>
              <a:t>“We expect residents will eat less of stop eating as their condition progresses”</a:t>
            </a:r>
            <a:endParaRPr sz="1400" b="1"/>
          </a:p>
        </p:txBody>
      </p:sp>
      <p:sp>
        <p:nvSpPr>
          <p:cNvPr id="240" name="Google Shape;240;p36"/>
          <p:cNvSpPr txBox="1">
            <a:spLocks noGrp="1"/>
          </p:cNvSpPr>
          <p:nvPr>
            <p:ph type="body" idx="1"/>
          </p:nvPr>
        </p:nvSpPr>
        <p:spPr>
          <a:xfrm>
            <a:off x="6301575" y="1358725"/>
            <a:ext cx="2579100" cy="6744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360"/>
              </a:spcBef>
              <a:spcAft>
                <a:spcPts val="0"/>
              </a:spcAft>
              <a:buSzPts val="1800"/>
              <a:buNone/>
            </a:pPr>
            <a:r>
              <a:rPr lang="en" sz="1400" b="1"/>
              <a:t>“The natural changes can be stressful and be a cause for concern”</a:t>
            </a:r>
            <a:endParaRPr sz="1400" b="1"/>
          </a:p>
        </p:txBody>
      </p:sp>
      <p:sp>
        <p:nvSpPr>
          <p:cNvPr id="241" name="Google Shape;241;p36"/>
          <p:cNvSpPr txBox="1">
            <a:spLocks noGrp="1"/>
          </p:cNvSpPr>
          <p:nvPr>
            <p:ph type="body" idx="1"/>
          </p:nvPr>
        </p:nvSpPr>
        <p:spPr>
          <a:xfrm>
            <a:off x="6489500" y="2783225"/>
            <a:ext cx="2579100" cy="6744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360"/>
              </a:spcBef>
              <a:spcAft>
                <a:spcPts val="0"/>
              </a:spcAft>
              <a:buSzPts val="1800"/>
              <a:buNone/>
            </a:pPr>
            <a:r>
              <a:rPr lang="en" sz="1400" b="1"/>
              <a:t>“Have you been concerned about not being able to feed a resident who is too tired to eat?”</a:t>
            </a:r>
            <a:endParaRPr sz="1400" b="1"/>
          </a:p>
        </p:txBody>
      </p:sp>
      <p:sp>
        <p:nvSpPr>
          <p:cNvPr id="242" name="Google Shape;242;p36"/>
          <p:cNvSpPr txBox="1">
            <a:spLocks noGrp="1"/>
          </p:cNvSpPr>
          <p:nvPr>
            <p:ph type="body" idx="1"/>
          </p:nvPr>
        </p:nvSpPr>
        <p:spPr>
          <a:xfrm>
            <a:off x="213850" y="1960325"/>
            <a:ext cx="2579100" cy="6744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360"/>
              </a:spcBef>
              <a:spcAft>
                <a:spcPts val="0"/>
              </a:spcAft>
              <a:buSzPts val="1800"/>
              <a:buNone/>
            </a:pPr>
            <a:r>
              <a:rPr lang="en" sz="1400" b="1"/>
              <a:t>“Has a resident’s family wanted their loved one to be fed even when they don’t want to eat?”</a:t>
            </a:r>
            <a:endParaRPr sz="1400" b="1"/>
          </a:p>
        </p:txBody>
      </p:sp>
      <p:sp>
        <p:nvSpPr>
          <p:cNvPr id="243" name="Google Shape;243;p36"/>
          <p:cNvSpPr txBox="1">
            <a:spLocks noGrp="1"/>
          </p:cNvSpPr>
          <p:nvPr>
            <p:ph type="body" idx="1"/>
          </p:nvPr>
        </p:nvSpPr>
        <p:spPr>
          <a:xfrm>
            <a:off x="213800" y="3235825"/>
            <a:ext cx="2579100" cy="6744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360"/>
              </a:spcBef>
              <a:spcAft>
                <a:spcPts val="0"/>
              </a:spcAft>
              <a:buSzPts val="1800"/>
              <a:buNone/>
            </a:pPr>
            <a:r>
              <a:rPr lang="en" sz="1400" b="1"/>
              <a:t>“These are resources available to help with discussion with family. Talk to your team member: Clinical Dietitian, SLP, Social Work, Nursing” </a:t>
            </a:r>
            <a:endParaRPr sz="1400" b="1"/>
          </a:p>
        </p:txBody>
      </p:sp>
      <p:sp>
        <p:nvSpPr>
          <p:cNvPr id="244" name="Google Shape;244;p36"/>
          <p:cNvSpPr/>
          <p:nvPr/>
        </p:nvSpPr>
        <p:spPr>
          <a:xfrm rot="-9128759" flipH="1">
            <a:off x="2854399" y="2614652"/>
            <a:ext cx="578528" cy="161172"/>
          </a:xfrm>
          <a:prstGeom prst="leftArrow">
            <a:avLst>
              <a:gd name="adj1" fmla="val 50000"/>
              <a:gd name="adj2"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36"/>
          <p:cNvSpPr/>
          <p:nvPr/>
        </p:nvSpPr>
        <p:spPr>
          <a:xfrm rot="-9128759" flipH="1">
            <a:off x="2908562" y="4036052"/>
            <a:ext cx="578528" cy="161172"/>
          </a:xfrm>
          <a:prstGeom prst="leftArrow">
            <a:avLst>
              <a:gd name="adj1" fmla="val 50000"/>
              <a:gd name="adj2"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36"/>
          <p:cNvSpPr/>
          <p:nvPr/>
        </p:nvSpPr>
        <p:spPr>
          <a:xfrm rot="8800851">
            <a:off x="5726183" y="1801610"/>
            <a:ext cx="578370" cy="161752"/>
          </a:xfrm>
          <a:prstGeom prst="leftArrow">
            <a:avLst>
              <a:gd name="adj1" fmla="val 50000"/>
              <a:gd name="adj2"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Audio Recording Mar 19, 2023 at 4:00:13 PM">
            <a:hlinkClick r:id="" action="ppaction://media"/>
            <a:extLst>
              <a:ext uri="{FF2B5EF4-FFF2-40B4-BE49-F238E27FC236}">
                <a16:creationId xmlns:a16="http://schemas.microsoft.com/office/drawing/2014/main" id="{9504A4C3-D122-8A19-352A-5425797F066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280400" y="4059462"/>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86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2" name="Google Shape;322;p47"/>
          <p:cNvSpPr txBox="1">
            <a:spLocks noGrp="1"/>
          </p:cNvSpPr>
          <p:nvPr>
            <p:ph type="body" idx="1"/>
          </p:nvPr>
        </p:nvSpPr>
        <p:spPr>
          <a:xfrm>
            <a:off x="457200" y="1350740"/>
            <a:ext cx="8229600" cy="20229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360"/>
              </a:spcBef>
              <a:spcAft>
                <a:spcPts val="0"/>
              </a:spcAft>
              <a:buSzPts val="1800"/>
              <a:buNone/>
            </a:pPr>
            <a:r>
              <a:rPr lang="en-CA" dirty="0"/>
              <a:t>We hope this initiative and its resources can help you to have meaningful conversations with residents and families if needed on the topic of Nutrition Decline. </a:t>
            </a:r>
            <a:endParaRPr dirty="0"/>
          </a:p>
        </p:txBody>
      </p:sp>
      <p:sp>
        <p:nvSpPr>
          <p:cNvPr id="2" name="Google Shape;283;p43">
            <a:extLst>
              <a:ext uri="{FF2B5EF4-FFF2-40B4-BE49-F238E27FC236}">
                <a16:creationId xmlns:a16="http://schemas.microsoft.com/office/drawing/2014/main" id="{DA556C44-109C-6AD7-CDF2-4975D0E46247}"/>
              </a:ext>
            </a:extLst>
          </p:cNvPr>
          <p:cNvSpPr txBox="1">
            <a:spLocks noGrp="1"/>
          </p:cNvSpPr>
          <p:nvPr>
            <p:ph type="sldNum" idx="12"/>
          </p:nvPr>
        </p:nvSpPr>
        <p:spPr>
          <a:xfrm>
            <a:off x="6553200" y="4777896"/>
            <a:ext cx="21336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98989"/>
              </a:buClr>
              <a:buSzPts val="1200"/>
              <a:buFont typeface="Calibri"/>
              <a:buNone/>
            </a:pPr>
            <a:fld id="{00000000-1234-1234-1234-123412341234}" type="slidenum">
              <a:rPr lang="en"/>
              <a:t>21</a:t>
            </a:fld>
            <a:endParaRPr/>
          </a:p>
        </p:txBody>
      </p:sp>
      <p:pic>
        <p:nvPicPr>
          <p:cNvPr id="3" name="Audio Recording Mar 19, 2023 at 4:02:41 PM">
            <a:hlinkClick r:id="" action="ppaction://media"/>
            <a:extLst>
              <a:ext uri="{FF2B5EF4-FFF2-40B4-BE49-F238E27FC236}">
                <a16:creationId xmlns:a16="http://schemas.microsoft.com/office/drawing/2014/main" id="{F99801AA-B523-A434-537E-7861CDCA19E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280400" y="4102046"/>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33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7"/>
          <p:cNvSpPr txBox="1">
            <a:spLocks noGrp="1"/>
          </p:cNvSpPr>
          <p:nvPr>
            <p:ph type="body" idx="1"/>
          </p:nvPr>
        </p:nvSpPr>
        <p:spPr>
          <a:xfrm>
            <a:off x="457200" y="1063219"/>
            <a:ext cx="8229600" cy="3977775"/>
          </a:xfrm>
          <a:prstGeom prst="rect">
            <a:avLst/>
          </a:prstGeom>
          <a:noFill/>
          <a:ln>
            <a:noFill/>
          </a:ln>
        </p:spPr>
        <p:txBody>
          <a:bodyPr spcFirstLastPara="1" wrap="square" lIns="91425" tIns="45700" rIns="91425" bIns="45700" anchor="t" anchorCtr="0">
            <a:noAutofit/>
          </a:bodyPr>
          <a:lstStyle/>
          <a:p>
            <a:pPr marL="457200" lvl="0" indent="-336550" algn="l" rtl="0">
              <a:lnSpc>
                <a:spcPct val="115000"/>
              </a:lnSpc>
              <a:spcBef>
                <a:spcPts val="500"/>
              </a:spcBef>
              <a:spcAft>
                <a:spcPts val="0"/>
              </a:spcAft>
              <a:buSzPts val="1700"/>
              <a:buChar char="•"/>
            </a:pPr>
            <a:r>
              <a:rPr lang="en" sz="1700"/>
              <a:t>Carla Kehler, Spiritual Health, Simkin Centre</a:t>
            </a:r>
            <a:endParaRPr sz="1700"/>
          </a:p>
          <a:p>
            <a:pPr marL="457200" lvl="0" indent="-336550" algn="l" rtl="0">
              <a:lnSpc>
                <a:spcPct val="115000"/>
              </a:lnSpc>
              <a:spcBef>
                <a:spcPts val="0"/>
              </a:spcBef>
              <a:spcAft>
                <a:spcPts val="0"/>
              </a:spcAft>
              <a:buSzPts val="1700"/>
              <a:buChar char="•"/>
            </a:pPr>
            <a:r>
              <a:rPr lang="en" sz="1700"/>
              <a:t>Indira Mike, Regional Speech Language Pathology Manager</a:t>
            </a:r>
            <a:endParaRPr sz="1700"/>
          </a:p>
          <a:p>
            <a:pPr marL="457200" lvl="0" indent="-336550" algn="l" rtl="0">
              <a:lnSpc>
                <a:spcPct val="115000"/>
              </a:lnSpc>
              <a:spcBef>
                <a:spcPts val="0"/>
              </a:spcBef>
              <a:spcAft>
                <a:spcPts val="0"/>
              </a:spcAft>
              <a:buSzPts val="1700"/>
              <a:buChar char="•"/>
            </a:pPr>
            <a:r>
              <a:rPr lang="en" sz="1700"/>
              <a:t>Jean Helps, Regional Clinical Nutrition Manager - LTC</a:t>
            </a:r>
            <a:endParaRPr sz="1700"/>
          </a:p>
          <a:p>
            <a:pPr marL="457200" lvl="0" indent="-336550" algn="l" rtl="0">
              <a:lnSpc>
                <a:spcPct val="115000"/>
              </a:lnSpc>
              <a:spcBef>
                <a:spcPts val="0"/>
              </a:spcBef>
              <a:spcAft>
                <a:spcPts val="0"/>
              </a:spcAft>
              <a:buSzPts val="1700"/>
              <a:buChar char="•"/>
            </a:pPr>
            <a:r>
              <a:rPr lang="en" sz="1700"/>
              <a:t>Jodi Fernandes, Director of Nutrition and Food Services, Middlechurch Home</a:t>
            </a:r>
            <a:endParaRPr sz="1700"/>
          </a:p>
          <a:p>
            <a:pPr marL="457200" lvl="0" indent="-336550" algn="l" rtl="0">
              <a:lnSpc>
                <a:spcPct val="115000"/>
              </a:lnSpc>
              <a:spcBef>
                <a:spcPts val="0"/>
              </a:spcBef>
              <a:spcAft>
                <a:spcPts val="0"/>
              </a:spcAft>
              <a:buSzPts val="1700"/>
              <a:buChar char="•"/>
            </a:pPr>
            <a:r>
              <a:rPr lang="en" sz="1700"/>
              <a:t>Joyce Klassen, Educator, Alzheimer Society of Manitoba</a:t>
            </a:r>
            <a:endParaRPr sz="1700"/>
          </a:p>
          <a:p>
            <a:pPr marL="457200" lvl="0" indent="-336550" algn="l" rtl="0">
              <a:lnSpc>
                <a:spcPct val="115000"/>
              </a:lnSpc>
              <a:spcBef>
                <a:spcPts val="0"/>
              </a:spcBef>
              <a:spcAft>
                <a:spcPts val="0"/>
              </a:spcAft>
              <a:buSzPts val="1700"/>
              <a:buChar char="•"/>
            </a:pPr>
            <a:r>
              <a:rPr lang="en" sz="1700"/>
              <a:t>Kelly Tye Vallis, Speech Language Pathologist, SLP – LTC Program</a:t>
            </a:r>
            <a:endParaRPr sz="1700"/>
          </a:p>
          <a:p>
            <a:pPr marL="457200" lvl="0" indent="-336550" algn="l" rtl="0">
              <a:lnSpc>
                <a:spcPct val="115000"/>
              </a:lnSpc>
              <a:spcBef>
                <a:spcPts val="0"/>
              </a:spcBef>
              <a:spcAft>
                <a:spcPts val="0"/>
              </a:spcAft>
              <a:buSzPts val="1700"/>
              <a:buChar char="•"/>
            </a:pPr>
            <a:r>
              <a:rPr lang="en" sz="1700"/>
              <a:t>Lisa Back, Clinical Dietitian, Holy Family Home and Simkin Centre</a:t>
            </a:r>
            <a:endParaRPr sz="1700"/>
          </a:p>
          <a:p>
            <a:pPr marL="457200" lvl="0" indent="-336550" algn="l" rtl="0">
              <a:lnSpc>
                <a:spcPct val="115000"/>
              </a:lnSpc>
              <a:spcBef>
                <a:spcPts val="0"/>
              </a:spcBef>
              <a:spcAft>
                <a:spcPts val="0"/>
              </a:spcAft>
              <a:buSzPts val="1700"/>
              <a:buChar char="•"/>
            </a:pPr>
            <a:r>
              <a:rPr lang="en" sz="1700"/>
              <a:t>Meagan Fitzpatrick, Social Worker, Beacon Hill Lodge</a:t>
            </a:r>
            <a:endParaRPr sz="1700"/>
          </a:p>
          <a:p>
            <a:pPr marL="457200" lvl="0" indent="-336550" algn="l" rtl="0">
              <a:lnSpc>
                <a:spcPct val="115000"/>
              </a:lnSpc>
              <a:spcBef>
                <a:spcPts val="0"/>
              </a:spcBef>
              <a:spcAft>
                <a:spcPts val="0"/>
              </a:spcAft>
              <a:buSzPts val="1700"/>
              <a:buChar char="•"/>
            </a:pPr>
            <a:r>
              <a:rPr lang="en" sz="1700"/>
              <a:t>Nada Ivankovic, Nurse Manager, Simkin Centre</a:t>
            </a:r>
            <a:endParaRPr sz="1700"/>
          </a:p>
          <a:p>
            <a:pPr marL="457200" lvl="0" indent="-336550" algn="l" rtl="0">
              <a:lnSpc>
                <a:spcPct val="115000"/>
              </a:lnSpc>
              <a:spcBef>
                <a:spcPts val="0"/>
              </a:spcBef>
              <a:spcAft>
                <a:spcPts val="0"/>
              </a:spcAft>
              <a:buSzPts val="1700"/>
              <a:buChar char="•"/>
            </a:pPr>
            <a:r>
              <a:rPr lang="en" sz="1700"/>
              <a:t>Ruth Krupka, EOL WG member, Clinical Dietitian, Calvary Place &amp; Lion’s Personal Care Home</a:t>
            </a:r>
            <a:br>
              <a:rPr lang="en" sz="1700"/>
            </a:br>
            <a:endParaRPr sz="1700"/>
          </a:p>
          <a:p>
            <a:pPr marL="0" lvl="0" indent="0" algn="l" rtl="0">
              <a:lnSpc>
                <a:spcPct val="90000"/>
              </a:lnSpc>
              <a:spcBef>
                <a:spcPts val="0"/>
              </a:spcBef>
              <a:spcAft>
                <a:spcPts val="0"/>
              </a:spcAft>
              <a:buSzPts val="1800"/>
              <a:buNone/>
            </a:pPr>
            <a:endParaRPr sz="1700"/>
          </a:p>
        </p:txBody>
      </p:sp>
      <p:sp>
        <p:nvSpPr>
          <p:cNvPr id="148" name="Google Shape;148;p27"/>
          <p:cNvSpPr txBox="1">
            <a:spLocks noGrp="1"/>
          </p:cNvSpPr>
          <p:nvPr>
            <p:ph type="sldNum" idx="12"/>
          </p:nvPr>
        </p:nvSpPr>
        <p:spPr>
          <a:xfrm>
            <a:off x="6553200" y="4767263"/>
            <a:ext cx="2133600" cy="2738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98989"/>
              </a:buClr>
              <a:buSzPts val="1200"/>
              <a:buFont typeface="Calibri"/>
              <a:buNone/>
            </a:pPr>
            <a:fld id="{00000000-1234-1234-1234-123412341234}" type="slidenum">
              <a:rPr lang="en"/>
              <a:t>3</a:t>
            </a:fld>
            <a:endParaRPr/>
          </a:p>
        </p:txBody>
      </p:sp>
      <p:sp>
        <p:nvSpPr>
          <p:cNvPr id="149" name="Google Shape;149;p27"/>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Calibri"/>
              <a:buNone/>
            </a:pPr>
            <a:r>
              <a:rPr lang="en" b="1"/>
              <a:t>Working Group Members</a:t>
            </a:r>
            <a:endParaRPr b="1"/>
          </a:p>
        </p:txBody>
      </p:sp>
      <p:pic>
        <p:nvPicPr>
          <p:cNvPr id="2" name="Audio Recording Mar 17, 2023 at 4:16:34 PM">
            <a:hlinkClick r:id="" action="ppaction://media"/>
            <a:extLst>
              <a:ext uri="{FF2B5EF4-FFF2-40B4-BE49-F238E27FC236}">
                <a16:creationId xmlns:a16="http://schemas.microsoft.com/office/drawing/2014/main" id="{C34A3F83-6ACD-CA06-5A8B-FC170CE2328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280400" y="4080281"/>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52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8"/>
          <p:cNvSpPr txBox="1">
            <a:spLocks noGrp="1"/>
          </p:cNvSpPr>
          <p:nvPr>
            <p:ph type="title"/>
          </p:nvPr>
        </p:nvSpPr>
        <p:spPr>
          <a:xfrm>
            <a:off x="457200" y="151697"/>
            <a:ext cx="5585783" cy="85725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endParaRPr sz="4000" b="1" dirty="0"/>
          </a:p>
          <a:p>
            <a:pPr marL="0" lvl="0" indent="0" algn="ctr" rtl="0">
              <a:lnSpc>
                <a:spcPct val="100000"/>
              </a:lnSpc>
              <a:spcBef>
                <a:spcPts val="0"/>
              </a:spcBef>
              <a:spcAft>
                <a:spcPts val="0"/>
              </a:spcAft>
              <a:buSzPts val="1400"/>
              <a:buNone/>
            </a:pPr>
            <a:r>
              <a:rPr lang="en" sz="3600" b="1" dirty="0"/>
              <a:t>Journey of Nutrition Decline </a:t>
            </a:r>
            <a:endParaRPr sz="3600" b="1" dirty="0"/>
          </a:p>
          <a:p>
            <a:pPr marL="0" lvl="0" indent="0" algn="ctr" rtl="0">
              <a:lnSpc>
                <a:spcPct val="100000"/>
              </a:lnSpc>
              <a:spcBef>
                <a:spcPts val="0"/>
              </a:spcBef>
              <a:spcAft>
                <a:spcPts val="0"/>
              </a:spcAft>
              <a:buSzPts val="1400"/>
              <a:buNone/>
            </a:pPr>
            <a:r>
              <a:rPr lang="en" sz="3600" b="1" dirty="0"/>
              <a:t>Working Group Plan</a:t>
            </a:r>
            <a:endParaRPr sz="3600" dirty="0"/>
          </a:p>
        </p:txBody>
      </p:sp>
      <p:sp>
        <p:nvSpPr>
          <p:cNvPr id="156" name="Google Shape;156;p28"/>
          <p:cNvSpPr txBox="1">
            <a:spLocks noGrp="1"/>
          </p:cNvSpPr>
          <p:nvPr>
            <p:ph type="body" idx="1"/>
          </p:nvPr>
        </p:nvSpPr>
        <p:spPr>
          <a:xfrm>
            <a:off x="457200" y="1646513"/>
            <a:ext cx="5465135" cy="3394575"/>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600"/>
              </a:spcBef>
              <a:spcAft>
                <a:spcPts val="0"/>
              </a:spcAft>
              <a:buClr>
                <a:schemeClr val="dk1"/>
              </a:buClr>
              <a:buSzPts val="1100"/>
              <a:buFont typeface="Arial"/>
              <a:buNone/>
            </a:pPr>
            <a:r>
              <a:rPr lang="en" sz="2200" dirty="0"/>
              <a:t>“Journey of Nutrition Decline Working Group” was formed to develop resources for staff, resident, substitute decision maker and family addressing the changing needs over the course of admission to support CONVERSATIONS.</a:t>
            </a:r>
            <a:endParaRPr sz="2200" dirty="0"/>
          </a:p>
          <a:p>
            <a:pPr marL="0" lvl="0" indent="0" algn="ctr" rtl="0">
              <a:lnSpc>
                <a:spcPct val="100000"/>
              </a:lnSpc>
              <a:spcBef>
                <a:spcPts val="360"/>
              </a:spcBef>
              <a:spcAft>
                <a:spcPts val="0"/>
              </a:spcAft>
              <a:buSzPts val="1800"/>
              <a:buNone/>
            </a:pPr>
            <a:endParaRPr sz="2900" dirty="0"/>
          </a:p>
        </p:txBody>
      </p:sp>
      <p:sp>
        <p:nvSpPr>
          <p:cNvPr id="157" name="Google Shape;157;p28"/>
          <p:cNvSpPr txBox="1">
            <a:spLocks noGrp="1"/>
          </p:cNvSpPr>
          <p:nvPr>
            <p:ph type="sldNum" idx="12"/>
          </p:nvPr>
        </p:nvSpPr>
        <p:spPr>
          <a:xfrm>
            <a:off x="6553200" y="4767263"/>
            <a:ext cx="2133600" cy="2738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98989"/>
              </a:buClr>
              <a:buSzPts val="1200"/>
              <a:buFont typeface="Calibri"/>
              <a:buNone/>
            </a:pPr>
            <a:fld id="{00000000-1234-1234-1234-123412341234}" type="slidenum">
              <a:rPr lang="en"/>
              <a:t>4</a:t>
            </a:fld>
            <a:endParaRPr/>
          </a:p>
        </p:txBody>
      </p:sp>
      <p:sp>
        <p:nvSpPr>
          <p:cNvPr id="3" name="Google Shape;284;p43">
            <a:extLst>
              <a:ext uri="{FF2B5EF4-FFF2-40B4-BE49-F238E27FC236}">
                <a16:creationId xmlns:a16="http://schemas.microsoft.com/office/drawing/2014/main" id="{3513F781-ABA9-0683-65AC-E517A3ABC500}"/>
              </a:ext>
            </a:extLst>
          </p:cNvPr>
          <p:cNvSpPr/>
          <p:nvPr/>
        </p:nvSpPr>
        <p:spPr>
          <a:xfrm rot="495641">
            <a:off x="6313669" y="553747"/>
            <a:ext cx="2557341" cy="3614781"/>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 name="Google Shape;285;p43">
            <a:extLst>
              <a:ext uri="{FF2B5EF4-FFF2-40B4-BE49-F238E27FC236}">
                <a16:creationId xmlns:a16="http://schemas.microsoft.com/office/drawing/2014/main" id="{AB15167A-9D29-24EB-77E9-E81A4174942F}"/>
              </a:ext>
            </a:extLst>
          </p:cNvPr>
          <p:cNvPicPr preferRelativeResize="0"/>
          <p:nvPr/>
        </p:nvPicPr>
        <p:blipFill rotWithShape="1">
          <a:blip r:embed="rId5">
            <a:alphaModFix/>
          </a:blip>
          <a:srcRect/>
          <a:stretch/>
        </p:blipFill>
        <p:spPr>
          <a:xfrm rot="495686">
            <a:off x="6455718" y="701572"/>
            <a:ext cx="2272239" cy="3302778"/>
          </a:xfrm>
          <a:prstGeom prst="rect">
            <a:avLst/>
          </a:prstGeom>
          <a:noFill/>
          <a:ln>
            <a:noFill/>
          </a:ln>
        </p:spPr>
      </p:pic>
      <p:pic>
        <p:nvPicPr>
          <p:cNvPr id="5" name="Audio Recording Mar 23, 2023 at 10:47:09 AM">
            <a:hlinkClick r:id="" action="ppaction://media"/>
            <a:extLst>
              <a:ext uri="{FF2B5EF4-FFF2-40B4-BE49-F238E27FC236}">
                <a16:creationId xmlns:a16="http://schemas.microsoft.com/office/drawing/2014/main" id="{A36D7CE4-2264-06D7-991E-81E7F6B141B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674387" y="4360863"/>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907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9"/>
          <p:cNvSpPr txBox="1"/>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 sz="1200" b="0" i="0" u="none" strike="noStrike" cap="none">
                <a:solidFill>
                  <a:srgbClr val="898989"/>
                </a:solidFill>
                <a:latin typeface="Calibri"/>
                <a:ea typeface="Calibri"/>
                <a:cs typeface="Calibri"/>
                <a:sym typeface="Calibri"/>
              </a:rPr>
              <a:t>5</a:t>
            </a:fld>
            <a:endParaRPr sz="1400" b="0" i="0" u="none" strike="noStrike" cap="none">
              <a:solidFill>
                <a:srgbClr val="000000"/>
              </a:solidFill>
              <a:latin typeface="Arial"/>
              <a:ea typeface="Arial"/>
              <a:cs typeface="Arial"/>
              <a:sym typeface="Arial"/>
            </a:endParaRPr>
          </a:p>
        </p:txBody>
      </p:sp>
      <p:sp>
        <p:nvSpPr>
          <p:cNvPr id="164" name="Google Shape;164;p29"/>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Calibri"/>
              <a:buNone/>
            </a:pPr>
            <a:r>
              <a:rPr lang="en" b="1"/>
              <a:t>General Guiding Principles</a:t>
            </a:r>
            <a:endParaRPr/>
          </a:p>
        </p:txBody>
      </p:sp>
      <p:sp>
        <p:nvSpPr>
          <p:cNvPr id="165" name="Google Shape;165;p29"/>
          <p:cNvSpPr txBox="1"/>
          <p:nvPr/>
        </p:nvSpPr>
        <p:spPr>
          <a:xfrm>
            <a:off x="650937" y="1063231"/>
            <a:ext cx="7777200" cy="39660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50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457200" marR="0" lvl="0" indent="-355600" algn="l" rtl="0">
              <a:lnSpc>
                <a:spcPct val="115000"/>
              </a:lnSpc>
              <a:spcBef>
                <a:spcPts val="500"/>
              </a:spcBef>
              <a:spcAft>
                <a:spcPts val="0"/>
              </a:spcAft>
              <a:buClr>
                <a:srgbClr val="000000"/>
              </a:buClr>
              <a:buSzPts val="2000"/>
              <a:buFont typeface="Arial"/>
              <a:buAutoNum type="arabicPeriod"/>
            </a:pPr>
            <a:r>
              <a:rPr lang="en" sz="2000" b="0" i="0" u="none" strike="noStrike" cap="none">
                <a:solidFill>
                  <a:schemeClr val="dk1"/>
                </a:solidFill>
                <a:latin typeface="Calibri"/>
                <a:ea typeface="Calibri"/>
                <a:cs typeface="Calibri"/>
                <a:sym typeface="Calibri"/>
              </a:rPr>
              <a:t>The vast majority of individuals who live in a PCH  will remain in this setting to end of life, but we do not always meet end of life needs.  </a:t>
            </a:r>
            <a:endParaRPr sz="2000" b="1" i="0" u="none" strike="noStrike" cap="none">
              <a:solidFill>
                <a:schemeClr val="dk1"/>
              </a:solidFill>
              <a:latin typeface="Calibri"/>
              <a:ea typeface="Calibri"/>
              <a:cs typeface="Calibri"/>
              <a:sym typeface="Calibri"/>
            </a:endParaRPr>
          </a:p>
          <a:p>
            <a:pPr marL="457200" marR="0" lvl="0" indent="-355600" algn="l" rtl="0">
              <a:lnSpc>
                <a:spcPct val="115000"/>
              </a:lnSpc>
              <a:spcBef>
                <a:spcPts val="500"/>
              </a:spcBef>
              <a:spcAft>
                <a:spcPts val="0"/>
              </a:spcAft>
              <a:buClr>
                <a:srgbClr val="000000"/>
              </a:buClr>
              <a:buSzPts val="2000"/>
              <a:buFont typeface="Arial"/>
              <a:buAutoNum type="arabicPeriod"/>
            </a:pPr>
            <a:r>
              <a:rPr lang="en" sz="2000" b="1" i="0" u="none" strike="noStrike" cap="none">
                <a:solidFill>
                  <a:schemeClr val="dk1"/>
                </a:solidFill>
                <a:latin typeface="Calibri"/>
                <a:ea typeface="Calibri"/>
                <a:cs typeface="Calibri"/>
                <a:sym typeface="Calibri"/>
              </a:rPr>
              <a:t>On-going communication</a:t>
            </a:r>
            <a:r>
              <a:rPr lang="en" sz="2000" b="0" i="0" u="none" strike="noStrike" cap="none">
                <a:solidFill>
                  <a:schemeClr val="dk1"/>
                </a:solidFill>
                <a:latin typeface="Calibri"/>
                <a:ea typeface="Calibri"/>
                <a:cs typeface="Calibri"/>
                <a:sym typeface="Calibri"/>
              </a:rPr>
              <a:t> is essential to allow informed decision making </a:t>
            </a:r>
            <a:endParaRPr sz="2000" b="0" i="0" u="none" strike="noStrike" cap="none">
              <a:solidFill>
                <a:schemeClr val="dk1"/>
              </a:solidFill>
              <a:latin typeface="Calibri"/>
              <a:ea typeface="Calibri"/>
              <a:cs typeface="Calibri"/>
              <a:sym typeface="Calibri"/>
            </a:endParaRPr>
          </a:p>
          <a:p>
            <a:pPr marL="457200" marR="0" lvl="0" indent="-355600" algn="l" rtl="0">
              <a:lnSpc>
                <a:spcPct val="115000"/>
              </a:lnSpc>
              <a:spcBef>
                <a:spcPts val="500"/>
              </a:spcBef>
              <a:spcAft>
                <a:spcPts val="0"/>
              </a:spcAft>
              <a:buClr>
                <a:srgbClr val="000000"/>
              </a:buClr>
              <a:buSzPts val="2000"/>
              <a:buFont typeface="Arial"/>
              <a:buAutoNum type="arabicPeriod"/>
            </a:pPr>
            <a:r>
              <a:rPr lang="en" sz="2000" b="0" i="0" u="none" strike="noStrike" cap="none">
                <a:solidFill>
                  <a:schemeClr val="dk1"/>
                </a:solidFill>
                <a:latin typeface="Calibri"/>
                <a:ea typeface="Calibri"/>
                <a:cs typeface="Calibri"/>
                <a:sym typeface="Calibri"/>
              </a:rPr>
              <a:t>Lack of conversation may be as a result of uncertainty and discomfort about what needs to be said and how it needs to be said. </a:t>
            </a:r>
            <a:endParaRPr sz="2000" b="0" i="0" u="none" strike="noStrike" cap="none">
              <a:solidFill>
                <a:schemeClr val="dk1"/>
              </a:solidFill>
              <a:latin typeface="Calibri"/>
              <a:ea typeface="Calibri"/>
              <a:cs typeface="Calibri"/>
              <a:sym typeface="Calibri"/>
            </a:endParaRPr>
          </a:p>
          <a:p>
            <a:pPr marL="0" marR="0" lvl="0" indent="0" algn="l" rtl="0">
              <a:lnSpc>
                <a:spcPct val="115000"/>
              </a:lnSpc>
              <a:spcBef>
                <a:spcPts val="50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139700" algn="l" rtl="0">
              <a:lnSpc>
                <a:spcPct val="90000"/>
              </a:lnSpc>
              <a:spcBef>
                <a:spcPts val="1200"/>
              </a:spcBef>
              <a:spcAft>
                <a:spcPts val="0"/>
              </a:spcAft>
              <a:buClr>
                <a:srgbClr val="000000"/>
              </a:buClr>
              <a:buSzPts val="2200"/>
              <a:buFont typeface="Arial"/>
              <a:buNone/>
            </a:pPr>
            <a:endParaRPr sz="2000" b="0" i="0" u="none" strike="noStrike" cap="none">
              <a:solidFill>
                <a:srgbClr val="000000"/>
              </a:solidFill>
              <a:latin typeface="Arial"/>
              <a:ea typeface="Arial"/>
              <a:cs typeface="Arial"/>
              <a:sym typeface="Arial"/>
            </a:endParaRPr>
          </a:p>
        </p:txBody>
      </p:sp>
      <p:pic>
        <p:nvPicPr>
          <p:cNvPr id="3" name="Audio Recording Mar 17, 2023 at 2:53:35 PM">
            <a:hlinkClick r:id="" action="ppaction://media"/>
            <a:extLst>
              <a:ext uri="{FF2B5EF4-FFF2-40B4-BE49-F238E27FC236}">
                <a16:creationId xmlns:a16="http://schemas.microsoft.com/office/drawing/2014/main" id="{15931AA4-7E1F-5E1D-5897-D6D27D6E7C0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280400" y="4080269"/>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72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0"/>
          <p:cNvSpPr txBox="1"/>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 sz="1200" b="0" i="0" u="none" strike="noStrike" cap="none">
                <a:solidFill>
                  <a:srgbClr val="898989"/>
                </a:solidFill>
                <a:latin typeface="Calibri"/>
                <a:ea typeface="Calibri"/>
                <a:cs typeface="Calibri"/>
                <a:sym typeface="Calibri"/>
              </a:rPr>
              <a:t>6</a:t>
            </a:fld>
            <a:endParaRPr sz="1400" b="0" i="0" u="none" strike="noStrike" cap="none">
              <a:solidFill>
                <a:srgbClr val="000000"/>
              </a:solidFill>
              <a:latin typeface="Arial"/>
              <a:ea typeface="Arial"/>
              <a:cs typeface="Arial"/>
              <a:sym typeface="Arial"/>
            </a:endParaRPr>
          </a:p>
        </p:txBody>
      </p:sp>
      <p:sp>
        <p:nvSpPr>
          <p:cNvPr id="172" name="Google Shape;172;p30"/>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Calibri"/>
              <a:buNone/>
            </a:pPr>
            <a:r>
              <a:rPr lang="en" b="1"/>
              <a:t>General Guiding Principles</a:t>
            </a:r>
            <a:endParaRPr/>
          </a:p>
        </p:txBody>
      </p:sp>
      <p:sp>
        <p:nvSpPr>
          <p:cNvPr id="173" name="Google Shape;173;p30"/>
          <p:cNvSpPr txBox="1"/>
          <p:nvPr/>
        </p:nvSpPr>
        <p:spPr>
          <a:xfrm>
            <a:off x="650937" y="1063231"/>
            <a:ext cx="7777200" cy="27951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2100"/>
              <a:buFont typeface="Arial"/>
              <a:buNone/>
            </a:pPr>
            <a:endParaRPr sz="21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100"/>
              <a:buFont typeface="Arial"/>
              <a:buNone/>
            </a:pPr>
            <a:r>
              <a:rPr lang="en" sz="2100" b="1" i="0" u="none" strike="noStrike" cap="none">
                <a:solidFill>
                  <a:schemeClr val="dk1"/>
                </a:solidFill>
                <a:latin typeface="Calibri"/>
                <a:ea typeface="Calibri"/>
                <a:cs typeface="Calibri"/>
                <a:sym typeface="Calibri"/>
              </a:rPr>
              <a:t>4. Consistency </a:t>
            </a:r>
            <a:r>
              <a:rPr lang="en" sz="2100" b="0" i="0" u="none" strike="noStrike" cap="none">
                <a:solidFill>
                  <a:schemeClr val="dk1"/>
                </a:solidFill>
                <a:latin typeface="Calibri"/>
                <a:ea typeface="Calibri"/>
                <a:cs typeface="Calibri"/>
                <a:sym typeface="Calibri"/>
              </a:rPr>
              <a:t>in the messages provided by the health care team to resident and family supports  is essential to ensure understanding and comfort.</a:t>
            </a:r>
            <a:endParaRPr sz="21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100"/>
              <a:buFont typeface="Arial"/>
              <a:buNone/>
            </a:pPr>
            <a:r>
              <a:rPr lang="en" sz="2100" b="1" i="0" u="none" strike="noStrike" cap="none">
                <a:solidFill>
                  <a:schemeClr val="dk1"/>
                </a:solidFill>
                <a:latin typeface="Calibri"/>
                <a:ea typeface="Calibri"/>
                <a:cs typeface="Calibri"/>
                <a:sym typeface="Calibri"/>
              </a:rPr>
              <a:t>5. Good communication</a:t>
            </a:r>
            <a:r>
              <a:rPr lang="en" sz="2100" b="0" i="0" u="none" strike="noStrike" cap="none">
                <a:solidFill>
                  <a:schemeClr val="dk1"/>
                </a:solidFill>
                <a:latin typeface="Calibri"/>
                <a:ea typeface="Calibri"/>
                <a:cs typeface="Calibri"/>
                <a:sym typeface="Calibri"/>
              </a:rPr>
              <a:t> is required between the healthcare team members in order for consistency in messaging to occur.  </a:t>
            </a:r>
            <a:endParaRPr sz="2100" b="0" i="0" u="none" strike="noStrike" cap="none">
              <a:solidFill>
                <a:srgbClr val="FF0000"/>
              </a:solidFill>
              <a:latin typeface="Calibri"/>
              <a:ea typeface="Calibri"/>
              <a:cs typeface="Calibri"/>
              <a:sym typeface="Calibri"/>
            </a:endParaRPr>
          </a:p>
          <a:p>
            <a:pPr marL="0" marR="0" lvl="0" indent="139700" algn="l" rtl="0">
              <a:lnSpc>
                <a:spcPct val="90000"/>
              </a:lnSpc>
              <a:spcBef>
                <a:spcPts val="1200"/>
              </a:spcBef>
              <a:spcAft>
                <a:spcPts val="0"/>
              </a:spcAft>
              <a:buClr>
                <a:srgbClr val="000000"/>
              </a:buClr>
              <a:buSzPts val="2200"/>
              <a:buFont typeface="Arial"/>
              <a:buNone/>
            </a:pPr>
            <a:endParaRPr sz="2300" b="0" i="0" u="none" strike="noStrike" cap="none">
              <a:solidFill>
                <a:srgbClr val="000000"/>
              </a:solidFill>
              <a:latin typeface="Arial"/>
              <a:ea typeface="Arial"/>
              <a:cs typeface="Arial"/>
              <a:sym typeface="Arial"/>
            </a:endParaRPr>
          </a:p>
        </p:txBody>
      </p:sp>
      <p:pic>
        <p:nvPicPr>
          <p:cNvPr id="2" name="Audio Recording Mar 17, 2023 at 2:54:25 PM">
            <a:hlinkClick r:id="" action="ppaction://media"/>
            <a:extLst>
              <a:ext uri="{FF2B5EF4-FFF2-40B4-BE49-F238E27FC236}">
                <a16:creationId xmlns:a16="http://schemas.microsoft.com/office/drawing/2014/main" id="{41C4D3C1-8D75-E1F8-2ED7-FDFFE28E64F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280400" y="4080269"/>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94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1"/>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 sz="3700" b="1"/>
              <a:t>Guiding Principles – “Whole Person Care”</a:t>
            </a:r>
            <a:endParaRPr sz="3700"/>
          </a:p>
        </p:txBody>
      </p:sp>
      <p:sp>
        <p:nvSpPr>
          <p:cNvPr id="180" name="Google Shape;180;p31"/>
          <p:cNvSpPr txBox="1">
            <a:spLocks noGrp="1"/>
          </p:cNvSpPr>
          <p:nvPr>
            <p:ph type="body" idx="1"/>
          </p:nvPr>
        </p:nvSpPr>
        <p:spPr>
          <a:xfrm>
            <a:off x="457200" y="1200150"/>
            <a:ext cx="8229600" cy="3394575"/>
          </a:xfrm>
          <a:prstGeom prst="rect">
            <a:avLst/>
          </a:prstGeom>
          <a:noFill/>
          <a:ln>
            <a:noFill/>
          </a:ln>
        </p:spPr>
        <p:txBody>
          <a:bodyPr spcFirstLastPara="1" wrap="square" lIns="91425" tIns="45700" rIns="91425" bIns="45700" anchor="t" anchorCtr="0">
            <a:noAutofit/>
          </a:bodyPr>
          <a:lstStyle/>
          <a:p>
            <a:pPr marL="457200" lvl="0" indent="-349250" algn="l" rtl="0">
              <a:lnSpc>
                <a:spcPct val="115000"/>
              </a:lnSpc>
              <a:spcBef>
                <a:spcPts val="600"/>
              </a:spcBef>
              <a:spcAft>
                <a:spcPts val="0"/>
              </a:spcAft>
              <a:buSzPts val="1900"/>
              <a:buChar char="•"/>
            </a:pPr>
            <a:r>
              <a:rPr lang="en" sz="1900"/>
              <a:t>“Whole person care” refers to addressing the physical, mental, emotional, relational and spiritual needs of each person living in LTC.</a:t>
            </a:r>
            <a:endParaRPr sz="1900"/>
          </a:p>
          <a:p>
            <a:pPr marL="457200" lvl="0" indent="-349250" algn="l" rtl="0">
              <a:lnSpc>
                <a:spcPct val="115000"/>
              </a:lnSpc>
              <a:spcBef>
                <a:spcPts val="0"/>
              </a:spcBef>
              <a:spcAft>
                <a:spcPts val="0"/>
              </a:spcAft>
              <a:buSzPts val="1900"/>
              <a:buChar char="•"/>
            </a:pPr>
            <a:r>
              <a:rPr lang="en" sz="1900"/>
              <a:t>Each person is intrinsically unique with individual needs, preferences and wishes which must be recognized and respected throughout their journey in LTC. </a:t>
            </a:r>
            <a:endParaRPr sz="1900"/>
          </a:p>
          <a:p>
            <a:pPr marL="457200" lvl="0" indent="-349250" algn="l" rtl="0">
              <a:lnSpc>
                <a:spcPct val="115000"/>
              </a:lnSpc>
              <a:spcBef>
                <a:spcPts val="0"/>
              </a:spcBef>
              <a:spcAft>
                <a:spcPts val="0"/>
              </a:spcAft>
              <a:buSzPts val="1900"/>
              <a:buChar char="•"/>
            </a:pPr>
            <a:r>
              <a:rPr lang="en" sz="1900"/>
              <a:t>Good palliative care is about meeting the needs of the whole person not just their condition, and ensuring the person is living safely with dignity, comfort and without distress.</a:t>
            </a:r>
            <a:endParaRPr sz="2700">
              <a:latin typeface="Arial"/>
              <a:ea typeface="Arial"/>
              <a:cs typeface="Arial"/>
              <a:sym typeface="Arial"/>
            </a:endParaRPr>
          </a:p>
          <a:p>
            <a:pPr marL="0" lvl="0" indent="0" algn="l" rtl="0">
              <a:lnSpc>
                <a:spcPct val="100000"/>
              </a:lnSpc>
              <a:spcBef>
                <a:spcPts val="360"/>
              </a:spcBef>
              <a:spcAft>
                <a:spcPts val="0"/>
              </a:spcAft>
              <a:buSzPts val="1800"/>
              <a:buNone/>
            </a:pPr>
            <a:endParaRPr sz="2700"/>
          </a:p>
        </p:txBody>
      </p:sp>
      <p:sp>
        <p:nvSpPr>
          <p:cNvPr id="181" name="Google Shape;181;p31"/>
          <p:cNvSpPr txBox="1">
            <a:spLocks noGrp="1"/>
          </p:cNvSpPr>
          <p:nvPr>
            <p:ph type="sldNum" idx="12"/>
          </p:nvPr>
        </p:nvSpPr>
        <p:spPr>
          <a:xfrm>
            <a:off x="6553200" y="4767263"/>
            <a:ext cx="2133600" cy="2738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98989"/>
              </a:buClr>
              <a:buSzPts val="1200"/>
              <a:buFont typeface="Calibri"/>
              <a:buNone/>
            </a:pPr>
            <a:fld id="{00000000-1234-1234-1234-123412341234}" type="slidenum">
              <a:rPr lang="en"/>
              <a:t>7</a:t>
            </a:fld>
            <a:endParaRPr/>
          </a:p>
        </p:txBody>
      </p:sp>
      <p:pic>
        <p:nvPicPr>
          <p:cNvPr id="2" name="Audio Recording Mar 17, 2023 at 2:56:20 PM">
            <a:hlinkClick r:id="" action="ppaction://media"/>
            <a:extLst>
              <a:ext uri="{FF2B5EF4-FFF2-40B4-BE49-F238E27FC236}">
                <a16:creationId xmlns:a16="http://schemas.microsoft.com/office/drawing/2014/main" id="{365FA7FF-57C2-9B26-C746-34714437E77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280400" y="4091375"/>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403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2"/>
          <p:cNvSpPr txBox="1">
            <a:spLocks noGrp="1"/>
          </p:cNvSpPr>
          <p:nvPr>
            <p:ph type="sldNum" idx="12"/>
          </p:nvPr>
        </p:nvSpPr>
        <p:spPr>
          <a:xfrm>
            <a:off x="6553200" y="4767263"/>
            <a:ext cx="2133600" cy="2738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98989"/>
              </a:buClr>
              <a:buSzPts val="1200"/>
              <a:buFont typeface="Calibri"/>
              <a:buNone/>
            </a:pPr>
            <a:fld id="{00000000-1234-1234-1234-123412341234}" type="slidenum">
              <a:rPr lang="en"/>
              <a:t>8</a:t>
            </a:fld>
            <a:endParaRPr/>
          </a:p>
        </p:txBody>
      </p:sp>
      <p:sp>
        <p:nvSpPr>
          <p:cNvPr id="188" name="Google Shape;188;p32"/>
          <p:cNvSpPr txBox="1">
            <a:spLocks noGrp="1"/>
          </p:cNvSpPr>
          <p:nvPr>
            <p:ph type="body" idx="4"/>
          </p:nvPr>
        </p:nvSpPr>
        <p:spPr>
          <a:xfrm>
            <a:off x="4766788" y="1334344"/>
            <a:ext cx="4041900" cy="3198600"/>
          </a:xfrm>
          <a:prstGeom prst="rect">
            <a:avLst/>
          </a:prstGeom>
          <a:noFill/>
          <a:ln>
            <a:noFill/>
          </a:ln>
        </p:spPr>
        <p:txBody>
          <a:bodyPr spcFirstLastPara="1" wrap="square" lIns="91425" tIns="45700" rIns="91425" bIns="45700" anchor="t" anchorCtr="0">
            <a:noAutofit/>
          </a:bodyPr>
          <a:lstStyle/>
          <a:p>
            <a:pPr marL="457200" lvl="0" indent="-336550" algn="l" rtl="0">
              <a:lnSpc>
                <a:spcPct val="115000"/>
              </a:lnSpc>
              <a:spcBef>
                <a:spcPts val="600"/>
              </a:spcBef>
              <a:spcAft>
                <a:spcPts val="0"/>
              </a:spcAft>
              <a:buSzPts val="1700"/>
              <a:buAutoNum type="arabicPeriod"/>
            </a:pPr>
            <a:r>
              <a:rPr lang="en" sz="1700"/>
              <a:t>Conversations in LTC: Meals in Long Term Care Homes </a:t>
            </a:r>
            <a:endParaRPr sz="1700"/>
          </a:p>
          <a:p>
            <a:pPr marL="457200" lvl="0" indent="-336550" algn="l" rtl="0">
              <a:lnSpc>
                <a:spcPct val="115000"/>
              </a:lnSpc>
              <a:spcBef>
                <a:spcPts val="0"/>
              </a:spcBef>
              <a:spcAft>
                <a:spcPts val="0"/>
              </a:spcAft>
              <a:buSzPts val="1700"/>
              <a:buAutoNum type="arabicPeriod"/>
            </a:pPr>
            <a:r>
              <a:rPr lang="en" sz="1700"/>
              <a:t>Conversations in LTC: When a Person has Trouble Eating</a:t>
            </a:r>
            <a:endParaRPr sz="1700"/>
          </a:p>
          <a:p>
            <a:pPr marL="457200" lvl="0" indent="-336550" algn="l" rtl="0">
              <a:lnSpc>
                <a:spcPct val="115000"/>
              </a:lnSpc>
              <a:spcBef>
                <a:spcPts val="0"/>
              </a:spcBef>
              <a:spcAft>
                <a:spcPts val="0"/>
              </a:spcAft>
              <a:buSzPts val="1700"/>
              <a:buAutoNum type="arabicPeriod"/>
            </a:pPr>
            <a:r>
              <a:rPr lang="en" sz="1700"/>
              <a:t>Conversations in LTC: Difficulties with Meals for Those with Dementia</a:t>
            </a:r>
            <a:endParaRPr sz="1700"/>
          </a:p>
          <a:p>
            <a:pPr marL="457200" lvl="0" indent="-336550" algn="l" rtl="0">
              <a:lnSpc>
                <a:spcPct val="115000"/>
              </a:lnSpc>
              <a:spcBef>
                <a:spcPts val="0"/>
              </a:spcBef>
              <a:spcAft>
                <a:spcPts val="0"/>
              </a:spcAft>
              <a:buSzPts val="1700"/>
              <a:buAutoNum type="arabicPeriod"/>
            </a:pPr>
            <a:r>
              <a:rPr lang="en" sz="1700"/>
              <a:t>Conversations in LTC: Nourishing the Whole Person</a:t>
            </a:r>
            <a:endParaRPr sz="1700"/>
          </a:p>
          <a:p>
            <a:pPr marL="457200" lvl="0" indent="-336550" algn="l" rtl="0">
              <a:lnSpc>
                <a:spcPct val="115000"/>
              </a:lnSpc>
              <a:spcBef>
                <a:spcPts val="0"/>
              </a:spcBef>
              <a:spcAft>
                <a:spcPts val="0"/>
              </a:spcAft>
              <a:buSzPts val="1700"/>
              <a:buAutoNum type="arabicPeriod"/>
            </a:pPr>
            <a:r>
              <a:rPr lang="en" sz="1700"/>
              <a:t>Conversations in LTC: Eating at End of Life</a:t>
            </a:r>
            <a:endParaRPr sz="1700"/>
          </a:p>
          <a:p>
            <a:pPr marL="0" lvl="0" indent="0" algn="l" rtl="0">
              <a:lnSpc>
                <a:spcPct val="100000"/>
              </a:lnSpc>
              <a:spcBef>
                <a:spcPts val="480"/>
              </a:spcBef>
              <a:spcAft>
                <a:spcPts val="0"/>
              </a:spcAft>
              <a:buSzPts val="2400"/>
              <a:buNone/>
            </a:pPr>
            <a:endParaRPr sz="1600"/>
          </a:p>
        </p:txBody>
      </p:sp>
      <p:sp>
        <p:nvSpPr>
          <p:cNvPr id="189" name="Google Shape;189;p32"/>
          <p:cNvSpPr/>
          <p:nvPr/>
        </p:nvSpPr>
        <p:spPr>
          <a:xfrm>
            <a:off x="226275" y="144450"/>
            <a:ext cx="4260000" cy="1028250"/>
          </a:xfrm>
          <a:prstGeom prst="roundRect">
            <a:avLst>
              <a:gd name="adj" fmla="val 16667"/>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32"/>
          <p:cNvSpPr txBox="1">
            <a:spLocks noGrp="1"/>
          </p:cNvSpPr>
          <p:nvPr>
            <p:ph type="body" idx="1"/>
          </p:nvPr>
        </p:nvSpPr>
        <p:spPr>
          <a:xfrm>
            <a:off x="336213" y="316559"/>
            <a:ext cx="4040100" cy="684225"/>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480"/>
              </a:spcBef>
              <a:spcAft>
                <a:spcPts val="0"/>
              </a:spcAft>
              <a:buSzPts val="2400"/>
              <a:buNone/>
            </a:pPr>
            <a:r>
              <a:rPr lang="en" sz="2000">
                <a:solidFill>
                  <a:schemeClr val="lt1"/>
                </a:solidFill>
              </a:rPr>
              <a:t>Resources for Health Care Professionals</a:t>
            </a:r>
            <a:endParaRPr sz="2000">
              <a:solidFill>
                <a:schemeClr val="lt1"/>
              </a:solidFill>
            </a:endParaRPr>
          </a:p>
        </p:txBody>
      </p:sp>
      <p:sp>
        <p:nvSpPr>
          <p:cNvPr id="191" name="Google Shape;191;p32"/>
          <p:cNvSpPr/>
          <p:nvPr/>
        </p:nvSpPr>
        <p:spPr>
          <a:xfrm>
            <a:off x="4657750" y="144544"/>
            <a:ext cx="4260000" cy="1028250"/>
          </a:xfrm>
          <a:prstGeom prst="roundRect">
            <a:avLst>
              <a:gd name="adj" fmla="val 16667"/>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32"/>
          <p:cNvSpPr txBox="1">
            <a:spLocks noGrp="1"/>
          </p:cNvSpPr>
          <p:nvPr>
            <p:ph type="body" idx="1"/>
          </p:nvPr>
        </p:nvSpPr>
        <p:spPr>
          <a:xfrm>
            <a:off x="4767688" y="316566"/>
            <a:ext cx="4040100" cy="6843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480"/>
              </a:spcBef>
              <a:spcAft>
                <a:spcPts val="0"/>
              </a:spcAft>
              <a:buSzPts val="2400"/>
              <a:buNone/>
            </a:pPr>
            <a:r>
              <a:rPr lang="en" sz="2000">
                <a:solidFill>
                  <a:schemeClr val="lt1"/>
                </a:solidFill>
              </a:rPr>
              <a:t>Resources for Residents, Substitute Decision Makers and Family</a:t>
            </a:r>
            <a:endParaRPr sz="2000">
              <a:solidFill>
                <a:schemeClr val="lt1"/>
              </a:solidFill>
            </a:endParaRPr>
          </a:p>
        </p:txBody>
      </p:sp>
      <p:sp>
        <p:nvSpPr>
          <p:cNvPr id="193" name="Google Shape;193;p32"/>
          <p:cNvSpPr txBox="1">
            <a:spLocks noGrp="1"/>
          </p:cNvSpPr>
          <p:nvPr>
            <p:ph type="body" idx="4"/>
          </p:nvPr>
        </p:nvSpPr>
        <p:spPr>
          <a:xfrm>
            <a:off x="335313" y="1334344"/>
            <a:ext cx="4041900" cy="31986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480"/>
              </a:spcBef>
              <a:spcAft>
                <a:spcPts val="0"/>
              </a:spcAft>
              <a:buSzPts val="1800"/>
              <a:buAutoNum type="arabicPeriod"/>
            </a:pPr>
            <a:r>
              <a:rPr lang="en" sz="1900"/>
              <a:t>Conversations in LTC: Changes in Food Intake and Nutrition in the Older Adult</a:t>
            </a:r>
            <a:endParaRPr sz="1700"/>
          </a:p>
          <a:p>
            <a:pPr marL="457200" lvl="0" indent="-349250" algn="l" rtl="0">
              <a:lnSpc>
                <a:spcPct val="100000"/>
              </a:lnSpc>
              <a:spcBef>
                <a:spcPts val="0"/>
              </a:spcBef>
              <a:spcAft>
                <a:spcPts val="0"/>
              </a:spcAft>
              <a:buSzPts val="1900"/>
              <a:buAutoNum type="arabicPeriod"/>
            </a:pPr>
            <a:r>
              <a:rPr lang="en" sz="1900"/>
              <a:t>Conversations in LTC: Feeding and Swallowing Concerns</a:t>
            </a:r>
            <a:endParaRPr sz="1900"/>
          </a:p>
        </p:txBody>
      </p:sp>
      <p:pic>
        <p:nvPicPr>
          <p:cNvPr id="2" name="Audio Recording Mar 17, 2023 at 2:57:33 PM">
            <a:hlinkClick r:id="" action="ppaction://media"/>
            <a:extLst>
              <a:ext uri="{FF2B5EF4-FFF2-40B4-BE49-F238E27FC236}">
                <a16:creationId xmlns:a16="http://schemas.microsoft.com/office/drawing/2014/main" id="{AF480E8D-F8B8-2D6C-A7B1-D9B20C509F8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278037" y="4112641"/>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56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3"/>
          <p:cNvSpPr txBox="1">
            <a:spLocks noGrp="1"/>
          </p:cNvSpPr>
          <p:nvPr>
            <p:ph type="title"/>
          </p:nvPr>
        </p:nvSpPr>
        <p:spPr>
          <a:xfrm>
            <a:off x="457200" y="205969"/>
            <a:ext cx="8229600" cy="1170450"/>
          </a:xfrm>
          <a:prstGeom prst="rect">
            <a:avLst/>
          </a:prstGeom>
          <a:noFill/>
          <a:ln>
            <a:noFill/>
          </a:ln>
        </p:spPr>
        <p:txBody>
          <a:bodyPr spcFirstLastPara="1" wrap="square" lIns="91425" tIns="45700" rIns="91425" bIns="45700" anchor="ctr" anchorCtr="0">
            <a:noAutofit/>
          </a:bodyPr>
          <a:lstStyle/>
          <a:p>
            <a:pPr marL="0" lvl="0" indent="0" algn="ctr" rtl="0">
              <a:lnSpc>
                <a:spcPct val="115000"/>
              </a:lnSpc>
              <a:spcBef>
                <a:spcPts val="0"/>
              </a:spcBef>
              <a:spcAft>
                <a:spcPts val="0"/>
              </a:spcAft>
              <a:buClr>
                <a:schemeClr val="dk1"/>
              </a:buClr>
              <a:buSzPts val="1100"/>
              <a:buFont typeface="Arial"/>
              <a:buNone/>
            </a:pPr>
            <a:r>
              <a:rPr lang="en" sz="2200" b="1" i="1"/>
              <a:t>Health Care Professional Resources:</a:t>
            </a:r>
            <a:endParaRPr sz="2200" b="1" i="1"/>
          </a:p>
          <a:p>
            <a:pPr marL="0" lvl="0" indent="0" algn="ctr" rtl="0">
              <a:lnSpc>
                <a:spcPct val="100000"/>
              </a:lnSpc>
              <a:spcBef>
                <a:spcPts val="0"/>
              </a:spcBef>
              <a:spcAft>
                <a:spcPts val="0"/>
              </a:spcAft>
              <a:buSzPts val="1400"/>
              <a:buNone/>
            </a:pPr>
            <a:r>
              <a:rPr lang="en" sz="3100" b="1"/>
              <a:t>Conversations in LTC: Changes in Food Intake and Nutrition in the Older Adult</a:t>
            </a:r>
            <a:endParaRPr sz="3100"/>
          </a:p>
        </p:txBody>
      </p:sp>
      <p:sp>
        <p:nvSpPr>
          <p:cNvPr id="200" name="Google Shape;200;p33"/>
          <p:cNvSpPr txBox="1">
            <a:spLocks noGrp="1"/>
          </p:cNvSpPr>
          <p:nvPr>
            <p:ph type="body" idx="1"/>
          </p:nvPr>
        </p:nvSpPr>
        <p:spPr>
          <a:xfrm>
            <a:off x="457200" y="1548769"/>
            <a:ext cx="8229600" cy="30460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600"/>
              </a:spcBef>
              <a:spcAft>
                <a:spcPts val="0"/>
              </a:spcAft>
              <a:buClr>
                <a:schemeClr val="dk1"/>
              </a:buClr>
              <a:buSzPts val="1100"/>
              <a:buFont typeface="Arial"/>
              <a:buNone/>
            </a:pPr>
            <a:r>
              <a:rPr lang="en" sz="2300"/>
              <a:t>Key components:</a:t>
            </a:r>
            <a:endParaRPr sz="2300"/>
          </a:p>
          <a:p>
            <a:pPr marL="457200" lvl="0" indent="-374650" algn="l" rtl="0">
              <a:lnSpc>
                <a:spcPct val="115000"/>
              </a:lnSpc>
              <a:spcBef>
                <a:spcPts val="600"/>
              </a:spcBef>
              <a:spcAft>
                <a:spcPts val="0"/>
              </a:spcAft>
              <a:buSzPts val="2300"/>
              <a:buChar char="•"/>
            </a:pPr>
            <a:r>
              <a:rPr lang="en" sz="2300"/>
              <a:t>Expected Physiological changes</a:t>
            </a:r>
            <a:endParaRPr sz="2300"/>
          </a:p>
          <a:p>
            <a:pPr marL="457200" lvl="0" indent="-374650" algn="l" rtl="0">
              <a:lnSpc>
                <a:spcPct val="115000"/>
              </a:lnSpc>
              <a:spcBef>
                <a:spcPts val="0"/>
              </a:spcBef>
              <a:spcAft>
                <a:spcPts val="0"/>
              </a:spcAft>
              <a:buSzPts val="2300"/>
              <a:buChar char="•"/>
            </a:pPr>
            <a:r>
              <a:rPr lang="en" sz="2300"/>
              <a:t>Social and emotional meaning of food</a:t>
            </a:r>
            <a:endParaRPr sz="2300"/>
          </a:p>
          <a:p>
            <a:pPr marL="457200" lvl="0" indent="-374650" algn="l" rtl="0">
              <a:lnSpc>
                <a:spcPct val="115000"/>
              </a:lnSpc>
              <a:spcBef>
                <a:spcPts val="0"/>
              </a:spcBef>
              <a:spcAft>
                <a:spcPts val="0"/>
              </a:spcAft>
              <a:buSzPts val="2300"/>
              <a:buChar char="•"/>
            </a:pPr>
            <a:r>
              <a:rPr lang="en" sz="2300"/>
              <a:t>Points for practice</a:t>
            </a:r>
            <a:endParaRPr sz="2300"/>
          </a:p>
          <a:p>
            <a:pPr marL="0" lvl="0" indent="0" algn="l" rtl="0">
              <a:lnSpc>
                <a:spcPct val="100000"/>
              </a:lnSpc>
              <a:spcBef>
                <a:spcPts val="360"/>
              </a:spcBef>
              <a:spcAft>
                <a:spcPts val="0"/>
              </a:spcAft>
              <a:buSzPts val="1800"/>
              <a:buNone/>
            </a:pPr>
            <a:endParaRPr sz="2700"/>
          </a:p>
        </p:txBody>
      </p:sp>
      <p:sp>
        <p:nvSpPr>
          <p:cNvPr id="201" name="Google Shape;201;p33"/>
          <p:cNvSpPr txBox="1">
            <a:spLocks noGrp="1"/>
          </p:cNvSpPr>
          <p:nvPr>
            <p:ph type="sldNum" idx="12"/>
          </p:nvPr>
        </p:nvSpPr>
        <p:spPr>
          <a:xfrm>
            <a:off x="6553200" y="4767263"/>
            <a:ext cx="2133600" cy="2738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98989"/>
              </a:buClr>
              <a:buSzPts val="1200"/>
              <a:buFont typeface="Calibri"/>
              <a:buNone/>
            </a:pPr>
            <a:fld id="{00000000-1234-1234-1234-123412341234}" type="slidenum">
              <a:rPr lang="en"/>
              <a:t>9</a:t>
            </a:fld>
            <a:endParaRPr/>
          </a:p>
        </p:txBody>
      </p:sp>
      <p:pic>
        <p:nvPicPr>
          <p:cNvPr id="2" name="Audio Recording Mar 23, 2023 at 1:16:05 PM">
            <a:hlinkClick r:id="" action="ppaction://media"/>
            <a:extLst>
              <a:ext uri="{FF2B5EF4-FFF2-40B4-BE49-F238E27FC236}">
                <a16:creationId xmlns:a16="http://schemas.microsoft.com/office/drawing/2014/main" id="{004123FA-479D-2DF2-256A-626903D9C33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280400" y="407758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243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ED91773954B21438EF145CB29178A7B" ma:contentTypeVersion="4" ma:contentTypeDescription="Create a new document." ma:contentTypeScope="" ma:versionID="3fa89b45e93b688dadbe56e8ace4a896">
  <xsd:schema xmlns:xsd="http://www.w3.org/2001/XMLSchema" xmlns:xs="http://www.w3.org/2001/XMLSchema" xmlns:p="http://schemas.microsoft.com/office/2006/metadata/properties" xmlns:ns2="13274950-60bd-48f7-95eb-6953fa3d71a9" targetNamespace="http://schemas.microsoft.com/office/2006/metadata/properties" ma:root="true" ma:fieldsID="d039ac37905c6b5ffe74e0d7bd16885e" ns2:_="">
    <xsd:import namespace="13274950-60bd-48f7-95eb-6953fa3d71a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274950-60bd-48f7-95eb-6953fa3d71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265E937-F545-40F4-AD0F-28D40DDB6875}"/>
</file>

<file path=customXml/itemProps2.xml><?xml version="1.0" encoding="utf-8"?>
<ds:datastoreItem xmlns:ds="http://schemas.openxmlformats.org/officeDocument/2006/customXml" ds:itemID="{94BBAD47-C6DB-4B8B-9A1D-00B52BAA397E}"/>
</file>

<file path=customXml/itemProps3.xml><?xml version="1.0" encoding="utf-8"?>
<ds:datastoreItem xmlns:ds="http://schemas.openxmlformats.org/officeDocument/2006/customXml" ds:itemID="{311B9610-B323-436F-99A6-09BB00129666}"/>
</file>

<file path=docProps/app.xml><?xml version="1.0" encoding="utf-8"?>
<Properties xmlns="http://schemas.openxmlformats.org/officeDocument/2006/extended-properties" xmlns:vt="http://schemas.openxmlformats.org/officeDocument/2006/docPropsVTypes">
  <TotalTime>8573</TotalTime>
  <Words>4651</Words>
  <Application>Microsoft Office PowerPoint</Application>
  <PresentationFormat>On-screen Show (16:9)</PresentationFormat>
  <Paragraphs>348</Paragraphs>
  <Slides>21</Slides>
  <Notes>21</Notes>
  <HiddenSlides>0</HiddenSlides>
  <MMClips>21</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21</vt:i4>
      </vt:variant>
    </vt:vector>
  </HeadingPairs>
  <TitlesOfParts>
    <vt:vector size="25" baseType="lpstr">
      <vt:lpstr>Arial</vt:lpstr>
      <vt:lpstr>Calibri</vt:lpstr>
      <vt:lpstr>Simple Light</vt:lpstr>
      <vt:lpstr>Office Theme</vt:lpstr>
      <vt:lpstr>Journey of Nutrition  Decline Initiative  </vt:lpstr>
      <vt:lpstr>Table of Contents </vt:lpstr>
      <vt:lpstr>Working Group Members</vt:lpstr>
      <vt:lpstr> Journey of Nutrition Decline  Working Group Plan</vt:lpstr>
      <vt:lpstr>General Guiding Principles</vt:lpstr>
      <vt:lpstr>General Guiding Principles</vt:lpstr>
      <vt:lpstr>Guiding Principles – “Whole Person Care”</vt:lpstr>
      <vt:lpstr>PowerPoint Presentation</vt:lpstr>
      <vt:lpstr>Health Care Professional Resources: Conversations in LTC: Changes in Food Intake and Nutrition in the Older Adult</vt:lpstr>
      <vt:lpstr>Health Care Professional Resources: Conversations in LTC: Feeding and Swallowing Concerns</vt:lpstr>
      <vt:lpstr>PowerPoint Presentation</vt:lpstr>
      <vt:lpstr>Resources for Residents, Substitute Decision Maker and Family Conversations in LTC: Meals in Long Term Care Homes </vt:lpstr>
      <vt:lpstr>Resources for Residents, Substitute Decision Maker and Family Conversations in LTC: Difficulties with Meals for those with Dementia</vt:lpstr>
      <vt:lpstr>Resources for Residents, Substitute Decision Maker and Family Conversations in LTC: When a Person Has Trouble Eating</vt:lpstr>
      <vt:lpstr>Resources for Residents, Substitute Decision Maker and Family Conversations in LTC: Nourishing the Whole Person</vt:lpstr>
      <vt:lpstr>Resources for Residents, Substitute Decision Maker and Family Conversations in LTC: Eating at End of Life</vt:lpstr>
      <vt:lpstr>In Summary</vt:lpstr>
      <vt:lpstr>Tools Currently Available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Journey of Nutrition  Decline Initiative</dc:title>
  <dc:creator>Jean Helps</dc:creator>
  <cp:lastModifiedBy>Jean Helps</cp:lastModifiedBy>
  <cp:revision>12</cp:revision>
  <dcterms:modified xsi:type="dcterms:W3CDTF">2023-03-23T18:37:38Z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0x010100AED91773954B21438EF145CB29178A7B</vt:lpwstr>
  </property>
</Properties>
</file>