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58" r:id="rId4"/>
    <p:sldId id="262" r:id="rId5"/>
    <p:sldId id="263" r:id="rId6"/>
    <p:sldId id="260" r:id="rId7"/>
    <p:sldId id="261" r:id="rId8"/>
    <p:sldId id="264" r:id="rId9"/>
    <p:sldId id="257" r:id="rId10"/>
    <p:sldId id="265" r:id="rId11"/>
    <p:sldId id="266" r:id="rId12"/>
    <p:sldId id="267" r:id="rId13"/>
    <p:sldId id="27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24" autoAdjust="0"/>
  </p:normalViewPr>
  <p:slideViewPr>
    <p:cSldViewPr snapToGrid="0">
      <p:cViewPr varScale="1">
        <p:scale>
          <a:sx n="62" d="100"/>
          <a:sy n="62" d="100"/>
        </p:scale>
        <p:origin x="9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8929D-FB31-4575-BB51-411FCA8C653B}"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1DB5-B6A1-4EEB-9AEE-0966792DA53F}" type="slidenum">
              <a:rPr lang="en-US" smtClean="0"/>
              <a:t>‹#›</a:t>
            </a:fld>
            <a:endParaRPr lang="en-US"/>
          </a:p>
        </p:txBody>
      </p:sp>
    </p:spTree>
    <p:extLst>
      <p:ext uri="{BB962C8B-B14F-4D97-AF65-F5344CB8AC3E}">
        <p14:creationId xmlns:p14="http://schemas.microsoft.com/office/powerpoint/2010/main" val="23755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abdominal assessment video on inspection.</a:t>
            </a:r>
          </a:p>
        </p:txBody>
      </p:sp>
      <p:sp>
        <p:nvSpPr>
          <p:cNvPr id="4" name="Slide Number Placeholder 3"/>
          <p:cNvSpPr>
            <a:spLocks noGrp="1"/>
          </p:cNvSpPr>
          <p:nvPr>
            <p:ph type="sldNum" sz="quarter" idx="5"/>
          </p:nvPr>
        </p:nvSpPr>
        <p:spPr/>
        <p:txBody>
          <a:bodyPr/>
          <a:lstStyle/>
          <a:p>
            <a:fld id="{9EB01DB5-B6A1-4EEB-9AEE-0966792DA53F}" type="slidenum">
              <a:rPr lang="en-US" smtClean="0"/>
              <a:t>1</a:t>
            </a:fld>
            <a:endParaRPr lang="en-US"/>
          </a:p>
        </p:txBody>
      </p:sp>
    </p:spTree>
    <p:extLst>
      <p:ext uri="{BB962C8B-B14F-4D97-AF65-F5344CB8AC3E}">
        <p14:creationId xmlns:p14="http://schemas.microsoft.com/office/powerpoint/2010/main" val="16051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Ferrous sulfate 300 mg po BID </a:t>
            </a:r>
          </a:p>
          <a:p>
            <a:pPr lvl="0"/>
            <a:r>
              <a:rPr lang="en-US" sz="1200" kern="1200" dirty="0">
                <a:solidFill>
                  <a:schemeClr val="tx1"/>
                </a:solidFill>
                <a:effectLst/>
                <a:latin typeface="+mn-lt"/>
                <a:ea typeface="+mn-ea"/>
                <a:cs typeface="+mn-cs"/>
              </a:rPr>
              <a:t>Calcium Carbonate 1250 mg po daily </a:t>
            </a:r>
          </a:p>
          <a:p>
            <a:pPr lvl="0"/>
            <a:r>
              <a:rPr lang="en-US" sz="1200" kern="1200" dirty="0">
                <a:solidFill>
                  <a:schemeClr val="tx1"/>
                </a:solidFill>
                <a:effectLst/>
                <a:latin typeface="+mn-lt"/>
                <a:ea typeface="+mn-ea"/>
                <a:cs typeface="+mn-cs"/>
              </a:rPr>
              <a:t>Potassium Chloride 600 mg po daily (the medication itself doesn’t contribute to ileus but hypokalemia can-maybe we need to check levels if they haven’t been checked in a while)</a:t>
            </a:r>
          </a:p>
          <a:p>
            <a:pPr lvl="0"/>
            <a:r>
              <a:rPr lang="en-US" sz="1200" kern="1200" dirty="0">
                <a:solidFill>
                  <a:schemeClr val="tx1"/>
                </a:solidFill>
                <a:effectLst/>
                <a:latin typeface="+mn-lt"/>
                <a:ea typeface="+mn-ea"/>
                <a:cs typeface="+mn-cs"/>
              </a:rPr>
              <a:t>Vitamin D 10, 000 Units once a week (doesn’t contribute but most residents are on this, to make it look like a “real” medication list J)</a:t>
            </a:r>
          </a:p>
          <a:p>
            <a:pPr lvl="0"/>
            <a:r>
              <a:rPr lang="en-US" sz="1200" kern="1200" dirty="0">
                <a:solidFill>
                  <a:schemeClr val="tx1"/>
                </a:solidFill>
                <a:effectLst/>
                <a:latin typeface="+mn-lt"/>
                <a:ea typeface="+mn-ea"/>
                <a:cs typeface="+mn-cs"/>
              </a:rPr>
              <a:t>Duloxetine (Cymbalta) 60 mg daily </a:t>
            </a:r>
          </a:p>
          <a:p>
            <a:pPr lvl="0"/>
            <a:r>
              <a:rPr lang="en-US" sz="1200" kern="1200" dirty="0">
                <a:solidFill>
                  <a:schemeClr val="tx1"/>
                </a:solidFill>
                <a:effectLst/>
                <a:latin typeface="+mn-lt"/>
                <a:ea typeface="+mn-ea"/>
                <a:cs typeface="+mn-cs"/>
              </a:rPr>
              <a:t>Quetiapine 12.5 mg orally at </a:t>
            </a:r>
            <a:r>
              <a:rPr lang="en-US" sz="1200" kern="1200" dirty="0" err="1">
                <a:solidFill>
                  <a:schemeClr val="tx1"/>
                </a:solidFill>
                <a:effectLst/>
                <a:latin typeface="+mn-lt"/>
                <a:ea typeface="+mn-ea"/>
                <a:cs typeface="+mn-cs"/>
              </a:rPr>
              <a:t>hs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Quetiapine 12.5 mg TID prn for agitation</a:t>
            </a:r>
          </a:p>
          <a:p>
            <a:pPr lvl="0"/>
            <a:r>
              <a:rPr lang="en-US" sz="1200" kern="1200" dirty="0">
                <a:solidFill>
                  <a:schemeClr val="tx1"/>
                </a:solidFill>
                <a:effectLst/>
                <a:latin typeface="+mn-lt"/>
                <a:ea typeface="+mn-ea"/>
                <a:cs typeface="+mn-cs"/>
              </a:rPr>
              <a:t>carbidopa-levodopa 100/25 mg po FIVE times a day </a:t>
            </a:r>
          </a:p>
          <a:p>
            <a:pPr lvl="0"/>
            <a:r>
              <a:rPr lang="en-US" sz="1200" kern="1200" dirty="0">
                <a:solidFill>
                  <a:schemeClr val="tx1"/>
                </a:solidFill>
                <a:effectLst/>
                <a:latin typeface="+mn-lt"/>
                <a:ea typeface="+mn-ea"/>
                <a:cs typeface="+mn-cs"/>
              </a:rPr>
              <a:t>Metoprolol 50 mg BID (1% incidence of constipation)</a:t>
            </a:r>
          </a:p>
          <a:p>
            <a:pPr lvl="0"/>
            <a:r>
              <a:rPr lang="en-US" sz="1200" kern="1200" dirty="0">
                <a:solidFill>
                  <a:schemeClr val="tx1"/>
                </a:solidFill>
                <a:effectLst/>
                <a:latin typeface="+mn-lt"/>
                <a:ea typeface="+mn-ea"/>
                <a:cs typeface="+mn-cs"/>
              </a:rPr>
              <a:t>Tolterodine LA (Detrol) 4 mg daily (anticholinergic; for overactive bladder)</a:t>
            </a:r>
          </a:p>
          <a:p>
            <a:pPr lvl="0"/>
            <a:r>
              <a:rPr lang="en-US" sz="1200" kern="1200" dirty="0">
                <a:solidFill>
                  <a:schemeClr val="tx1"/>
                </a:solidFill>
                <a:effectLst/>
                <a:latin typeface="+mn-lt"/>
                <a:ea typeface="+mn-ea"/>
                <a:cs typeface="+mn-cs"/>
              </a:rPr>
              <a:t>Hydromorphone 0.5 mg TID</a:t>
            </a:r>
          </a:p>
          <a:p>
            <a:pPr lvl="0"/>
            <a:r>
              <a:rPr lang="en-US" sz="1200" kern="1200" dirty="0">
                <a:solidFill>
                  <a:schemeClr val="tx1"/>
                </a:solidFill>
                <a:effectLst/>
                <a:latin typeface="+mn-lt"/>
                <a:ea typeface="+mn-ea"/>
                <a:cs typeface="+mn-cs"/>
              </a:rPr>
              <a:t>Hydromorphone 0.5 – 1 mg TID prn for breakthrough pain</a:t>
            </a:r>
          </a:p>
          <a:p>
            <a:endParaRPr lang="en-US" dirty="0"/>
          </a:p>
        </p:txBody>
      </p:sp>
      <p:sp>
        <p:nvSpPr>
          <p:cNvPr id="4" name="Slide Number Placeholder 3"/>
          <p:cNvSpPr>
            <a:spLocks noGrp="1"/>
          </p:cNvSpPr>
          <p:nvPr>
            <p:ph type="sldNum" sz="quarter" idx="5"/>
          </p:nvPr>
        </p:nvSpPr>
        <p:spPr/>
        <p:txBody>
          <a:bodyPr/>
          <a:lstStyle/>
          <a:p>
            <a:fld id="{9EB01DB5-B6A1-4EEB-9AEE-0966792DA53F}" type="slidenum">
              <a:rPr lang="en-US" smtClean="0"/>
              <a:t>4</a:t>
            </a:fld>
            <a:endParaRPr lang="en-US"/>
          </a:p>
        </p:txBody>
      </p:sp>
    </p:spTree>
    <p:extLst>
      <p:ext uri="{BB962C8B-B14F-4D97-AF65-F5344CB8AC3E}">
        <p14:creationId xmlns:p14="http://schemas.microsoft.com/office/powerpoint/2010/main" val="290627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a:t>
            </a:r>
          </a:p>
          <a:p>
            <a:pPr lvl="1"/>
            <a:r>
              <a:rPr lang="en-US" dirty="0"/>
              <a:t>P: no clear provocative or palliative influences</a:t>
            </a:r>
          </a:p>
          <a:p>
            <a:pPr lvl="1"/>
            <a:r>
              <a:rPr lang="en-US" dirty="0"/>
              <a:t>Q: describes pain as crampy</a:t>
            </a:r>
          </a:p>
          <a:p>
            <a:pPr lvl="1"/>
            <a:r>
              <a:rPr lang="en-US" dirty="0"/>
              <a:t>R: not radiating – identifies it as right lower quadrant mostly</a:t>
            </a:r>
          </a:p>
          <a:p>
            <a:pPr lvl="1"/>
            <a:r>
              <a:rPr lang="en-US" dirty="0"/>
              <a:t>S: rates the pain 7/10</a:t>
            </a:r>
          </a:p>
          <a:p>
            <a:pPr lvl="1"/>
            <a:r>
              <a:rPr lang="en-US" dirty="0"/>
              <a:t>T: continuous pain</a:t>
            </a:r>
          </a:p>
          <a:p>
            <a:endParaRPr lang="en-US" dirty="0"/>
          </a:p>
        </p:txBody>
      </p:sp>
      <p:sp>
        <p:nvSpPr>
          <p:cNvPr id="4" name="Slide Number Placeholder 3"/>
          <p:cNvSpPr>
            <a:spLocks noGrp="1"/>
          </p:cNvSpPr>
          <p:nvPr>
            <p:ph type="sldNum" sz="quarter" idx="5"/>
          </p:nvPr>
        </p:nvSpPr>
        <p:spPr/>
        <p:txBody>
          <a:bodyPr/>
          <a:lstStyle/>
          <a:p>
            <a:fld id="{9EB01DB5-B6A1-4EEB-9AEE-0966792DA53F}" type="slidenum">
              <a:rPr lang="en-US" smtClean="0"/>
              <a:t>7</a:t>
            </a:fld>
            <a:endParaRPr lang="en-US"/>
          </a:p>
        </p:txBody>
      </p:sp>
    </p:spTree>
    <p:extLst>
      <p:ext uri="{BB962C8B-B14F-4D97-AF65-F5344CB8AC3E}">
        <p14:creationId xmlns:p14="http://schemas.microsoft.com/office/powerpoint/2010/main" val="154186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01DB5-B6A1-4EEB-9AEE-0966792DA53F}" type="slidenum">
              <a:rPr lang="en-US" smtClean="0"/>
              <a:t>9</a:t>
            </a:fld>
            <a:endParaRPr lang="en-US"/>
          </a:p>
        </p:txBody>
      </p:sp>
    </p:spTree>
    <p:extLst>
      <p:ext uri="{BB962C8B-B14F-4D97-AF65-F5344CB8AC3E}">
        <p14:creationId xmlns:p14="http://schemas.microsoft.com/office/powerpoint/2010/main" val="18812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https://www.amboss.com/us/knowledge/Bowel_obstruction</a:t>
            </a:r>
          </a:p>
        </p:txBody>
      </p:sp>
      <p:sp>
        <p:nvSpPr>
          <p:cNvPr id="4" name="Slide Number Placeholder 3"/>
          <p:cNvSpPr>
            <a:spLocks noGrp="1"/>
          </p:cNvSpPr>
          <p:nvPr>
            <p:ph type="sldNum" sz="quarter" idx="5"/>
          </p:nvPr>
        </p:nvSpPr>
        <p:spPr/>
        <p:txBody>
          <a:bodyPr/>
          <a:lstStyle/>
          <a:p>
            <a:fld id="{9EB01DB5-B6A1-4EEB-9AEE-0966792DA53F}" type="slidenum">
              <a:rPr lang="en-US" smtClean="0"/>
              <a:t>10</a:t>
            </a:fld>
            <a:endParaRPr lang="en-US"/>
          </a:p>
        </p:txBody>
      </p:sp>
    </p:spTree>
    <p:extLst>
      <p:ext uri="{BB962C8B-B14F-4D97-AF65-F5344CB8AC3E}">
        <p14:creationId xmlns:p14="http://schemas.microsoft.com/office/powerpoint/2010/main" val="392920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Ferrous sulfate 300 mg po BID </a:t>
            </a:r>
          </a:p>
          <a:p>
            <a:pPr lvl="0"/>
            <a:r>
              <a:rPr lang="en-US" sz="1200" kern="1200" dirty="0">
                <a:solidFill>
                  <a:schemeClr val="tx1"/>
                </a:solidFill>
                <a:effectLst/>
                <a:latin typeface="+mn-lt"/>
                <a:ea typeface="+mn-ea"/>
                <a:cs typeface="+mn-cs"/>
              </a:rPr>
              <a:t>Calcium Carbonate 1250 mg po daily </a:t>
            </a:r>
          </a:p>
          <a:p>
            <a:pPr lvl="0"/>
            <a:r>
              <a:rPr lang="en-US" sz="1200" kern="1200" dirty="0">
                <a:solidFill>
                  <a:schemeClr val="tx1"/>
                </a:solidFill>
                <a:effectLst/>
                <a:latin typeface="+mn-lt"/>
                <a:ea typeface="+mn-ea"/>
                <a:cs typeface="+mn-cs"/>
              </a:rPr>
              <a:t>Potassium Chloride 600 mg po daily (the medication itself doesn’t contribute to ileus but hypokalemia can-maybe we need to check levels if they haven’t been checked in a while)</a:t>
            </a:r>
          </a:p>
          <a:p>
            <a:pPr lvl="0"/>
            <a:r>
              <a:rPr lang="en-US" sz="1200" kern="1200" dirty="0">
                <a:solidFill>
                  <a:schemeClr val="tx1"/>
                </a:solidFill>
                <a:effectLst/>
                <a:latin typeface="+mn-lt"/>
                <a:ea typeface="+mn-ea"/>
                <a:cs typeface="+mn-cs"/>
              </a:rPr>
              <a:t>Vitamin D 10, 000 Units once a week (doesn’t contribute but most residents are on this, to make it look like a “real” medication list J)</a:t>
            </a:r>
          </a:p>
          <a:p>
            <a:pPr lvl="0"/>
            <a:r>
              <a:rPr lang="en-US" sz="1200" kern="1200" dirty="0">
                <a:solidFill>
                  <a:schemeClr val="tx1"/>
                </a:solidFill>
                <a:effectLst/>
                <a:latin typeface="+mn-lt"/>
                <a:ea typeface="+mn-ea"/>
                <a:cs typeface="+mn-cs"/>
              </a:rPr>
              <a:t>Duloxetine (Cymbalta) 60 mg daily </a:t>
            </a:r>
          </a:p>
          <a:p>
            <a:pPr lvl="0"/>
            <a:r>
              <a:rPr lang="en-US" sz="1200" kern="1200" dirty="0">
                <a:solidFill>
                  <a:schemeClr val="tx1"/>
                </a:solidFill>
                <a:effectLst/>
                <a:latin typeface="+mn-lt"/>
                <a:ea typeface="+mn-ea"/>
                <a:cs typeface="+mn-cs"/>
              </a:rPr>
              <a:t>Quetiapine 12.5 mg orally at </a:t>
            </a:r>
            <a:r>
              <a:rPr lang="en-US" sz="1200" kern="1200" dirty="0" err="1">
                <a:solidFill>
                  <a:schemeClr val="tx1"/>
                </a:solidFill>
                <a:effectLst/>
                <a:latin typeface="+mn-lt"/>
                <a:ea typeface="+mn-ea"/>
                <a:cs typeface="+mn-cs"/>
              </a:rPr>
              <a:t>hs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Quetiapine 12.5 mg TID prn for agitation</a:t>
            </a:r>
          </a:p>
          <a:p>
            <a:pPr lvl="0"/>
            <a:r>
              <a:rPr lang="en-US" sz="1200" kern="1200" dirty="0">
                <a:solidFill>
                  <a:schemeClr val="tx1"/>
                </a:solidFill>
                <a:effectLst/>
                <a:latin typeface="+mn-lt"/>
                <a:ea typeface="+mn-ea"/>
                <a:cs typeface="+mn-cs"/>
              </a:rPr>
              <a:t>carbidopa-levodopa 100/25 mg po FIVE times a day </a:t>
            </a:r>
          </a:p>
          <a:p>
            <a:pPr lvl="0"/>
            <a:r>
              <a:rPr lang="en-US" sz="1200" kern="1200" dirty="0">
                <a:solidFill>
                  <a:schemeClr val="tx1"/>
                </a:solidFill>
                <a:effectLst/>
                <a:latin typeface="+mn-lt"/>
                <a:ea typeface="+mn-ea"/>
                <a:cs typeface="+mn-cs"/>
              </a:rPr>
              <a:t>Metoprolol 50 mg BID (1% incidence of constipation)</a:t>
            </a:r>
          </a:p>
          <a:p>
            <a:pPr lvl="0"/>
            <a:r>
              <a:rPr lang="en-US" sz="1200" kern="1200" dirty="0">
                <a:solidFill>
                  <a:schemeClr val="tx1"/>
                </a:solidFill>
                <a:effectLst/>
                <a:latin typeface="+mn-lt"/>
                <a:ea typeface="+mn-ea"/>
                <a:cs typeface="+mn-cs"/>
              </a:rPr>
              <a:t>Tolterodine LA (Detrol) 4 mg daily (anticholinergic; for overactive bladder)</a:t>
            </a:r>
          </a:p>
          <a:p>
            <a:pPr lvl="0"/>
            <a:r>
              <a:rPr lang="en-US" sz="1200" kern="1200" dirty="0">
                <a:solidFill>
                  <a:schemeClr val="tx1"/>
                </a:solidFill>
                <a:effectLst/>
                <a:latin typeface="+mn-lt"/>
                <a:ea typeface="+mn-ea"/>
                <a:cs typeface="+mn-cs"/>
              </a:rPr>
              <a:t>Hydromorphone 0.5 mg TID</a:t>
            </a:r>
          </a:p>
          <a:p>
            <a:pPr lvl="0"/>
            <a:r>
              <a:rPr lang="en-US" sz="1200" kern="1200" dirty="0">
                <a:solidFill>
                  <a:schemeClr val="tx1"/>
                </a:solidFill>
                <a:effectLst/>
                <a:latin typeface="+mn-lt"/>
                <a:ea typeface="+mn-ea"/>
                <a:cs typeface="+mn-cs"/>
              </a:rPr>
              <a:t>Hydromorphone 0.5 – 1 mg TID prn for breakthrough pain</a:t>
            </a:r>
          </a:p>
          <a:p>
            <a:endParaRPr lang="en-US" dirty="0"/>
          </a:p>
        </p:txBody>
      </p:sp>
      <p:sp>
        <p:nvSpPr>
          <p:cNvPr id="4" name="Slide Number Placeholder 3"/>
          <p:cNvSpPr>
            <a:spLocks noGrp="1"/>
          </p:cNvSpPr>
          <p:nvPr>
            <p:ph type="sldNum" sz="quarter" idx="5"/>
          </p:nvPr>
        </p:nvSpPr>
        <p:spPr/>
        <p:txBody>
          <a:bodyPr/>
          <a:lstStyle/>
          <a:p>
            <a:fld id="{9EB01DB5-B6A1-4EEB-9AEE-0966792DA53F}" type="slidenum">
              <a:rPr lang="en-US" smtClean="0"/>
              <a:t>12</a:t>
            </a:fld>
            <a:endParaRPr lang="en-US"/>
          </a:p>
        </p:txBody>
      </p:sp>
    </p:spTree>
    <p:extLst>
      <p:ext uri="{BB962C8B-B14F-4D97-AF65-F5344CB8AC3E}">
        <p14:creationId xmlns:p14="http://schemas.microsoft.com/office/powerpoint/2010/main" val="3763024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Graphic Of Stethoscope With White Background Stock Photo | Templates  PowerPoint Presentation Slides | Template PPT | Slides Presentation Graphics">
            <a:extLst>
              <a:ext uri="{FF2B5EF4-FFF2-40B4-BE49-F238E27FC236}">
                <a16:creationId xmlns:a16="http://schemas.microsoft.com/office/drawing/2014/main" id="{50A0030A-A5CA-423D-BE74-EC74841849E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227"/>
          <a:stretch/>
        </p:blipFill>
        <p:spPr bwMode="auto">
          <a:xfrm>
            <a:off x="0" y="-41562"/>
            <a:ext cx="12192000" cy="6565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CE104C-9C51-443E-B894-20B45F160EDC}"/>
              </a:ext>
            </a:extLst>
          </p:cNvPr>
          <p:cNvSpPr>
            <a:spLocks noGrp="1"/>
          </p:cNvSpPr>
          <p:nvPr>
            <p:ph type="ctrTitle"/>
          </p:nvPr>
        </p:nvSpPr>
        <p:spPr>
          <a:xfrm>
            <a:off x="360219" y="223520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B73CFEA-3CF5-4D2F-A19B-63781C71695D}"/>
              </a:ext>
            </a:extLst>
          </p:cNvPr>
          <p:cNvSpPr>
            <a:spLocks noGrp="1"/>
          </p:cNvSpPr>
          <p:nvPr>
            <p:ph type="subTitle" idx="1"/>
          </p:nvPr>
        </p:nvSpPr>
        <p:spPr>
          <a:xfrm>
            <a:off x="360219" y="4622800"/>
            <a:ext cx="9144000" cy="8452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D96A4CD8-711B-4126-AA39-D2C29A0FCFF7}"/>
              </a:ext>
            </a:extLst>
          </p:cNvPr>
          <p:cNvSpPr/>
          <p:nvPr userDrawn="1"/>
        </p:nvSpPr>
        <p:spPr>
          <a:xfrm>
            <a:off x="0" y="5468069"/>
            <a:ext cx="12192000" cy="138993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254E31-15D8-4C2B-9AB8-BB08AFC383F6}"/>
              </a:ext>
            </a:extLst>
          </p:cNvPr>
          <p:cNvSpPr/>
          <p:nvPr userDrawn="1"/>
        </p:nvSpPr>
        <p:spPr>
          <a:xfrm>
            <a:off x="0" y="6012730"/>
            <a:ext cx="11263745" cy="2772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986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1249-E780-4627-AF61-A8E80EB297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FC43E1-A836-4028-B111-EB644716A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C2196-DD1C-421A-82CD-8AA9102D1F16}"/>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1E23E893-EF07-476B-8F27-FB008C7A6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702FB-AB04-4B12-B821-FD504DC8C25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7" name="Rectangle 6">
            <a:extLst>
              <a:ext uri="{FF2B5EF4-FFF2-40B4-BE49-F238E27FC236}">
                <a16:creationId xmlns:a16="http://schemas.microsoft.com/office/drawing/2014/main" id="{9FDB2287-39A1-451F-92AB-74988933712A}"/>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D8FC7645-A1D7-419D-9918-FF06EC70D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413644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323B4-AFF9-44CA-BD25-1D11AFAFD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6A779-9583-4361-80B4-758940742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248A2-6F5E-46D6-8603-24C51FC15EF2}"/>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43D650E2-6808-44A1-A59A-175DDFAE9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3D8F6-EE1F-4FF0-8B2C-DB384F13733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7" name="Rectangle 6">
            <a:extLst>
              <a:ext uri="{FF2B5EF4-FFF2-40B4-BE49-F238E27FC236}">
                <a16:creationId xmlns:a16="http://schemas.microsoft.com/office/drawing/2014/main" id="{F2FB3CA4-2A4A-4DF5-8662-36CE1F64428E}"/>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a:extLst>
              <a:ext uri="{FF2B5EF4-FFF2-40B4-BE49-F238E27FC236}">
                <a16:creationId xmlns:a16="http://schemas.microsoft.com/office/drawing/2014/main" id="{B9770EDF-997A-43CB-8B75-4F8797EFC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0692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DAC8-F5C3-46EC-BC49-058E41D40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A888E-705D-4A5F-94A4-5CE8DAE2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8BE973-5B59-4D44-901D-3FF761DFEF6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10;&#10;Description automatically generated">
            <a:extLst>
              <a:ext uri="{FF2B5EF4-FFF2-40B4-BE49-F238E27FC236}">
                <a16:creationId xmlns:a16="http://schemas.microsoft.com/office/drawing/2014/main" id="{92C1E518-FDAA-4911-860C-D82FBBCA7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28292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50C8-DEDF-4605-BC9A-FB9131F527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9E164E-7361-495C-9920-3CB4796D3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CEB96-3968-4272-B8D3-F4C3B6EBB374}"/>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F0B99002-5419-444A-A941-BE6905684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2AEFD-E5D7-4ABC-9655-8AE22FC76100}"/>
              </a:ext>
            </a:extLst>
          </p:cNvPr>
          <p:cNvSpPr>
            <a:spLocks noGrp="1"/>
          </p:cNvSpPr>
          <p:nvPr>
            <p:ph type="sldNum" sz="quarter" idx="12"/>
          </p:nvPr>
        </p:nvSpPr>
        <p:spPr/>
        <p:txBody>
          <a:bodyPr/>
          <a:lstStyle/>
          <a:p>
            <a:fld id="{C934ECDE-738F-4407-A009-E37683DE9E57}" type="slidenum">
              <a:rPr lang="en-US" smtClean="0"/>
              <a:t>‹#›</a:t>
            </a:fld>
            <a:endParaRPr lang="en-US"/>
          </a:p>
        </p:txBody>
      </p:sp>
    </p:spTree>
    <p:extLst>
      <p:ext uri="{BB962C8B-B14F-4D97-AF65-F5344CB8AC3E}">
        <p14:creationId xmlns:p14="http://schemas.microsoft.com/office/powerpoint/2010/main" val="40729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D9948-ADC1-4167-8C95-83F8C4543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A473-0BEF-4250-AAE1-F2634D7A74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181EB-916C-4CB3-B659-9FC97A2BE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8AF75-A5B3-411A-81C9-F9847EC8FE9A}"/>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3DBB3FFE-F4DD-41C8-888F-201D9DB46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1EB85-ABF9-46F3-9C24-849A65B5D57D}"/>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D80D5868-7D96-423B-AEAD-0EDCCBBF6EAC}"/>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722B93FB-EE31-4ECD-8C3E-54C1FDF80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6478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70C8-AB1C-437A-B824-9D4D8D8EEE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11DDA6-5980-45B3-99F1-6AA55AFD8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4C8FB-3B26-4646-8D1B-C8FC7E1BD7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4CA34-148A-4EDE-8A59-43CA4900B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3B554E-3B48-4ABF-91BC-DA7806BC80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ACC54-E241-48C4-B02A-5815C86C1DB7}"/>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8" name="Footer Placeholder 7">
            <a:extLst>
              <a:ext uri="{FF2B5EF4-FFF2-40B4-BE49-F238E27FC236}">
                <a16:creationId xmlns:a16="http://schemas.microsoft.com/office/drawing/2014/main" id="{2F352FC8-55B1-4B62-8EE1-1EDE0E8FDE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36B96-B0A4-475B-BA9E-EA3443F530F3}"/>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10" name="Rectangle 9">
            <a:extLst>
              <a:ext uri="{FF2B5EF4-FFF2-40B4-BE49-F238E27FC236}">
                <a16:creationId xmlns:a16="http://schemas.microsoft.com/office/drawing/2014/main" id="{6B913052-AB88-4897-B59E-5AE77397013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10;&#10;Description automatically generated">
            <a:extLst>
              <a:ext uri="{FF2B5EF4-FFF2-40B4-BE49-F238E27FC236}">
                <a16:creationId xmlns:a16="http://schemas.microsoft.com/office/drawing/2014/main" id="{AEB7E959-E1B6-4BF7-965B-D4560B74A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85867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182F-CA1D-40F6-B829-77AC35A93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2D42D-44A3-495D-8DC5-D2E868E3853D}"/>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4" name="Footer Placeholder 3">
            <a:extLst>
              <a:ext uri="{FF2B5EF4-FFF2-40B4-BE49-F238E27FC236}">
                <a16:creationId xmlns:a16="http://schemas.microsoft.com/office/drawing/2014/main" id="{F25AD570-4CB2-4120-A939-172D7122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78940-8659-4D84-989D-430027E84182}"/>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6" name="Rectangle 5">
            <a:extLst>
              <a:ext uri="{FF2B5EF4-FFF2-40B4-BE49-F238E27FC236}">
                <a16:creationId xmlns:a16="http://schemas.microsoft.com/office/drawing/2014/main" id="{FC79DA38-2611-492A-8768-A5119FD8F85D}"/>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a:extLst>
              <a:ext uri="{FF2B5EF4-FFF2-40B4-BE49-F238E27FC236}">
                <a16:creationId xmlns:a16="http://schemas.microsoft.com/office/drawing/2014/main" id="{5C1D71B8-6D87-46F6-888A-A3D44223C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82741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4841E-C3D4-4290-9115-7443D06CDAC5}"/>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3" name="Footer Placeholder 2">
            <a:extLst>
              <a:ext uri="{FF2B5EF4-FFF2-40B4-BE49-F238E27FC236}">
                <a16:creationId xmlns:a16="http://schemas.microsoft.com/office/drawing/2014/main" id="{52239FA8-28BF-4199-A382-1294E5CA97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81C8F6-6A53-4EB2-8E33-539F0A1FC5DE}"/>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5" name="Rectangle 4">
            <a:extLst>
              <a:ext uri="{FF2B5EF4-FFF2-40B4-BE49-F238E27FC236}">
                <a16:creationId xmlns:a16="http://schemas.microsoft.com/office/drawing/2014/main" id="{C4BBA180-2428-4613-858D-03378F564083}"/>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a:extLst>
              <a:ext uri="{FF2B5EF4-FFF2-40B4-BE49-F238E27FC236}">
                <a16:creationId xmlns:a16="http://schemas.microsoft.com/office/drawing/2014/main" id="{FA2E7B0F-F25A-4CEE-9113-3FCA2C5AFE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389791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E456-2FC7-423A-921F-94083EBA0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55487-A655-475E-807F-7AC920D89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FAAC4-4A60-42AF-892F-157B53D65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B0A0A-03DF-407A-85B3-74BA2B42FBFA}"/>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A07165B7-4B99-4FFF-81D7-4B7DC1CCA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9041A-D99A-4E70-A31F-4F5943FABF95}"/>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D0263F8E-BAC7-48AC-ADBE-68B7193B40C4}"/>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4167F817-7E8A-46D8-A284-C9A444FA35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119938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A255-F87F-4000-99B1-A1811E256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919AD-6EA6-4CB5-9359-A13F72CDA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6F1E5-FB0C-4A21-A035-B41F26EBF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2BBEF-F291-4043-8B81-F656350775E8}"/>
              </a:ext>
            </a:extLst>
          </p:cNvPr>
          <p:cNvSpPr>
            <a:spLocks noGrp="1"/>
          </p:cNvSpPr>
          <p:nvPr>
            <p:ph type="dt" sz="half" idx="10"/>
          </p:nvPr>
        </p:nvSpPr>
        <p:spPr/>
        <p:txBody>
          <a:bodyPr/>
          <a:lstStyle/>
          <a:p>
            <a:fld id="{3986606E-F8BE-4C9E-B518-745AF0A65357}" type="datetimeFigureOut">
              <a:rPr lang="en-US" smtClean="0"/>
              <a:t>5/6/2021</a:t>
            </a:fld>
            <a:endParaRPr lang="en-US"/>
          </a:p>
        </p:txBody>
      </p:sp>
      <p:sp>
        <p:nvSpPr>
          <p:cNvPr id="6" name="Footer Placeholder 5">
            <a:extLst>
              <a:ext uri="{FF2B5EF4-FFF2-40B4-BE49-F238E27FC236}">
                <a16:creationId xmlns:a16="http://schemas.microsoft.com/office/drawing/2014/main" id="{E2C01FE2-19AA-4DCD-A9C5-853C95445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9564E-9777-4ADC-9651-6F5D485453B0}"/>
              </a:ext>
            </a:extLst>
          </p:cNvPr>
          <p:cNvSpPr>
            <a:spLocks noGrp="1"/>
          </p:cNvSpPr>
          <p:nvPr>
            <p:ph type="sldNum" sz="quarter" idx="12"/>
          </p:nvPr>
        </p:nvSpPr>
        <p:spPr/>
        <p:txBody>
          <a:bodyPr/>
          <a:lstStyle/>
          <a:p>
            <a:fld id="{C934ECDE-738F-4407-A009-E37683DE9E57}" type="slidenum">
              <a:rPr lang="en-US" smtClean="0"/>
              <a:t>‹#›</a:t>
            </a:fld>
            <a:endParaRPr lang="en-US"/>
          </a:p>
        </p:txBody>
      </p:sp>
      <p:sp>
        <p:nvSpPr>
          <p:cNvPr id="8" name="Rectangle 7">
            <a:extLst>
              <a:ext uri="{FF2B5EF4-FFF2-40B4-BE49-F238E27FC236}">
                <a16:creationId xmlns:a16="http://schemas.microsoft.com/office/drawing/2014/main" id="{CEBC67E4-1A22-43DD-BC57-4F4593754496}"/>
              </a:ext>
            </a:extLst>
          </p:cNvPr>
          <p:cNvSpPr/>
          <p:nvPr userDrawn="1"/>
        </p:nvSpPr>
        <p:spPr>
          <a:xfrm>
            <a:off x="0" y="6179127"/>
            <a:ext cx="12192000" cy="429491"/>
          </a:xfrm>
          <a:prstGeom prst="rect">
            <a:avLst/>
          </a:prstGeom>
          <a:solidFill>
            <a:srgbClr val="7C02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233D90D2-6C84-4F9B-ACFD-1BCCAA894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2618"/>
            <a:ext cx="3677131" cy="2535382"/>
          </a:xfrm>
          <a:prstGeom prst="rect">
            <a:avLst/>
          </a:prstGeom>
        </p:spPr>
      </p:pic>
    </p:spTree>
    <p:extLst>
      <p:ext uri="{BB962C8B-B14F-4D97-AF65-F5344CB8AC3E}">
        <p14:creationId xmlns:p14="http://schemas.microsoft.com/office/powerpoint/2010/main" val="28476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4B11E-D4BE-4901-8829-57598412E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4BBAAE-E45E-4449-8BE1-03B41E3B5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92C99-E1E4-4BD6-A5C1-9C329184C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6606E-F8BE-4C9E-B518-745AF0A65357}" type="datetimeFigureOut">
              <a:rPr lang="en-US" smtClean="0"/>
              <a:t>5/6/2021</a:t>
            </a:fld>
            <a:endParaRPr lang="en-US"/>
          </a:p>
        </p:txBody>
      </p:sp>
      <p:sp>
        <p:nvSpPr>
          <p:cNvPr id="5" name="Footer Placeholder 4">
            <a:extLst>
              <a:ext uri="{FF2B5EF4-FFF2-40B4-BE49-F238E27FC236}">
                <a16:creationId xmlns:a16="http://schemas.microsoft.com/office/drawing/2014/main" id="{0729BC67-D4B2-4D49-A7AA-73C60327A5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DD94B-3C7B-4F8E-ACE4-5AF0CB8A5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4ECDE-738F-4407-A009-E37683DE9E57}" type="slidenum">
              <a:rPr lang="en-US" smtClean="0"/>
              <a:t>‹#›</a:t>
            </a:fld>
            <a:endParaRPr lang="en-US"/>
          </a:p>
        </p:txBody>
      </p:sp>
    </p:spTree>
    <p:extLst>
      <p:ext uri="{BB962C8B-B14F-4D97-AF65-F5344CB8AC3E}">
        <p14:creationId xmlns:p14="http://schemas.microsoft.com/office/powerpoint/2010/main" val="313362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A2D1-E079-4201-A7FD-FB89A411EAA6}"/>
              </a:ext>
            </a:extLst>
          </p:cNvPr>
          <p:cNvSpPr>
            <a:spLocks noGrp="1"/>
          </p:cNvSpPr>
          <p:nvPr>
            <p:ph type="ctrTitle"/>
          </p:nvPr>
        </p:nvSpPr>
        <p:spPr>
          <a:xfrm>
            <a:off x="360219" y="2265181"/>
            <a:ext cx="9144000" cy="2387600"/>
          </a:xfrm>
        </p:spPr>
        <p:txBody>
          <a:bodyPr/>
          <a:lstStyle/>
          <a:p>
            <a:r>
              <a:rPr lang="en-US" b="1" dirty="0"/>
              <a:t>Abdominal Assessment</a:t>
            </a:r>
          </a:p>
        </p:txBody>
      </p:sp>
      <p:sp>
        <p:nvSpPr>
          <p:cNvPr id="3" name="Subtitle 2">
            <a:extLst>
              <a:ext uri="{FF2B5EF4-FFF2-40B4-BE49-F238E27FC236}">
                <a16:creationId xmlns:a16="http://schemas.microsoft.com/office/drawing/2014/main" id="{13521539-B7CF-4188-A299-8A3E3B0ABB9A}"/>
              </a:ext>
            </a:extLst>
          </p:cNvPr>
          <p:cNvSpPr>
            <a:spLocks noGrp="1"/>
          </p:cNvSpPr>
          <p:nvPr>
            <p:ph type="subTitle" idx="1"/>
          </p:nvPr>
        </p:nvSpPr>
        <p:spPr>
          <a:xfrm>
            <a:off x="360219" y="4592819"/>
            <a:ext cx="9144000" cy="845270"/>
          </a:xfrm>
        </p:spPr>
        <p:txBody>
          <a:bodyPr>
            <a:normAutofit/>
          </a:bodyPr>
          <a:lstStyle/>
          <a:p>
            <a:r>
              <a:rPr lang="en-US" sz="3600" dirty="0"/>
              <a:t>Case Study 1</a:t>
            </a:r>
          </a:p>
        </p:txBody>
      </p:sp>
    </p:spTree>
    <p:extLst>
      <p:ext uri="{BB962C8B-B14F-4D97-AF65-F5344CB8AC3E}">
        <p14:creationId xmlns:p14="http://schemas.microsoft.com/office/powerpoint/2010/main" val="1898625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69AFC-43A0-4E83-871F-41D294521014}"/>
              </a:ext>
            </a:extLst>
          </p:cNvPr>
          <p:cNvSpPr>
            <a:spLocks noGrp="1"/>
          </p:cNvSpPr>
          <p:nvPr>
            <p:ph idx="1"/>
          </p:nvPr>
        </p:nvSpPr>
        <p:spPr>
          <a:xfrm>
            <a:off x="838200" y="825910"/>
            <a:ext cx="10515600" cy="5351053"/>
          </a:xfrm>
        </p:spPr>
        <p:txBody>
          <a:bodyPr/>
          <a:lstStyle/>
          <a:p>
            <a:r>
              <a:rPr lang="en-US" dirty="0"/>
              <a:t>38,</a:t>
            </a:r>
            <a:r>
              <a:rPr lang="en-US" dirty="0">
                <a:solidFill>
                  <a:srgbClr val="000000"/>
                </a:solidFill>
              </a:rPr>
              <a:t> 92, 20, 140/92, SPO2 96%</a:t>
            </a:r>
          </a:p>
          <a:p>
            <a:r>
              <a:rPr lang="en-US" dirty="0">
                <a:solidFill>
                  <a:srgbClr val="000000"/>
                </a:solidFill>
              </a:rPr>
              <a:t>Abdomen protuberant, firm</a:t>
            </a:r>
          </a:p>
          <a:p>
            <a:r>
              <a:rPr lang="en-US" dirty="0">
                <a:solidFill>
                  <a:srgbClr val="000000"/>
                </a:solidFill>
              </a:rPr>
              <a:t>Bowel sounds hypoactive to all four quadrants</a:t>
            </a:r>
          </a:p>
          <a:p>
            <a:r>
              <a:rPr lang="en-US" dirty="0"/>
              <a:t>No masses palpated with light or deep palpation</a:t>
            </a:r>
          </a:p>
          <a:p>
            <a:r>
              <a:rPr lang="en-US" dirty="0"/>
              <a:t>Mucous membranes dry</a:t>
            </a:r>
          </a:p>
          <a:p>
            <a:r>
              <a:rPr lang="en-US" dirty="0"/>
              <a:t>Eyes sunken, skin tenting</a:t>
            </a:r>
          </a:p>
        </p:txBody>
      </p:sp>
    </p:spTree>
    <p:extLst>
      <p:ext uri="{BB962C8B-B14F-4D97-AF65-F5344CB8AC3E}">
        <p14:creationId xmlns:p14="http://schemas.microsoft.com/office/powerpoint/2010/main" val="396629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le Nurses On TV Continue To Be Emasculated; Stereotypes Translate Into  Real-Life Perspectives">
            <a:extLst>
              <a:ext uri="{FF2B5EF4-FFF2-40B4-BE49-F238E27FC236}">
                <a16:creationId xmlns:a16="http://schemas.microsoft.com/office/drawing/2014/main" id="{07E6CCC2-42D2-4701-99FA-3F2FC0014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87"/>
          <a:stretch/>
        </p:blipFill>
        <p:spPr bwMode="auto">
          <a:xfrm>
            <a:off x="5920353" y="36794"/>
            <a:ext cx="6090833" cy="614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6E5DD8-B687-49BA-82BF-DC47AE3FE0EF}"/>
              </a:ext>
            </a:extLst>
          </p:cNvPr>
          <p:cNvSpPr>
            <a:spLocks noGrp="1"/>
          </p:cNvSpPr>
          <p:nvPr>
            <p:ph idx="1"/>
          </p:nvPr>
        </p:nvSpPr>
        <p:spPr>
          <a:xfrm>
            <a:off x="931190" y="1324128"/>
            <a:ext cx="5469610" cy="3565499"/>
          </a:xfrm>
        </p:spPr>
        <p:txBody>
          <a:bodyPr/>
          <a:lstStyle/>
          <a:p>
            <a:r>
              <a:rPr lang="en-US" dirty="0"/>
              <a:t>You decide that you should call the doctor </a:t>
            </a:r>
          </a:p>
          <a:p>
            <a:r>
              <a:rPr lang="en-US" dirty="0"/>
              <a:t>What will you include in your SBAR report?</a:t>
            </a:r>
          </a:p>
        </p:txBody>
      </p:sp>
    </p:spTree>
    <p:extLst>
      <p:ext uri="{BB962C8B-B14F-4D97-AF65-F5344CB8AC3E}">
        <p14:creationId xmlns:p14="http://schemas.microsoft.com/office/powerpoint/2010/main" val="210891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1101FE-BA93-4E57-B812-6E50EA07583C}"/>
              </a:ext>
            </a:extLst>
          </p:cNvPr>
          <p:cNvSpPr>
            <a:spLocks noGrp="1"/>
          </p:cNvSpPr>
          <p:nvPr>
            <p:ph type="body" idx="1"/>
          </p:nvPr>
        </p:nvSpPr>
        <p:spPr>
          <a:xfrm>
            <a:off x="245055" y="119779"/>
            <a:ext cx="7424105" cy="6087500"/>
          </a:xfrm>
        </p:spPr>
        <p:txBody>
          <a:bodyPr>
            <a:noAutofit/>
          </a:bodyPr>
          <a:lstStyle/>
          <a:p>
            <a:pPr>
              <a:lnSpc>
                <a:spcPct val="100000"/>
              </a:lnSpc>
            </a:pPr>
            <a:r>
              <a:rPr lang="en-US" sz="2200" dirty="0">
                <a:solidFill>
                  <a:schemeClr val="tx1"/>
                </a:solidFill>
              </a:rPr>
              <a:t>Hello it’s nurse Jane calling from the Happy Doors Personal Care Home. I am calling about Mr. John Anderson. I am concerned that he has a GI problem. </a:t>
            </a:r>
          </a:p>
          <a:p>
            <a:pPr>
              <a:lnSpc>
                <a:spcPct val="100000"/>
              </a:lnSpc>
            </a:pPr>
            <a:r>
              <a:rPr lang="en-US" sz="2200" dirty="0" err="1">
                <a:solidFill>
                  <a:schemeClr val="tx1"/>
                </a:solidFill>
              </a:rPr>
              <a:t>Mr</a:t>
            </a:r>
            <a:r>
              <a:rPr lang="en-US" sz="2200" dirty="0">
                <a:solidFill>
                  <a:schemeClr val="tx1"/>
                </a:solidFill>
              </a:rPr>
              <a:t> Anderson is 74 years old. He has Parkinson’s disease and is on several medications that could contribute to ileus, including iron, duloxetine, quetiapine, tolterodine LA and hydromorphone. He is having acute pain and is holding his abdomen. He has pain meds for back pain and knee pain, but this acute pain is new. He has had no BM since Monday (4 days) and he usually has a BM at least EOD. He is dehydrated, urine is concentrated, appetite has decreased, and he is not drinking much. His abdomen is distended and firm, bowel sounds are hypoactive to all quadrants. There are no increased signs of pain on palpation. </a:t>
            </a:r>
          </a:p>
          <a:p>
            <a:pPr>
              <a:lnSpc>
                <a:spcPct val="100000"/>
              </a:lnSpc>
            </a:pPr>
            <a:r>
              <a:rPr lang="en-US" sz="2200" dirty="0">
                <a:solidFill>
                  <a:schemeClr val="tx1"/>
                </a:solidFill>
              </a:rPr>
              <a:t>I think that he may have a bowel obstruction or ileus. I have asked the HCA to hold off on oral intake for now. I think he could use additional fluid.</a:t>
            </a:r>
          </a:p>
          <a:p>
            <a:pPr>
              <a:lnSpc>
                <a:spcPct val="100000"/>
              </a:lnSpc>
            </a:pPr>
            <a:r>
              <a:rPr lang="en-US" sz="2200" dirty="0">
                <a:solidFill>
                  <a:schemeClr val="tx1"/>
                </a:solidFill>
              </a:rPr>
              <a:t>What would you like me to do as the next steps?</a:t>
            </a:r>
          </a:p>
        </p:txBody>
      </p:sp>
      <p:pic>
        <p:nvPicPr>
          <p:cNvPr id="1026" name="Picture 2" descr="Image">
            <a:extLst>
              <a:ext uri="{FF2B5EF4-FFF2-40B4-BE49-F238E27FC236}">
                <a16:creationId xmlns:a16="http://schemas.microsoft.com/office/drawing/2014/main" id="{51F07D2B-2C57-4B0A-BCAE-61AC2A4C78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04" b="6019"/>
          <a:stretch/>
        </p:blipFill>
        <p:spPr bwMode="auto">
          <a:xfrm>
            <a:off x="7543852" y="119779"/>
            <a:ext cx="4626545" cy="661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536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ppincott NursingCenter | Nursing Pocket Card | Nursing Documentation">
            <a:extLst>
              <a:ext uri="{FF2B5EF4-FFF2-40B4-BE49-F238E27FC236}">
                <a16:creationId xmlns:a16="http://schemas.microsoft.com/office/drawing/2014/main" id="{24AFC76D-5AB8-43FD-96EE-BCBB78956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50"/>
          <a:stretch/>
        </p:blipFill>
        <p:spPr bwMode="auto">
          <a:xfrm>
            <a:off x="0" y="0"/>
            <a:ext cx="12192000" cy="6200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947BB7-2308-44C2-AA49-109B59DDBBF5}"/>
              </a:ext>
            </a:extLst>
          </p:cNvPr>
          <p:cNvSpPr>
            <a:spLocks noGrp="1"/>
          </p:cNvSpPr>
          <p:nvPr>
            <p:ph idx="1"/>
          </p:nvPr>
        </p:nvSpPr>
        <p:spPr>
          <a:xfrm>
            <a:off x="876300" y="2463006"/>
            <a:ext cx="3705225" cy="2480469"/>
          </a:xfrm>
        </p:spPr>
        <p:txBody>
          <a:bodyPr/>
          <a:lstStyle/>
          <a:p>
            <a:pPr marL="0" indent="0">
              <a:buNone/>
            </a:pPr>
            <a:r>
              <a:rPr lang="en-US" dirty="0"/>
              <a:t>What might you include in your nursing notes?</a:t>
            </a:r>
          </a:p>
          <a:p>
            <a:pPr marL="0" indent="0">
              <a:buNone/>
            </a:pPr>
            <a:endParaRPr lang="en-US" dirty="0"/>
          </a:p>
        </p:txBody>
      </p:sp>
    </p:spTree>
    <p:extLst>
      <p:ext uri="{BB962C8B-B14F-4D97-AF65-F5344CB8AC3E}">
        <p14:creationId xmlns:p14="http://schemas.microsoft.com/office/powerpoint/2010/main" val="29396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2A723-550D-40D5-A828-0F6F5A7800DE}"/>
              </a:ext>
            </a:extLst>
          </p:cNvPr>
          <p:cNvSpPr>
            <a:spLocks noGrp="1"/>
          </p:cNvSpPr>
          <p:nvPr>
            <p:ph idx="1"/>
          </p:nvPr>
        </p:nvSpPr>
        <p:spPr>
          <a:xfrm>
            <a:off x="1238250" y="585101"/>
            <a:ext cx="9994792" cy="5928990"/>
          </a:xfrm>
        </p:spPr>
        <p:txBody>
          <a:bodyPr/>
          <a:lstStyle/>
          <a:p>
            <a:pPr marL="0" indent="0">
              <a:lnSpc>
                <a:spcPct val="100000"/>
              </a:lnSpc>
              <a:buNone/>
            </a:pPr>
            <a:r>
              <a:rPr lang="en-US" b="1" dirty="0">
                <a:latin typeface="Bradley Hand ITC" panose="03070402050302030203" pitchFamily="66" charset="0"/>
              </a:rPr>
              <a:t>Entered Mr. Anderson’s room to  find him holding his abdomen and moaning in pain, and scores 7 (mod-severe pain) on PAINAD tool.  He has had no BM since Monday (4 days) and he usually has a BM at least EOD. Mucous membranes dry, skin tenting, eyes sunken, urine dark amber. Food and fluid intake have dropped significantly in the last few days. His abdomen is distended and firm, bowel sounds are hypoactive to all quadrants. There are no increased signs of pain on palpation. TC to Dr. Seuss. Start hypodermoclysis and monitor closely, keep NPO and monitor vital signs, bowel sounds and abdominal girth. Medication review will be completed by doctor and pharmacist. ------------------------Jane </a:t>
            </a:r>
            <a:r>
              <a:rPr lang="en-US" b="1" dirty="0" err="1">
                <a:latin typeface="Bradley Hand ITC" panose="03070402050302030203" pitchFamily="66" charset="0"/>
              </a:rPr>
              <a:t>Nightengale</a:t>
            </a:r>
            <a:r>
              <a:rPr lang="en-US" b="1" dirty="0">
                <a:latin typeface="Bradley Hand ITC" panose="03070402050302030203" pitchFamily="66" charset="0"/>
              </a:rPr>
              <a:t> RNBN </a:t>
            </a:r>
          </a:p>
          <a:p>
            <a:endParaRPr lang="en-US" b="1" dirty="0">
              <a:latin typeface="Bradley Hand ITC" panose="03070402050302030203" pitchFamily="66" charset="0"/>
            </a:endParaRPr>
          </a:p>
        </p:txBody>
      </p:sp>
    </p:spTree>
    <p:extLst>
      <p:ext uri="{BB962C8B-B14F-4D97-AF65-F5344CB8AC3E}">
        <p14:creationId xmlns:p14="http://schemas.microsoft.com/office/powerpoint/2010/main" val="404536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EA1-D42C-4484-9AFA-E9946D1B1CE9}"/>
              </a:ext>
            </a:extLst>
          </p:cNvPr>
          <p:cNvSpPr>
            <a:spLocks noGrp="1"/>
          </p:cNvSpPr>
          <p:nvPr>
            <p:ph type="title"/>
          </p:nvPr>
        </p:nvSpPr>
        <p:spPr/>
        <p:txBody>
          <a:bodyPr/>
          <a:lstStyle/>
          <a:p>
            <a:r>
              <a:rPr lang="en-US" b="1" dirty="0"/>
              <a:t>Using this case study</a:t>
            </a:r>
          </a:p>
        </p:txBody>
      </p:sp>
      <p:sp>
        <p:nvSpPr>
          <p:cNvPr id="3" name="Content Placeholder 2">
            <a:extLst>
              <a:ext uri="{FF2B5EF4-FFF2-40B4-BE49-F238E27FC236}">
                <a16:creationId xmlns:a16="http://schemas.microsoft.com/office/drawing/2014/main" id="{0C76D2B7-E292-4594-8FF6-252CB6853B3A}"/>
              </a:ext>
            </a:extLst>
          </p:cNvPr>
          <p:cNvSpPr>
            <a:spLocks noGrp="1"/>
          </p:cNvSpPr>
          <p:nvPr>
            <p:ph idx="1"/>
          </p:nvPr>
        </p:nvSpPr>
        <p:spPr>
          <a:xfrm>
            <a:off x="838200" y="1577975"/>
            <a:ext cx="10515600" cy="4351338"/>
          </a:xfrm>
        </p:spPr>
        <p:txBody>
          <a:bodyPr/>
          <a:lstStyle/>
          <a:p>
            <a:r>
              <a:rPr lang="en-US" dirty="0"/>
              <a:t>There is no voice over for this case study.</a:t>
            </a:r>
          </a:p>
          <a:p>
            <a:r>
              <a:rPr lang="en-US" dirty="0"/>
              <a:t>Read the scenarios and talk the assessments through – best as a group so you can learn from each other</a:t>
            </a:r>
          </a:p>
          <a:p>
            <a:r>
              <a:rPr lang="en-US" dirty="0"/>
              <a:t>Combine your clinical expertise to find the solutions</a:t>
            </a:r>
          </a:p>
          <a:p>
            <a:r>
              <a:rPr lang="en-US" dirty="0"/>
              <a:t>Have fun learning!</a:t>
            </a:r>
          </a:p>
        </p:txBody>
      </p:sp>
    </p:spTree>
    <p:extLst>
      <p:ext uri="{BB962C8B-B14F-4D97-AF65-F5344CB8AC3E}">
        <p14:creationId xmlns:p14="http://schemas.microsoft.com/office/powerpoint/2010/main" val="357560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AD9A43FF-AF8C-494C-8082-859F681AF77C}"/>
              </a:ext>
            </a:extLst>
          </p:cNvPr>
          <p:cNvPicPr>
            <a:picLocks noChangeAspect="1"/>
          </p:cNvPicPr>
          <p:nvPr/>
        </p:nvPicPr>
        <p:blipFill rotWithShape="1">
          <a:blip r:embed="rId3">
            <a:alphaModFix/>
          </a:blip>
          <a:srcRect l="8266" r="6061"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ln w="38100" cap="sq">
            <a:solidFill>
              <a:srgbClr val="000000"/>
            </a:solidFill>
            <a:prstDash val="solid"/>
            <a:miter lim="800000"/>
          </a:ln>
          <a:effectLst>
            <a:softEdge rad="0"/>
          </a:effectLst>
        </p:spPr>
      </p:pic>
      <p:sp>
        <p:nvSpPr>
          <p:cNvPr id="3" name="Content Placeholder 2">
            <a:extLst>
              <a:ext uri="{FF2B5EF4-FFF2-40B4-BE49-F238E27FC236}">
                <a16:creationId xmlns:a16="http://schemas.microsoft.com/office/drawing/2014/main" id="{3A3B9912-251B-4569-B1B3-0691076D716F}"/>
              </a:ext>
            </a:extLst>
          </p:cNvPr>
          <p:cNvSpPr>
            <a:spLocks noGrp="1"/>
          </p:cNvSpPr>
          <p:nvPr>
            <p:ph idx="1"/>
          </p:nvPr>
        </p:nvSpPr>
        <p:spPr>
          <a:xfrm>
            <a:off x="5501898" y="0"/>
            <a:ext cx="6187183" cy="6858000"/>
          </a:xfrm>
        </p:spPr>
        <p:txBody>
          <a:bodyPr anchor="ctr">
            <a:normAutofit/>
          </a:bodyPr>
          <a:lstStyle/>
          <a:p>
            <a:r>
              <a:rPr lang="en-US" dirty="0">
                <a:solidFill>
                  <a:srgbClr val="000000"/>
                </a:solidFill>
              </a:rPr>
              <a:t>Mr. Anderson, 74y.o.</a:t>
            </a:r>
          </a:p>
          <a:p>
            <a:r>
              <a:rPr lang="en-US" dirty="0">
                <a:solidFill>
                  <a:srgbClr val="000000"/>
                </a:solidFill>
              </a:rPr>
              <a:t>Parkinson’s and </a:t>
            </a:r>
            <a:r>
              <a:rPr lang="en-US" dirty="0" err="1">
                <a:solidFill>
                  <a:srgbClr val="000000"/>
                </a:solidFill>
              </a:rPr>
              <a:t>lewy</a:t>
            </a:r>
            <a:r>
              <a:rPr lang="en-US" dirty="0">
                <a:solidFill>
                  <a:srgbClr val="000000"/>
                </a:solidFill>
              </a:rPr>
              <a:t> body dementia</a:t>
            </a:r>
          </a:p>
          <a:p>
            <a:r>
              <a:rPr lang="en-US" dirty="0">
                <a:solidFill>
                  <a:srgbClr val="000000"/>
                </a:solidFill>
              </a:rPr>
              <a:t>Difficulty expressing himself</a:t>
            </a:r>
          </a:p>
          <a:p>
            <a:r>
              <a:rPr lang="en-US" dirty="0">
                <a:solidFill>
                  <a:srgbClr val="000000"/>
                </a:solidFill>
              </a:rPr>
              <a:t>Uses an incontinence brief</a:t>
            </a:r>
          </a:p>
          <a:p>
            <a:r>
              <a:rPr lang="en-US" dirty="0">
                <a:solidFill>
                  <a:srgbClr val="000000"/>
                </a:solidFill>
              </a:rPr>
              <a:t>OA of the knees and chronic low back pain</a:t>
            </a:r>
          </a:p>
          <a:p>
            <a:r>
              <a:rPr lang="en-US" dirty="0">
                <a:solidFill>
                  <a:srgbClr val="000000"/>
                </a:solidFill>
              </a:rPr>
              <a:t>Overactive bladder</a:t>
            </a:r>
          </a:p>
          <a:p>
            <a:r>
              <a:rPr lang="en-US" dirty="0">
                <a:solidFill>
                  <a:srgbClr val="000000"/>
                </a:solidFill>
              </a:rPr>
              <a:t>HTN</a:t>
            </a:r>
          </a:p>
          <a:p>
            <a:r>
              <a:rPr lang="en-US" dirty="0">
                <a:solidFill>
                  <a:srgbClr val="000000"/>
                </a:solidFill>
              </a:rPr>
              <a:t>Unsteady gait – has stopped walking as much as he used to </a:t>
            </a:r>
          </a:p>
          <a:p>
            <a:r>
              <a:rPr lang="en-US" dirty="0">
                <a:solidFill>
                  <a:srgbClr val="000000"/>
                </a:solidFill>
              </a:rPr>
              <a:t>VS normal: 36.5, 80, 14, 132/84, SPO2 96%</a:t>
            </a:r>
            <a:endParaRPr lang="en-US" sz="2000" dirty="0">
              <a:solidFill>
                <a:srgbClr val="000000"/>
              </a:solidFill>
            </a:endParaRPr>
          </a:p>
        </p:txBody>
      </p:sp>
    </p:spTree>
    <p:extLst>
      <p:ext uri="{BB962C8B-B14F-4D97-AF65-F5344CB8AC3E}">
        <p14:creationId xmlns:p14="http://schemas.microsoft.com/office/powerpoint/2010/main" val="172991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F538B1-5114-4A93-AD57-69FB5D0B56C6}"/>
              </a:ext>
            </a:extLst>
          </p:cNvPr>
          <p:cNvSpPr>
            <a:spLocks noGrp="1"/>
          </p:cNvSpPr>
          <p:nvPr>
            <p:ph idx="1"/>
          </p:nvPr>
        </p:nvSpPr>
        <p:spPr>
          <a:xfrm>
            <a:off x="838200" y="488373"/>
            <a:ext cx="10515600" cy="5688590"/>
          </a:xfrm>
        </p:spPr>
        <p:txBody>
          <a:bodyPr>
            <a:normAutofit/>
          </a:bodyPr>
          <a:lstStyle/>
          <a:p>
            <a:pPr lvl="0"/>
            <a:r>
              <a:rPr lang="en-US" dirty="0"/>
              <a:t>Ferrous sulfate 300 mg po BID </a:t>
            </a:r>
          </a:p>
          <a:p>
            <a:pPr lvl="0"/>
            <a:r>
              <a:rPr lang="en-US" dirty="0"/>
              <a:t>Calcium Carbonate 1250 mg po daily </a:t>
            </a:r>
          </a:p>
          <a:p>
            <a:pPr lvl="0"/>
            <a:r>
              <a:rPr lang="en-US" dirty="0"/>
              <a:t>Vitamin D 10, 000 Units once a week </a:t>
            </a:r>
          </a:p>
          <a:p>
            <a:pPr lvl="0"/>
            <a:r>
              <a:rPr lang="en-US" dirty="0"/>
              <a:t>Duloxetine (Cymbalta) 60 mg daily </a:t>
            </a:r>
          </a:p>
          <a:p>
            <a:pPr lvl="0"/>
            <a:r>
              <a:rPr lang="en-US" dirty="0"/>
              <a:t>Quetiapine 12.5 mg orally at </a:t>
            </a:r>
            <a:r>
              <a:rPr lang="en-US" dirty="0" err="1"/>
              <a:t>hs</a:t>
            </a:r>
            <a:r>
              <a:rPr lang="en-US" dirty="0"/>
              <a:t> </a:t>
            </a:r>
          </a:p>
          <a:p>
            <a:pPr lvl="0"/>
            <a:r>
              <a:rPr lang="en-US" dirty="0"/>
              <a:t>Quetiapine 12.5 mg TID prn for agitation</a:t>
            </a:r>
          </a:p>
          <a:p>
            <a:pPr lvl="0"/>
            <a:r>
              <a:rPr lang="en-US" dirty="0"/>
              <a:t>carbidopa-levodopa 100/25 mg po FIVE times a day </a:t>
            </a:r>
          </a:p>
          <a:p>
            <a:pPr lvl="0"/>
            <a:r>
              <a:rPr lang="en-US" dirty="0"/>
              <a:t>Metoprolol 50 mg BID (1% incidence of constipation)</a:t>
            </a:r>
          </a:p>
          <a:p>
            <a:pPr lvl="0"/>
            <a:r>
              <a:rPr lang="en-US" dirty="0"/>
              <a:t>Tolterodine LA (Detrol) 4 mg daily</a:t>
            </a:r>
          </a:p>
          <a:p>
            <a:pPr lvl="0"/>
            <a:r>
              <a:rPr lang="en-US" dirty="0"/>
              <a:t>Hydromorphone 0.5 mg TID</a:t>
            </a:r>
          </a:p>
          <a:p>
            <a:pPr lvl="0"/>
            <a:r>
              <a:rPr lang="en-US" dirty="0"/>
              <a:t>Hydromorphone 0.5 – 1 mg TID prn for breakthrough pain</a:t>
            </a:r>
          </a:p>
          <a:p>
            <a:endParaRPr lang="en-US" dirty="0"/>
          </a:p>
        </p:txBody>
      </p:sp>
    </p:spTree>
    <p:extLst>
      <p:ext uri="{BB962C8B-B14F-4D97-AF65-F5344CB8AC3E}">
        <p14:creationId xmlns:p14="http://schemas.microsoft.com/office/powerpoint/2010/main" val="197683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8EB83-B9D4-4D67-89B2-2418E5E9C95E}"/>
              </a:ext>
            </a:extLst>
          </p:cNvPr>
          <p:cNvSpPr>
            <a:spLocks noGrp="1"/>
          </p:cNvSpPr>
          <p:nvPr>
            <p:ph idx="1"/>
          </p:nvPr>
        </p:nvSpPr>
        <p:spPr>
          <a:xfrm>
            <a:off x="838200" y="811161"/>
            <a:ext cx="6198031" cy="5365802"/>
          </a:xfrm>
        </p:spPr>
        <p:txBody>
          <a:bodyPr/>
          <a:lstStyle/>
          <a:p>
            <a:r>
              <a:rPr lang="en-US" dirty="0"/>
              <a:t>Today is Friday</a:t>
            </a:r>
          </a:p>
          <a:p>
            <a:r>
              <a:rPr lang="en-US" dirty="0"/>
              <a:t>You enter his room to find Mr. Anderson in his bed moaning, hands on his abdomen </a:t>
            </a:r>
          </a:p>
          <a:p>
            <a:endParaRPr lang="en-US" dirty="0"/>
          </a:p>
          <a:p>
            <a:r>
              <a:rPr lang="en-US" dirty="0"/>
              <a:t>What information would you look for?</a:t>
            </a:r>
          </a:p>
          <a:p>
            <a:endParaRPr lang="en-US" dirty="0"/>
          </a:p>
        </p:txBody>
      </p:sp>
      <p:pic>
        <p:nvPicPr>
          <p:cNvPr id="5122" name="Picture 2" descr="These 4 Nurses Came Out of Retirement To Help The Frontlines (1 Was Trained  By Her Son) | Nurse.org">
            <a:extLst>
              <a:ext uri="{FF2B5EF4-FFF2-40B4-BE49-F238E27FC236}">
                <a16:creationId xmlns:a16="http://schemas.microsoft.com/office/drawing/2014/main" id="{7E7AAF20-2616-4A97-B801-EAFB4A41D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6" r="51557"/>
          <a:stretch/>
        </p:blipFill>
        <p:spPr bwMode="auto">
          <a:xfrm>
            <a:off x="7346197" y="295356"/>
            <a:ext cx="3562194" cy="588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4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D7D9C-9A66-4765-8E14-5BB4D6414271}"/>
              </a:ext>
            </a:extLst>
          </p:cNvPr>
          <p:cNvSpPr>
            <a:spLocks noGrp="1"/>
          </p:cNvSpPr>
          <p:nvPr>
            <p:ph idx="1"/>
          </p:nvPr>
        </p:nvSpPr>
        <p:spPr>
          <a:xfrm>
            <a:off x="1675108" y="1392237"/>
            <a:ext cx="4555210" cy="5465763"/>
          </a:xfrm>
        </p:spPr>
        <p:txBody>
          <a:bodyPr/>
          <a:lstStyle/>
          <a:p>
            <a:r>
              <a:rPr lang="en-US" dirty="0"/>
              <a:t>Last BM</a:t>
            </a:r>
          </a:p>
          <a:p>
            <a:r>
              <a:rPr lang="en-US" dirty="0"/>
              <a:t>Appetite</a:t>
            </a:r>
          </a:p>
          <a:p>
            <a:r>
              <a:rPr lang="en-US" dirty="0"/>
              <a:t>PQRST pain assessment, and non verbal signs</a:t>
            </a:r>
          </a:p>
        </p:txBody>
      </p:sp>
      <p:pic>
        <p:nvPicPr>
          <p:cNvPr id="1028" name="Picture 4" descr="Thinking &amp; Nursing are Best Friends | Sarita20's Blog">
            <a:extLst>
              <a:ext uri="{FF2B5EF4-FFF2-40B4-BE49-F238E27FC236}">
                <a16:creationId xmlns:a16="http://schemas.microsoft.com/office/drawing/2014/main" id="{A7EBDB29-445A-4BFA-9BDD-52BF6A0330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1357"/>
          <a:stretch/>
        </p:blipFill>
        <p:spPr bwMode="auto">
          <a:xfrm>
            <a:off x="6462793" y="170482"/>
            <a:ext cx="4845803" cy="602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33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150D6-26B0-40F3-9131-BFD03A503172}"/>
              </a:ext>
            </a:extLst>
          </p:cNvPr>
          <p:cNvSpPr>
            <a:spLocks noGrp="1"/>
          </p:cNvSpPr>
          <p:nvPr>
            <p:ph idx="1"/>
          </p:nvPr>
        </p:nvSpPr>
        <p:spPr>
          <a:xfrm>
            <a:off x="838200" y="643467"/>
            <a:ext cx="10515600" cy="5533496"/>
          </a:xfrm>
        </p:spPr>
        <p:txBody>
          <a:bodyPr/>
          <a:lstStyle/>
          <a:p>
            <a:pPr marL="0" indent="0">
              <a:buNone/>
            </a:pPr>
            <a:r>
              <a:rPr lang="en-US" dirty="0"/>
              <a:t>You check the flow sheets:</a:t>
            </a:r>
          </a:p>
          <a:p>
            <a:r>
              <a:rPr lang="en-US" dirty="0"/>
              <a:t>Last BM was Monday </a:t>
            </a:r>
          </a:p>
          <a:p>
            <a:r>
              <a:rPr lang="en-US" dirty="0"/>
              <a:t>Appetite reduced, including not drinking or eating as much as usual</a:t>
            </a:r>
          </a:p>
          <a:p>
            <a:r>
              <a:rPr lang="en-US" dirty="0"/>
              <a:t>No issues voiding except that he hasn’t been going often and it is very dark in </a:t>
            </a:r>
            <a:r>
              <a:rPr lang="en-US" dirty="0" err="1"/>
              <a:t>colour</a:t>
            </a:r>
            <a:endParaRPr lang="en-US" dirty="0"/>
          </a:p>
          <a:p>
            <a:r>
              <a:rPr lang="en-US" dirty="0"/>
              <a:t>Pain assessment: Use PAINAD scale – holding abdomen RLQ – seems to relax for a few minutes and then grabs at side and makes groaning sounds off and on</a:t>
            </a:r>
          </a:p>
        </p:txBody>
      </p:sp>
    </p:spTree>
    <p:extLst>
      <p:ext uri="{BB962C8B-B14F-4D97-AF65-F5344CB8AC3E}">
        <p14:creationId xmlns:p14="http://schemas.microsoft.com/office/powerpoint/2010/main" val="166495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141EA-DE8E-4086-A8B5-B0C4FECBFE1A}"/>
              </a:ext>
            </a:extLst>
          </p:cNvPr>
          <p:cNvPicPr>
            <a:picLocks noChangeAspect="1"/>
          </p:cNvPicPr>
          <p:nvPr/>
        </p:nvPicPr>
        <p:blipFill>
          <a:blip r:embed="rId2"/>
          <a:stretch>
            <a:fillRect/>
          </a:stretch>
        </p:blipFill>
        <p:spPr>
          <a:xfrm>
            <a:off x="0" y="0"/>
            <a:ext cx="12192000" cy="6812115"/>
          </a:xfrm>
          <a:prstGeom prst="rect">
            <a:avLst/>
          </a:prstGeom>
        </p:spPr>
      </p:pic>
      <p:sp>
        <p:nvSpPr>
          <p:cNvPr id="5" name="Rectangle 4">
            <a:extLst>
              <a:ext uri="{FF2B5EF4-FFF2-40B4-BE49-F238E27FC236}">
                <a16:creationId xmlns:a16="http://schemas.microsoft.com/office/drawing/2014/main" id="{46700D14-44AC-4BAC-8CBD-2B7E33F6995D}"/>
              </a:ext>
            </a:extLst>
          </p:cNvPr>
          <p:cNvSpPr/>
          <p:nvPr/>
        </p:nvSpPr>
        <p:spPr>
          <a:xfrm>
            <a:off x="4409768" y="486697"/>
            <a:ext cx="3126658" cy="7374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7CA46A-C7B9-4D4C-BA1F-C3B15E1498DE}"/>
              </a:ext>
            </a:extLst>
          </p:cNvPr>
          <p:cNvSpPr/>
          <p:nvPr/>
        </p:nvSpPr>
        <p:spPr>
          <a:xfrm>
            <a:off x="4409768" y="1251155"/>
            <a:ext cx="3126658" cy="7374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1F3766-78FE-444A-8388-67EDBF0E0613}"/>
              </a:ext>
            </a:extLst>
          </p:cNvPr>
          <p:cNvSpPr/>
          <p:nvPr/>
        </p:nvSpPr>
        <p:spPr>
          <a:xfrm>
            <a:off x="7536426" y="2015614"/>
            <a:ext cx="3293807" cy="36870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CB3CD0-3F97-4A0D-9A80-CD484DF4EA0A}"/>
              </a:ext>
            </a:extLst>
          </p:cNvPr>
          <p:cNvSpPr/>
          <p:nvPr/>
        </p:nvSpPr>
        <p:spPr>
          <a:xfrm>
            <a:off x="7536425" y="2423653"/>
            <a:ext cx="3293807" cy="7374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CE135A-0328-4AF1-83CF-55E1720E0199}"/>
              </a:ext>
            </a:extLst>
          </p:cNvPr>
          <p:cNvSpPr/>
          <p:nvPr/>
        </p:nvSpPr>
        <p:spPr>
          <a:xfrm>
            <a:off x="4409767" y="3210235"/>
            <a:ext cx="3126658" cy="53503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346A6C-8B74-4AB5-999A-AA64741B46F6}"/>
              </a:ext>
            </a:extLst>
          </p:cNvPr>
          <p:cNvSpPr txBox="1"/>
          <p:nvPr/>
        </p:nvSpPr>
        <p:spPr>
          <a:xfrm>
            <a:off x="11017045" y="634181"/>
            <a:ext cx="412955" cy="369332"/>
          </a:xfrm>
          <a:prstGeom prst="rect">
            <a:avLst/>
          </a:prstGeom>
          <a:noFill/>
        </p:spPr>
        <p:txBody>
          <a:bodyPr wrap="square" rtlCol="0">
            <a:spAutoFit/>
          </a:bodyPr>
          <a:lstStyle/>
          <a:p>
            <a:r>
              <a:rPr lang="en-US" dirty="0"/>
              <a:t>1</a:t>
            </a:r>
          </a:p>
        </p:txBody>
      </p:sp>
      <p:sp>
        <p:nvSpPr>
          <p:cNvPr id="11" name="TextBox 10">
            <a:extLst>
              <a:ext uri="{FF2B5EF4-FFF2-40B4-BE49-F238E27FC236}">
                <a16:creationId xmlns:a16="http://schemas.microsoft.com/office/drawing/2014/main" id="{BEF0CF48-83B8-4945-8427-F50C7B7E0826}"/>
              </a:ext>
            </a:extLst>
          </p:cNvPr>
          <p:cNvSpPr txBox="1"/>
          <p:nvPr/>
        </p:nvSpPr>
        <p:spPr>
          <a:xfrm>
            <a:off x="11046542" y="1619242"/>
            <a:ext cx="412955" cy="369332"/>
          </a:xfrm>
          <a:prstGeom prst="rect">
            <a:avLst/>
          </a:prstGeom>
          <a:noFill/>
        </p:spPr>
        <p:txBody>
          <a:bodyPr wrap="square" rtlCol="0">
            <a:spAutoFit/>
          </a:bodyPr>
          <a:lstStyle/>
          <a:p>
            <a:r>
              <a:rPr lang="en-US" dirty="0"/>
              <a:t>1</a:t>
            </a:r>
          </a:p>
        </p:txBody>
      </p:sp>
      <p:sp>
        <p:nvSpPr>
          <p:cNvPr id="12" name="TextBox 11">
            <a:extLst>
              <a:ext uri="{FF2B5EF4-FFF2-40B4-BE49-F238E27FC236}">
                <a16:creationId xmlns:a16="http://schemas.microsoft.com/office/drawing/2014/main" id="{8CC1D684-D8A7-47DF-A0BF-CD53A27D644D}"/>
              </a:ext>
            </a:extLst>
          </p:cNvPr>
          <p:cNvSpPr txBox="1"/>
          <p:nvPr/>
        </p:nvSpPr>
        <p:spPr>
          <a:xfrm>
            <a:off x="11046541" y="3346442"/>
            <a:ext cx="412955" cy="369332"/>
          </a:xfrm>
          <a:prstGeom prst="rect">
            <a:avLst/>
          </a:prstGeom>
          <a:noFill/>
        </p:spPr>
        <p:txBody>
          <a:bodyPr wrap="square" rtlCol="0">
            <a:spAutoFit/>
          </a:bodyPr>
          <a:lstStyle/>
          <a:p>
            <a:r>
              <a:rPr lang="en-US" dirty="0"/>
              <a:t>1</a:t>
            </a:r>
          </a:p>
        </p:txBody>
      </p:sp>
      <p:sp>
        <p:nvSpPr>
          <p:cNvPr id="13" name="TextBox 12">
            <a:extLst>
              <a:ext uri="{FF2B5EF4-FFF2-40B4-BE49-F238E27FC236}">
                <a16:creationId xmlns:a16="http://schemas.microsoft.com/office/drawing/2014/main" id="{01429788-A48C-4908-845E-3EA0C7E9C641}"/>
              </a:ext>
            </a:extLst>
          </p:cNvPr>
          <p:cNvSpPr txBox="1"/>
          <p:nvPr/>
        </p:nvSpPr>
        <p:spPr>
          <a:xfrm>
            <a:off x="11046541" y="2054516"/>
            <a:ext cx="412955" cy="369332"/>
          </a:xfrm>
          <a:prstGeom prst="rect">
            <a:avLst/>
          </a:prstGeom>
          <a:noFill/>
        </p:spPr>
        <p:txBody>
          <a:bodyPr wrap="square" rtlCol="0">
            <a:spAutoFit/>
          </a:bodyPr>
          <a:lstStyle/>
          <a:p>
            <a:r>
              <a:rPr lang="en-US" dirty="0"/>
              <a:t>2</a:t>
            </a:r>
          </a:p>
        </p:txBody>
      </p:sp>
      <p:sp>
        <p:nvSpPr>
          <p:cNvPr id="14" name="TextBox 13">
            <a:extLst>
              <a:ext uri="{FF2B5EF4-FFF2-40B4-BE49-F238E27FC236}">
                <a16:creationId xmlns:a16="http://schemas.microsoft.com/office/drawing/2014/main" id="{D52D80C3-D009-45B1-A1C6-9EDE633A9C26}"/>
              </a:ext>
            </a:extLst>
          </p:cNvPr>
          <p:cNvSpPr txBox="1"/>
          <p:nvPr/>
        </p:nvSpPr>
        <p:spPr>
          <a:xfrm>
            <a:off x="11017045" y="2670245"/>
            <a:ext cx="412955" cy="369332"/>
          </a:xfrm>
          <a:prstGeom prst="rect">
            <a:avLst/>
          </a:prstGeom>
          <a:noFill/>
        </p:spPr>
        <p:txBody>
          <a:bodyPr wrap="square" rtlCol="0">
            <a:spAutoFit/>
          </a:bodyPr>
          <a:lstStyle/>
          <a:p>
            <a:r>
              <a:rPr lang="en-US" dirty="0"/>
              <a:t>2</a:t>
            </a:r>
          </a:p>
        </p:txBody>
      </p:sp>
      <p:sp>
        <p:nvSpPr>
          <p:cNvPr id="15" name="TextBox 14">
            <a:extLst>
              <a:ext uri="{FF2B5EF4-FFF2-40B4-BE49-F238E27FC236}">
                <a16:creationId xmlns:a16="http://schemas.microsoft.com/office/drawing/2014/main" id="{CFAD45CD-765E-4483-A794-06F28EB0B4B9}"/>
              </a:ext>
            </a:extLst>
          </p:cNvPr>
          <p:cNvSpPr txBox="1"/>
          <p:nvPr/>
        </p:nvSpPr>
        <p:spPr>
          <a:xfrm>
            <a:off x="10987547" y="3787352"/>
            <a:ext cx="412955" cy="369332"/>
          </a:xfrm>
          <a:prstGeom prst="rect">
            <a:avLst/>
          </a:prstGeom>
          <a:noFill/>
        </p:spPr>
        <p:txBody>
          <a:bodyPr wrap="square" rtlCol="0">
            <a:spAutoFit/>
          </a:bodyPr>
          <a:lstStyle/>
          <a:p>
            <a:r>
              <a:rPr lang="en-US" dirty="0"/>
              <a:t>7</a:t>
            </a:r>
          </a:p>
        </p:txBody>
      </p:sp>
      <p:sp>
        <p:nvSpPr>
          <p:cNvPr id="16" name="Rectangle 15">
            <a:extLst>
              <a:ext uri="{FF2B5EF4-FFF2-40B4-BE49-F238E27FC236}">
                <a16:creationId xmlns:a16="http://schemas.microsoft.com/office/drawing/2014/main" id="{4FE2A4E0-66D0-4392-B798-185ACB01D867}"/>
              </a:ext>
            </a:extLst>
          </p:cNvPr>
          <p:cNvSpPr/>
          <p:nvPr/>
        </p:nvSpPr>
        <p:spPr>
          <a:xfrm>
            <a:off x="683340" y="6002595"/>
            <a:ext cx="7030065" cy="73741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80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cal - Nurse - EMT Stethoscope Tape Holder ~Attaches to your Scope! -  Pink - Walmart.com - Walmart.com">
            <a:extLst>
              <a:ext uri="{FF2B5EF4-FFF2-40B4-BE49-F238E27FC236}">
                <a16:creationId xmlns:a16="http://schemas.microsoft.com/office/drawing/2014/main" id="{AF4DF8A9-838D-44B6-9369-A5E0C1FDB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058" y="305796"/>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90DA7AE-C8AB-4281-AC3E-04C4B352B41E}"/>
              </a:ext>
            </a:extLst>
          </p:cNvPr>
          <p:cNvSpPr>
            <a:spLocks noGrp="1"/>
          </p:cNvSpPr>
          <p:nvPr>
            <p:ph idx="1"/>
          </p:nvPr>
        </p:nvSpPr>
        <p:spPr>
          <a:xfrm>
            <a:off x="1504627" y="1869779"/>
            <a:ext cx="4477720" cy="5412192"/>
          </a:xfrm>
        </p:spPr>
        <p:txBody>
          <a:bodyPr/>
          <a:lstStyle/>
          <a:p>
            <a:r>
              <a:rPr lang="en-US" dirty="0"/>
              <a:t>You decide more physical assessment is required. </a:t>
            </a:r>
          </a:p>
          <a:p>
            <a:r>
              <a:rPr lang="en-US" dirty="0"/>
              <a:t>What will you assess? </a:t>
            </a:r>
          </a:p>
          <a:p>
            <a:endParaRPr lang="en-US" dirty="0"/>
          </a:p>
        </p:txBody>
      </p:sp>
    </p:spTree>
    <p:extLst>
      <p:ext uri="{BB962C8B-B14F-4D97-AF65-F5344CB8AC3E}">
        <p14:creationId xmlns:p14="http://schemas.microsoft.com/office/powerpoint/2010/main" val="219769172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15AFDA99E2A4BB335C80766294AFA" ma:contentTypeVersion="0" ma:contentTypeDescription="Create a new document." ma:contentTypeScope="" ma:versionID="5f1c14f7e099956c001d220ee94408f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37B59F-14D8-43EC-AEC2-87CEE5623E16}"/>
</file>

<file path=customXml/itemProps2.xml><?xml version="1.0" encoding="utf-8"?>
<ds:datastoreItem xmlns:ds="http://schemas.openxmlformats.org/officeDocument/2006/customXml" ds:itemID="{9C4947E1-7604-4A0C-B176-A9B2C53587E9}"/>
</file>

<file path=customXml/itemProps3.xml><?xml version="1.0" encoding="utf-8"?>
<ds:datastoreItem xmlns:ds="http://schemas.openxmlformats.org/officeDocument/2006/customXml" ds:itemID="{76A1D76D-2DAE-48BD-B076-F96569E5D963}"/>
</file>

<file path=docProps/app.xml><?xml version="1.0" encoding="utf-8"?>
<Properties xmlns="http://schemas.openxmlformats.org/officeDocument/2006/extended-properties" xmlns:vt="http://schemas.openxmlformats.org/officeDocument/2006/docPropsVTypes">
  <TotalTime>791</TotalTime>
  <Words>1080</Words>
  <Application>Microsoft Office PowerPoint</Application>
  <PresentationFormat>Widescreen</PresentationFormat>
  <Paragraphs>99</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Bradley Hand ITC</vt:lpstr>
      <vt:lpstr>Calibri</vt:lpstr>
      <vt:lpstr>Calibri Light</vt:lpstr>
      <vt:lpstr>Office Theme</vt:lpstr>
      <vt:lpstr>Abdominal Assessment</vt:lpstr>
      <vt:lpstr>Using this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Bowser</dc:creator>
  <cp:lastModifiedBy>Theresa Bowser</cp:lastModifiedBy>
  <cp:revision>62</cp:revision>
  <dcterms:created xsi:type="dcterms:W3CDTF">2021-04-14T14:30:59Z</dcterms:created>
  <dcterms:modified xsi:type="dcterms:W3CDTF">2021-05-06T14:22:24Z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0x010100E6C15AFDA99E2A4BB335C80766294AFA</vt:lpwstr>
  </property>
</Properties>
</file>