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71" r:id="rId3"/>
    <p:sldId id="257" r:id="rId4"/>
    <p:sldId id="259" r:id="rId5"/>
    <p:sldId id="258" r:id="rId6"/>
    <p:sldId id="260" r:id="rId7"/>
    <p:sldId id="262" r:id="rId8"/>
    <p:sldId id="264" r:id="rId9"/>
    <p:sldId id="263" r:id="rId10"/>
    <p:sldId id="269" r:id="rId11"/>
    <p:sldId id="270" r:id="rId12"/>
    <p:sldId id="268" r:id="rId13"/>
    <p:sldId id="266" r:id="rId14"/>
    <p:sldId id="26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C02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724" autoAdjust="0"/>
  </p:normalViewPr>
  <p:slideViewPr>
    <p:cSldViewPr snapToGrid="0">
      <p:cViewPr varScale="1">
        <p:scale>
          <a:sx n="62" d="100"/>
          <a:sy n="62" d="100"/>
        </p:scale>
        <p:origin x="95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C8929D-FB31-4575-BB51-411FCA8C653B}" type="datetimeFigureOut">
              <a:rPr lang="en-US" smtClean="0"/>
              <a:t>5/6/2021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B01DB5-B6A1-4EEB-9AEE-0966792DA53F}" type="slidenum">
              <a:rPr lang="en-US" smtClean="0"/>
              <a:t>‹#›</a:t>
            </a:fld>
            <a:endParaRPr lang="en-US"/>
          </a:p>
        </p:txBody>
      </p:sp>
    </p:spTree>
    <p:extLst>
      <p:ext uri="{BB962C8B-B14F-4D97-AF65-F5344CB8AC3E}">
        <p14:creationId xmlns:p14="http://schemas.microsoft.com/office/powerpoint/2010/main" val="2375528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abdominal assessment case study #2</a:t>
            </a:r>
          </a:p>
        </p:txBody>
      </p:sp>
      <p:sp>
        <p:nvSpPr>
          <p:cNvPr id="4" name="Slide Number Placeholder 3"/>
          <p:cNvSpPr>
            <a:spLocks noGrp="1"/>
          </p:cNvSpPr>
          <p:nvPr>
            <p:ph type="sldNum" sz="quarter" idx="5"/>
          </p:nvPr>
        </p:nvSpPr>
        <p:spPr/>
        <p:txBody>
          <a:bodyPr/>
          <a:lstStyle/>
          <a:p>
            <a:fld id="{9EB01DB5-B6A1-4EEB-9AEE-0966792DA53F}" type="slidenum">
              <a:rPr lang="en-US" smtClean="0"/>
              <a:t>1</a:t>
            </a:fld>
            <a:endParaRPr lang="en-US"/>
          </a:p>
        </p:txBody>
      </p:sp>
    </p:spTree>
    <p:extLst>
      <p:ext uri="{BB962C8B-B14F-4D97-AF65-F5344CB8AC3E}">
        <p14:creationId xmlns:p14="http://schemas.microsoft.com/office/powerpoint/2010/main" val="1605109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Ferrous sulfate 300 mg po BID </a:t>
            </a:r>
          </a:p>
          <a:p>
            <a:pPr lvl="0"/>
            <a:r>
              <a:rPr lang="en-US" sz="1200" kern="1200" dirty="0">
                <a:solidFill>
                  <a:schemeClr val="tx1"/>
                </a:solidFill>
                <a:effectLst/>
                <a:latin typeface="+mn-lt"/>
                <a:ea typeface="+mn-ea"/>
                <a:cs typeface="+mn-cs"/>
              </a:rPr>
              <a:t>Calcium Carbonate 1250 mg po daily </a:t>
            </a:r>
          </a:p>
          <a:p>
            <a:pPr lvl="0"/>
            <a:r>
              <a:rPr lang="en-US" sz="1200" kern="1200" dirty="0">
                <a:solidFill>
                  <a:schemeClr val="tx1"/>
                </a:solidFill>
                <a:effectLst/>
                <a:latin typeface="+mn-lt"/>
                <a:ea typeface="+mn-ea"/>
                <a:cs typeface="+mn-cs"/>
              </a:rPr>
              <a:t>Potassium Chloride 600 mg po daily (the medication itself doesn’t contribute to ileus but hypokalemia can-maybe we need to check levels if they haven’t been checked in a while)</a:t>
            </a:r>
          </a:p>
          <a:p>
            <a:pPr lvl="0"/>
            <a:r>
              <a:rPr lang="en-US" sz="1200" kern="1200" dirty="0">
                <a:solidFill>
                  <a:schemeClr val="tx1"/>
                </a:solidFill>
                <a:effectLst/>
                <a:latin typeface="+mn-lt"/>
                <a:ea typeface="+mn-ea"/>
                <a:cs typeface="+mn-cs"/>
              </a:rPr>
              <a:t>Vitamin D 10, 000 Units once a week (doesn’t contribute but most residents are on this, to make it look like a “real” medication list J)</a:t>
            </a:r>
          </a:p>
          <a:p>
            <a:pPr lvl="0"/>
            <a:r>
              <a:rPr lang="en-US" sz="1200" kern="1200" dirty="0">
                <a:solidFill>
                  <a:schemeClr val="tx1"/>
                </a:solidFill>
                <a:effectLst/>
                <a:latin typeface="+mn-lt"/>
                <a:ea typeface="+mn-ea"/>
                <a:cs typeface="+mn-cs"/>
              </a:rPr>
              <a:t>Duloxetine (Cymbalta) 60 mg daily </a:t>
            </a:r>
          </a:p>
          <a:p>
            <a:pPr lvl="0"/>
            <a:r>
              <a:rPr lang="en-US" sz="1200" kern="1200" dirty="0">
                <a:solidFill>
                  <a:schemeClr val="tx1"/>
                </a:solidFill>
                <a:effectLst/>
                <a:latin typeface="+mn-lt"/>
                <a:ea typeface="+mn-ea"/>
                <a:cs typeface="+mn-cs"/>
              </a:rPr>
              <a:t>Quetiapine 12.5 mg orally at </a:t>
            </a:r>
            <a:r>
              <a:rPr lang="en-US" sz="1200" kern="1200" dirty="0" err="1">
                <a:solidFill>
                  <a:schemeClr val="tx1"/>
                </a:solidFill>
                <a:effectLst/>
                <a:latin typeface="+mn-lt"/>
                <a:ea typeface="+mn-ea"/>
                <a:cs typeface="+mn-cs"/>
              </a:rPr>
              <a:t>hs</a:t>
            </a:r>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Quetiapine 12.5 mg TID prn for agitation</a:t>
            </a:r>
          </a:p>
          <a:p>
            <a:pPr lvl="0"/>
            <a:r>
              <a:rPr lang="en-US" sz="1200" kern="1200" dirty="0">
                <a:solidFill>
                  <a:schemeClr val="tx1"/>
                </a:solidFill>
                <a:effectLst/>
                <a:latin typeface="+mn-lt"/>
                <a:ea typeface="+mn-ea"/>
                <a:cs typeface="+mn-cs"/>
              </a:rPr>
              <a:t>carbidopa-levodopa 100/25 mg po FIVE times a day </a:t>
            </a:r>
          </a:p>
          <a:p>
            <a:pPr lvl="0"/>
            <a:r>
              <a:rPr lang="en-US" sz="1200" kern="1200" dirty="0">
                <a:solidFill>
                  <a:schemeClr val="tx1"/>
                </a:solidFill>
                <a:effectLst/>
                <a:latin typeface="+mn-lt"/>
                <a:ea typeface="+mn-ea"/>
                <a:cs typeface="+mn-cs"/>
              </a:rPr>
              <a:t>Metoprolol 50 mg BID (1% incidence of constipation)</a:t>
            </a:r>
          </a:p>
          <a:p>
            <a:pPr lvl="0"/>
            <a:r>
              <a:rPr lang="en-US" sz="1200" kern="1200" dirty="0">
                <a:solidFill>
                  <a:schemeClr val="tx1"/>
                </a:solidFill>
                <a:effectLst/>
                <a:latin typeface="+mn-lt"/>
                <a:ea typeface="+mn-ea"/>
                <a:cs typeface="+mn-cs"/>
              </a:rPr>
              <a:t>Tolterodine LA (Detrol) 4 mg daily (anticholinergic; for overactive bladder)</a:t>
            </a:r>
          </a:p>
          <a:p>
            <a:pPr lvl="0"/>
            <a:r>
              <a:rPr lang="en-US" sz="1200" kern="1200" dirty="0">
                <a:solidFill>
                  <a:schemeClr val="tx1"/>
                </a:solidFill>
                <a:effectLst/>
                <a:latin typeface="+mn-lt"/>
                <a:ea typeface="+mn-ea"/>
                <a:cs typeface="+mn-cs"/>
              </a:rPr>
              <a:t>Hydromorphone 0.5 mg TID</a:t>
            </a:r>
          </a:p>
          <a:p>
            <a:pPr lvl="0"/>
            <a:r>
              <a:rPr lang="en-US" sz="1200" kern="1200" dirty="0">
                <a:solidFill>
                  <a:schemeClr val="tx1"/>
                </a:solidFill>
                <a:effectLst/>
                <a:latin typeface="+mn-lt"/>
                <a:ea typeface="+mn-ea"/>
                <a:cs typeface="+mn-cs"/>
              </a:rPr>
              <a:t>Hydromorphone 0.5 – 1 mg TID prn for breakthrough pain</a:t>
            </a:r>
          </a:p>
          <a:p>
            <a:endParaRPr lang="en-US" dirty="0"/>
          </a:p>
        </p:txBody>
      </p:sp>
      <p:sp>
        <p:nvSpPr>
          <p:cNvPr id="4" name="Slide Number Placeholder 3"/>
          <p:cNvSpPr>
            <a:spLocks noGrp="1"/>
          </p:cNvSpPr>
          <p:nvPr>
            <p:ph type="sldNum" sz="quarter" idx="5"/>
          </p:nvPr>
        </p:nvSpPr>
        <p:spPr/>
        <p:txBody>
          <a:bodyPr/>
          <a:lstStyle/>
          <a:p>
            <a:fld id="{9EB01DB5-B6A1-4EEB-9AEE-0966792DA53F}" type="slidenum">
              <a:rPr lang="en-US" smtClean="0"/>
              <a:t>11</a:t>
            </a:fld>
            <a:endParaRPr lang="en-US"/>
          </a:p>
        </p:txBody>
      </p:sp>
    </p:spTree>
    <p:extLst>
      <p:ext uri="{BB962C8B-B14F-4D97-AF65-F5344CB8AC3E}">
        <p14:creationId xmlns:p14="http://schemas.microsoft.com/office/powerpoint/2010/main" val="37630247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050" name="Picture 2" descr="Graphic Of Stethoscope With White Background Stock Photo | Templates  PowerPoint Presentation Slides | Template PPT | Slides Presentation Graphics">
            <a:extLst>
              <a:ext uri="{FF2B5EF4-FFF2-40B4-BE49-F238E27FC236}">
                <a16:creationId xmlns:a16="http://schemas.microsoft.com/office/drawing/2014/main" id="{50A0030A-A5CA-423D-BE74-EC74841849EA}"/>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9227"/>
          <a:stretch/>
        </p:blipFill>
        <p:spPr bwMode="auto">
          <a:xfrm>
            <a:off x="0" y="-41562"/>
            <a:ext cx="12192000" cy="656521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3CE104C-9C51-443E-B894-20B45F160EDC}"/>
              </a:ext>
            </a:extLst>
          </p:cNvPr>
          <p:cNvSpPr>
            <a:spLocks noGrp="1"/>
          </p:cNvSpPr>
          <p:nvPr>
            <p:ph type="ctrTitle"/>
          </p:nvPr>
        </p:nvSpPr>
        <p:spPr>
          <a:xfrm>
            <a:off x="360219" y="2235200"/>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7B73CFEA-3CF5-4D2F-A19B-63781C71695D}"/>
              </a:ext>
            </a:extLst>
          </p:cNvPr>
          <p:cNvSpPr>
            <a:spLocks noGrp="1"/>
          </p:cNvSpPr>
          <p:nvPr>
            <p:ph type="subTitle" idx="1"/>
          </p:nvPr>
        </p:nvSpPr>
        <p:spPr>
          <a:xfrm>
            <a:off x="360219" y="4622800"/>
            <a:ext cx="9144000" cy="84527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Rectangle 6">
            <a:extLst>
              <a:ext uri="{FF2B5EF4-FFF2-40B4-BE49-F238E27FC236}">
                <a16:creationId xmlns:a16="http://schemas.microsoft.com/office/drawing/2014/main" id="{D96A4CD8-711B-4126-AA39-D2C29A0FCFF7}"/>
              </a:ext>
            </a:extLst>
          </p:cNvPr>
          <p:cNvSpPr/>
          <p:nvPr userDrawn="1"/>
        </p:nvSpPr>
        <p:spPr>
          <a:xfrm>
            <a:off x="0" y="5468069"/>
            <a:ext cx="12192000" cy="1389931"/>
          </a:xfrm>
          <a:prstGeom prst="rect">
            <a:avLst/>
          </a:prstGeom>
          <a:solidFill>
            <a:srgbClr val="7C020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9254E31-15D8-4C2B-9AB8-BB08AFC383F6}"/>
              </a:ext>
            </a:extLst>
          </p:cNvPr>
          <p:cNvSpPr/>
          <p:nvPr userDrawn="1"/>
        </p:nvSpPr>
        <p:spPr>
          <a:xfrm>
            <a:off x="0" y="6012730"/>
            <a:ext cx="11263745" cy="27723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009869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A1249-E780-4627-AF61-A8E80EB297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FC43E1-A836-4028-B111-EB644716AA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6C2196-DD1C-421A-82CD-8AA9102D1F16}"/>
              </a:ext>
            </a:extLst>
          </p:cNvPr>
          <p:cNvSpPr>
            <a:spLocks noGrp="1"/>
          </p:cNvSpPr>
          <p:nvPr>
            <p:ph type="dt" sz="half" idx="10"/>
          </p:nvPr>
        </p:nvSpPr>
        <p:spPr/>
        <p:txBody>
          <a:bodyPr/>
          <a:lstStyle/>
          <a:p>
            <a:fld id="{3986606E-F8BE-4C9E-B518-745AF0A65357}" type="datetimeFigureOut">
              <a:rPr lang="en-US" smtClean="0"/>
              <a:t>5/6/2021</a:t>
            </a:fld>
            <a:endParaRPr lang="en-US"/>
          </a:p>
        </p:txBody>
      </p:sp>
      <p:sp>
        <p:nvSpPr>
          <p:cNvPr id="5" name="Footer Placeholder 4">
            <a:extLst>
              <a:ext uri="{FF2B5EF4-FFF2-40B4-BE49-F238E27FC236}">
                <a16:creationId xmlns:a16="http://schemas.microsoft.com/office/drawing/2014/main" id="{1E23E893-EF07-476B-8F27-FB008C7A68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702FB-AB04-4B12-B821-FD504DC8C255}"/>
              </a:ext>
            </a:extLst>
          </p:cNvPr>
          <p:cNvSpPr>
            <a:spLocks noGrp="1"/>
          </p:cNvSpPr>
          <p:nvPr>
            <p:ph type="sldNum" sz="quarter" idx="12"/>
          </p:nvPr>
        </p:nvSpPr>
        <p:spPr/>
        <p:txBody>
          <a:bodyPr/>
          <a:lstStyle/>
          <a:p>
            <a:fld id="{C934ECDE-738F-4407-A009-E37683DE9E57}" type="slidenum">
              <a:rPr lang="en-US" smtClean="0"/>
              <a:t>‹#›</a:t>
            </a:fld>
            <a:endParaRPr lang="en-US"/>
          </a:p>
        </p:txBody>
      </p:sp>
      <p:sp>
        <p:nvSpPr>
          <p:cNvPr id="7" name="Rectangle 6">
            <a:extLst>
              <a:ext uri="{FF2B5EF4-FFF2-40B4-BE49-F238E27FC236}">
                <a16:creationId xmlns:a16="http://schemas.microsoft.com/office/drawing/2014/main" id="{9FDB2287-39A1-451F-92AB-74988933712A}"/>
              </a:ext>
            </a:extLst>
          </p:cNvPr>
          <p:cNvSpPr/>
          <p:nvPr userDrawn="1"/>
        </p:nvSpPr>
        <p:spPr>
          <a:xfrm>
            <a:off x="0" y="6179127"/>
            <a:ext cx="12192000" cy="429491"/>
          </a:xfrm>
          <a:prstGeom prst="rect">
            <a:avLst/>
          </a:prstGeom>
          <a:solidFill>
            <a:srgbClr val="7C020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Shape&#10;&#10;Description automatically generated">
            <a:extLst>
              <a:ext uri="{FF2B5EF4-FFF2-40B4-BE49-F238E27FC236}">
                <a16:creationId xmlns:a16="http://schemas.microsoft.com/office/drawing/2014/main" id="{D8FC7645-A1D7-419D-9918-FF06EC70D61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22618"/>
            <a:ext cx="3677131" cy="2535382"/>
          </a:xfrm>
          <a:prstGeom prst="rect">
            <a:avLst/>
          </a:prstGeom>
        </p:spPr>
      </p:pic>
    </p:spTree>
    <p:extLst>
      <p:ext uri="{BB962C8B-B14F-4D97-AF65-F5344CB8AC3E}">
        <p14:creationId xmlns:p14="http://schemas.microsoft.com/office/powerpoint/2010/main" val="4136444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6323B4-AFF9-44CA-BD25-1D11AFAFD28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6A779-9583-4361-80B4-75894074251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2248A2-6F5E-46D6-8603-24C51FC15EF2}"/>
              </a:ext>
            </a:extLst>
          </p:cNvPr>
          <p:cNvSpPr>
            <a:spLocks noGrp="1"/>
          </p:cNvSpPr>
          <p:nvPr>
            <p:ph type="dt" sz="half" idx="10"/>
          </p:nvPr>
        </p:nvSpPr>
        <p:spPr/>
        <p:txBody>
          <a:bodyPr/>
          <a:lstStyle/>
          <a:p>
            <a:fld id="{3986606E-F8BE-4C9E-B518-745AF0A65357}" type="datetimeFigureOut">
              <a:rPr lang="en-US" smtClean="0"/>
              <a:t>5/6/2021</a:t>
            </a:fld>
            <a:endParaRPr lang="en-US"/>
          </a:p>
        </p:txBody>
      </p:sp>
      <p:sp>
        <p:nvSpPr>
          <p:cNvPr id="5" name="Footer Placeholder 4">
            <a:extLst>
              <a:ext uri="{FF2B5EF4-FFF2-40B4-BE49-F238E27FC236}">
                <a16:creationId xmlns:a16="http://schemas.microsoft.com/office/drawing/2014/main" id="{43D650E2-6808-44A1-A59A-175DDFAE9B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93D8F6-EE1F-4FF0-8B2C-DB384F137335}"/>
              </a:ext>
            </a:extLst>
          </p:cNvPr>
          <p:cNvSpPr>
            <a:spLocks noGrp="1"/>
          </p:cNvSpPr>
          <p:nvPr>
            <p:ph type="sldNum" sz="quarter" idx="12"/>
          </p:nvPr>
        </p:nvSpPr>
        <p:spPr/>
        <p:txBody>
          <a:bodyPr/>
          <a:lstStyle/>
          <a:p>
            <a:fld id="{C934ECDE-738F-4407-A009-E37683DE9E57}" type="slidenum">
              <a:rPr lang="en-US" smtClean="0"/>
              <a:t>‹#›</a:t>
            </a:fld>
            <a:endParaRPr lang="en-US"/>
          </a:p>
        </p:txBody>
      </p:sp>
      <p:sp>
        <p:nvSpPr>
          <p:cNvPr id="7" name="Rectangle 6">
            <a:extLst>
              <a:ext uri="{FF2B5EF4-FFF2-40B4-BE49-F238E27FC236}">
                <a16:creationId xmlns:a16="http://schemas.microsoft.com/office/drawing/2014/main" id="{F2FB3CA4-2A4A-4DF5-8662-36CE1F64428E}"/>
              </a:ext>
            </a:extLst>
          </p:cNvPr>
          <p:cNvSpPr/>
          <p:nvPr userDrawn="1"/>
        </p:nvSpPr>
        <p:spPr>
          <a:xfrm>
            <a:off x="0" y="6179127"/>
            <a:ext cx="12192000" cy="429491"/>
          </a:xfrm>
          <a:prstGeom prst="rect">
            <a:avLst/>
          </a:prstGeom>
          <a:solidFill>
            <a:srgbClr val="7C020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Shape&#10;&#10;Description automatically generated">
            <a:extLst>
              <a:ext uri="{FF2B5EF4-FFF2-40B4-BE49-F238E27FC236}">
                <a16:creationId xmlns:a16="http://schemas.microsoft.com/office/drawing/2014/main" id="{B9770EDF-997A-43CB-8B75-4F8797EFC8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22618"/>
            <a:ext cx="3677131" cy="2535382"/>
          </a:xfrm>
          <a:prstGeom prst="rect">
            <a:avLst/>
          </a:prstGeom>
        </p:spPr>
      </p:pic>
    </p:spTree>
    <p:extLst>
      <p:ext uri="{BB962C8B-B14F-4D97-AF65-F5344CB8AC3E}">
        <p14:creationId xmlns:p14="http://schemas.microsoft.com/office/powerpoint/2010/main" val="3069262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CDAC8-F5C3-46EC-BC49-058E41D401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BA888E-705D-4A5F-94A4-5CE8DAE2FF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DE8BE973-5B59-4D44-901D-3FF761DFEF64}"/>
              </a:ext>
            </a:extLst>
          </p:cNvPr>
          <p:cNvSpPr/>
          <p:nvPr userDrawn="1"/>
        </p:nvSpPr>
        <p:spPr>
          <a:xfrm>
            <a:off x="0" y="6179127"/>
            <a:ext cx="12192000" cy="429491"/>
          </a:xfrm>
          <a:prstGeom prst="rect">
            <a:avLst/>
          </a:prstGeom>
          <a:solidFill>
            <a:srgbClr val="7C020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Shape&#10;&#10;Description automatically generated">
            <a:extLst>
              <a:ext uri="{FF2B5EF4-FFF2-40B4-BE49-F238E27FC236}">
                <a16:creationId xmlns:a16="http://schemas.microsoft.com/office/drawing/2014/main" id="{92C1E518-FDAA-4911-860C-D82FBBCA7C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22618"/>
            <a:ext cx="3677131" cy="2535382"/>
          </a:xfrm>
          <a:prstGeom prst="rect">
            <a:avLst/>
          </a:prstGeom>
        </p:spPr>
      </p:pic>
    </p:spTree>
    <p:extLst>
      <p:ext uri="{BB962C8B-B14F-4D97-AF65-F5344CB8AC3E}">
        <p14:creationId xmlns:p14="http://schemas.microsoft.com/office/powerpoint/2010/main" val="2829216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550C8-DEDF-4605-BC9A-FB9131F527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79E164E-7361-495C-9920-3CB4796D34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ECEB96-3968-4272-B8D3-F4C3B6EBB374}"/>
              </a:ext>
            </a:extLst>
          </p:cNvPr>
          <p:cNvSpPr>
            <a:spLocks noGrp="1"/>
          </p:cNvSpPr>
          <p:nvPr>
            <p:ph type="dt" sz="half" idx="10"/>
          </p:nvPr>
        </p:nvSpPr>
        <p:spPr/>
        <p:txBody>
          <a:bodyPr/>
          <a:lstStyle/>
          <a:p>
            <a:fld id="{3986606E-F8BE-4C9E-B518-745AF0A65357}" type="datetimeFigureOut">
              <a:rPr lang="en-US" smtClean="0"/>
              <a:t>5/6/2021</a:t>
            </a:fld>
            <a:endParaRPr lang="en-US"/>
          </a:p>
        </p:txBody>
      </p:sp>
      <p:sp>
        <p:nvSpPr>
          <p:cNvPr id="5" name="Footer Placeholder 4">
            <a:extLst>
              <a:ext uri="{FF2B5EF4-FFF2-40B4-BE49-F238E27FC236}">
                <a16:creationId xmlns:a16="http://schemas.microsoft.com/office/drawing/2014/main" id="{F0B99002-5419-444A-A941-BE69056848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A2AEFD-E5D7-4ABC-9655-8AE22FC76100}"/>
              </a:ext>
            </a:extLst>
          </p:cNvPr>
          <p:cNvSpPr>
            <a:spLocks noGrp="1"/>
          </p:cNvSpPr>
          <p:nvPr>
            <p:ph type="sldNum" sz="quarter" idx="12"/>
          </p:nvPr>
        </p:nvSpPr>
        <p:spPr/>
        <p:txBody>
          <a:bodyPr/>
          <a:lstStyle/>
          <a:p>
            <a:fld id="{C934ECDE-738F-4407-A009-E37683DE9E57}" type="slidenum">
              <a:rPr lang="en-US" smtClean="0"/>
              <a:t>‹#›</a:t>
            </a:fld>
            <a:endParaRPr lang="en-US"/>
          </a:p>
        </p:txBody>
      </p:sp>
    </p:spTree>
    <p:extLst>
      <p:ext uri="{BB962C8B-B14F-4D97-AF65-F5344CB8AC3E}">
        <p14:creationId xmlns:p14="http://schemas.microsoft.com/office/powerpoint/2010/main" val="4072961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D9948-ADC1-4167-8C95-83F8C45430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C9A473-0BEF-4250-AAE1-F2634D7A74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C1181EB-916C-4CB3-B659-9FC97A2BEDD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9F8AF75-A5B3-411A-81C9-F9847EC8FE9A}"/>
              </a:ext>
            </a:extLst>
          </p:cNvPr>
          <p:cNvSpPr>
            <a:spLocks noGrp="1"/>
          </p:cNvSpPr>
          <p:nvPr>
            <p:ph type="dt" sz="half" idx="10"/>
          </p:nvPr>
        </p:nvSpPr>
        <p:spPr/>
        <p:txBody>
          <a:bodyPr/>
          <a:lstStyle/>
          <a:p>
            <a:fld id="{3986606E-F8BE-4C9E-B518-745AF0A65357}" type="datetimeFigureOut">
              <a:rPr lang="en-US" smtClean="0"/>
              <a:t>5/6/2021</a:t>
            </a:fld>
            <a:endParaRPr lang="en-US"/>
          </a:p>
        </p:txBody>
      </p:sp>
      <p:sp>
        <p:nvSpPr>
          <p:cNvPr id="6" name="Footer Placeholder 5">
            <a:extLst>
              <a:ext uri="{FF2B5EF4-FFF2-40B4-BE49-F238E27FC236}">
                <a16:creationId xmlns:a16="http://schemas.microsoft.com/office/drawing/2014/main" id="{3DBB3FFE-F4DD-41C8-888F-201D9DB46D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F1EB85-ABF9-46F3-9C24-849A65B5D57D}"/>
              </a:ext>
            </a:extLst>
          </p:cNvPr>
          <p:cNvSpPr>
            <a:spLocks noGrp="1"/>
          </p:cNvSpPr>
          <p:nvPr>
            <p:ph type="sldNum" sz="quarter" idx="12"/>
          </p:nvPr>
        </p:nvSpPr>
        <p:spPr/>
        <p:txBody>
          <a:bodyPr/>
          <a:lstStyle/>
          <a:p>
            <a:fld id="{C934ECDE-738F-4407-A009-E37683DE9E57}" type="slidenum">
              <a:rPr lang="en-US" smtClean="0"/>
              <a:t>‹#›</a:t>
            </a:fld>
            <a:endParaRPr lang="en-US"/>
          </a:p>
        </p:txBody>
      </p:sp>
      <p:sp>
        <p:nvSpPr>
          <p:cNvPr id="8" name="Rectangle 7">
            <a:extLst>
              <a:ext uri="{FF2B5EF4-FFF2-40B4-BE49-F238E27FC236}">
                <a16:creationId xmlns:a16="http://schemas.microsoft.com/office/drawing/2014/main" id="{D80D5868-7D96-423B-AEAD-0EDCCBBF6EAC}"/>
              </a:ext>
            </a:extLst>
          </p:cNvPr>
          <p:cNvSpPr/>
          <p:nvPr userDrawn="1"/>
        </p:nvSpPr>
        <p:spPr>
          <a:xfrm>
            <a:off x="0" y="6179127"/>
            <a:ext cx="12192000" cy="429491"/>
          </a:xfrm>
          <a:prstGeom prst="rect">
            <a:avLst/>
          </a:prstGeom>
          <a:solidFill>
            <a:srgbClr val="7C020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Shape&#10;&#10;Description automatically generated">
            <a:extLst>
              <a:ext uri="{FF2B5EF4-FFF2-40B4-BE49-F238E27FC236}">
                <a16:creationId xmlns:a16="http://schemas.microsoft.com/office/drawing/2014/main" id="{722B93FB-EE31-4ECD-8C3E-54C1FDF80D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22618"/>
            <a:ext cx="3677131" cy="2535382"/>
          </a:xfrm>
          <a:prstGeom prst="rect">
            <a:avLst/>
          </a:prstGeom>
        </p:spPr>
      </p:pic>
    </p:spTree>
    <p:extLst>
      <p:ext uri="{BB962C8B-B14F-4D97-AF65-F5344CB8AC3E}">
        <p14:creationId xmlns:p14="http://schemas.microsoft.com/office/powerpoint/2010/main" val="1647813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070C8-AB1C-437A-B824-9D4D8D8EEE6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11DDA6-5980-45B3-99F1-6AA55AFD87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E34C8FB-3B26-4646-8D1B-C8FC7E1BD75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434CA34-148A-4EDE-8A59-43CA4900BF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3B554E-3B48-4ABF-91BC-DA7806BC80B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EACC54-E241-48C4-B02A-5815C86C1DB7}"/>
              </a:ext>
            </a:extLst>
          </p:cNvPr>
          <p:cNvSpPr>
            <a:spLocks noGrp="1"/>
          </p:cNvSpPr>
          <p:nvPr>
            <p:ph type="dt" sz="half" idx="10"/>
          </p:nvPr>
        </p:nvSpPr>
        <p:spPr/>
        <p:txBody>
          <a:bodyPr/>
          <a:lstStyle/>
          <a:p>
            <a:fld id="{3986606E-F8BE-4C9E-B518-745AF0A65357}" type="datetimeFigureOut">
              <a:rPr lang="en-US" smtClean="0"/>
              <a:t>5/6/2021</a:t>
            </a:fld>
            <a:endParaRPr lang="en-US"/>
          </a:p>
        </p:txBody>
      </p:sp>
      <p:sp>
        <p:nvSpPr>
          <p:cNvPr id="8" name="Footer Placeholder 7">
            <a:extLst>
              <a:ext uri="{FF2B5EF4-FFF2-40B4-BE49-F238E27FC236}">
                <a16:creationId xmlns:a16="http://schemas.microsoft.com/office/drawing/2014/main" id="{2F352FC8-55B1-4B62-8EE1-1EDE0E8FDE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36B96-B0A4-475B-BA9E-EA3443F530F3}"/>
              </a:ext>
            </a:extLst>
          </p:cNvPr>
          <p:cNvSpPr>
            <a:spLocks noGrp="1"/>
          </p:cNvSpPr>
          <p:nvPr>
            <p:ph type="sldNum" sz="quarter" idx="12"/>
          </p:nvPr>
        </p:nvSpPr>
        <p:spPr/>
        <p:txBody>
          <a:bodyPr/>
          <a:lstStyle/>
          <a:p>
            <a:fld id="{C934ECDE-738F-4407-A009-E37683DE9E57}" type="slidenum">
              <a:rPr lang="en-US" smtClean="0"/>
              <a:t>‹#›</a:t>
            </a:fld>
            <a:endParaRPr lang="en-US"/>
          </a:p>
        </p:txBody>
      </p:sp>
      <p:sp>
        <p:nvSpPr>
          <p:cNvPr id="10" name="Rectangle 9">
            <a:extLst>
              <a:ext uri="{FF2B5EF4-FFF2-40B4-BE49-F238E27FC236}">
                <a16:creationId xmlns:a16="http://schemas.microsoft.com/office/drawing/2014/main" id="{6B913052-AB88-4897-B59E-5AE773970134}"/>
              </a:ext>
            </a:extLst>
          </p:cNvPr>
          <p:cNvSpPr/>
          <p:nvPr userDrawn="1"/>
        </p:nvSpPr>
        <p:spPr>
          <a:xfrm>
            <a:off x="0" y="6179127"/>
            <a:ext cx="12192000" cy="429491"/>
          </a:xfrm>
          <a:prstGeom prst="rect">
            <a:avLst/>
          </a:prstGeom>
          <a:solidFill>
            <a:srgbClr val="7C020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Shape&#10;&#10;Description automatically generated">
            <a:extLst>
              <a:ext uri="{FF2B5EF4-FFF2-40B4-BE49-F238E27FC236}">
                <a16:creationId xmlns:a16="http://schemas.microsoft.com/office/drawing/2014/main" id="{AEB7E959-E1B6-4BF7-965B-D4560B74A8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22618"/>
            <a:ext cx="3677131" cy="2535382"/>
          </a:xfrm>
          <a:prstGeom prst="rect">
            <a:avLst/>
          </a:prstGeom>
        </p:spPr>
      </p:pic>
    </p:spTree>
    <p:extLst>
      <p:ext uri="{BB962C8B-B14F-4D97-AF65-F5344CB8AC3E}">
        <p14:creationId xmlns:p14="http://schemas.microsoft.com/office/powerpoint/2010/main" val="3858672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8182F-CA1D-40F6-B829-77AC35A93DF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DB2D42D-44A3-495D-8DC5-D2E868E3853D}"/>
              </a:ext>
            </a:extLst>
          </p:cNvPr>
          <p:cNvSpPr>
            <a:spLocks noGrp="1"/>
          </p:cNvSpPr>
          <p:nvPr>
            <p:ph type="dt" sz="half" idx="10"/>
          </p:nvPr>
        </p:nvSpPr>
        <p:spPr/>
        <p:txBody>
          <a:bodyPr/>
          <a:lstStyle/>
          <a:p>
            <a:fld id="{3986606E-F8BE-4C9E-B518-745AF0A65357}" type="datetimeFigureOut">
              <a:rPr lang="en-US" smtClean="0"/>
              <a:t>5/6/2021</a:t>
            </a:fld>
            <a:endParaRPr lang="en-US"/>
          </a:p>
        </p:txBody>
      </p:sp>
      <p:sp>
        <p:nvSpPr>
          <p:cNvPr id="4" name="Footer Placeholder 3">
            <a:extLst>
              <a:ext uri="{FF2B5EF4-FFF2-40B4-BE49-F238E27FC236}">
                <a16:creationId xmlns:a16="http://schemas.microsoft.com/office/drawing/2014/main" id="{F25AD570-4CB2-4120-A939-172D7122B8A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078940-8659-4D84-989D-430027E84182}"/>
              </a:ext>
            </a:extLst>
          </p:cNvPr>
          <p:cNvSpPr>
            <a:spLocks noGrp="1"/>
          </p:cNvSpPr>
          <p:nvPr>
            <p:ph type="sldNum" sz="quarter" idx="12"/>
          </p:nvPr>
        </p:nvSpPr>
        <p:spPr/>
        <p:txBody>
          <a:bodyPr/>
          <a:lstStyle/>
          <a:p>
            <a:fld id="{C934ECDE-738F-4407-A009-E37683DE9E57}" type="slidenum">
              <a:rPr lang="en-US" smtClean="0"/>
              <a:t>‹#›</a:t>
            </a:fld>
            <a:endParaRPr lang="en-US"/>
          </a:p>
        </p:txBody>
      </p:sp>
      <p:sp>
        <p:nvSpPr>
          <p:cNvPr id="6" name="Rectangle 5">
            <a:extLst>
              <a:ext uri="{FF2B5EF4-FFF2-40B4-BE49-F238E27FC236}">
                <a16:creationId xmlns:a16="http://schemas.microsoft.com/office/drawing/2014/main" id="{FC79DA38-2611-492A-8768-A5119FD8F85D}"/>
              </a:ext>
            </a:extLst>
          </p:cNvPr>
          <p:cNvSpPr/>
          <p:nvPr userDrawn="1"/>
        </p:nvSpPr>
        <p:spPr>
          <a:xfrm>
            <a:off x="0" y="6179127"/>
            <a:ext cx="12192000" cy="429491"/>
          </a:xfrm>
          <a:prstGeom prst="rect">
            <a:avLst/>
          </a:prstGeom>
          <a:solidFill>
            <a:srgbClr val="7C020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Shape&#10;&#10;Description automatically generated">
            <a:extLst>
              <a:ext uri="{FF2B5EF4-FFF2-40B4-BE49-F238E27FC236}">
                <a16:creationId xmlns:a16="http://schemas.microsoft.com/office/drawing/2014/main" id="{5C1D71B8-6D87-46F6-888A-A3D44223CC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22618"/>
            <a:ext cx="3677131" cy="2535382"/>
          </a:xfrm>
          <a:prstGeom prst="rect">
            <a:avLst/>
          </a:prstGeom>
        </p:spPr>
      </p:pic>
    </p:spTree>
    <p:extLst>
      <p:ext uri="{BB962C8B-B14F-4D97-AF65-F5344CB8AC3E}">
        <p14:creationId xmlns:p14="http://schemas.microsoft.com/office/powerpoint/2010/main" val="1827412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44841E-C3D4-4290-9115-7443D06CDAC5}"/>
              </a:ext>
            </a:extLst>
          </p:cNvPr>
          <p:cNvSpPr>
            <a:spLocks noGrp="1"/>
          </p:cNvSpPr>
          <p:nvPr>
            <p:ph type="dt" sz="half" idx="10"/>
          </p:nvPr>
        </p:nvSpPr>
        <p:spPr/>
        <p:txBody>
          <a:bodyPr/>
          <a:lstStyle/>
          <a:p>
            <a:fld id="{3986606E-F8BE-4C9E-B518-745AF0A65357}" type="datetimeFigureOut">
              <a:rPr lang="en-US" smtClean="0"/>
              <a:t>5/6/2021</a:t>
            </a:fld>
            <a:endParaRPr lang="en-US"/>
          </a:p>
        </p:txBody>
      </p:sp>
      <p:sp>
        <p:nvSpPr>
          <p:cNvPr id="3" name="Footer Placeholder 2">
            <a:extLst>
              <a:ext uri="{FF2B5EF4-FFF2-40B4-BE49-F238E27FC236}">
                <a16:creationId xmlns:a16="http://schemas.microsoft.com/office/drawing/2014/main" id="{52239FA8-28BF-4199-A382-1294E5CA976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181C8F6-6A53-4EB2-8E33-539F0A1FC5DE}"/>
              </a:ext>
            </a:extLst>
          </p:cNvPr>
          <p:cNvSpPr>
            <a:spLocks noGrp="1"/>
          </p:cNvSpPr>
          <p:nvPr>
            <p:ph type="sldNum" sz="quarter" idx="12"/>
          </p:nvPr>
        </p:nvSpPr>
        <p:spPr/>
        <p:txBody>
          <a:bodyPr/>
          <a:lstStyle/>
          <a:p>
            <a:fld id="{C934ECDE-738F-4407-A009-E37683DE9E57}" type="slidenum">
              <a:rPr lang="en-US" smtClean="0"/>
              <a:t>‹#›</a:t>
            </a:fld>
            <a:endParaRPr lang="en-US"/>
          </a:p>
        </p:txBody>
      </p:sp>
      <p:sp>
        <p:nvSpPr>
          <p:cNvPr id="5" name="Rectangle 4">
            <a:extLst>
              <a:ext uri="{FF2B5EF4-FFF2-40B4-BE49-F238E27FC236}">
                <a16:creationId xmlns:a16="http://schemas.microsoft.com/office/drawing/2014/main" id="{C4BBA180-2428-4613-858D-03378F564083}"/>
              </a:ext>
            </a:extLst>
          </p:cNvPr>
          <p:cNvSpPr/>
          <p:nvPr userDrawn="1"/>
        </p:nvSpPr>
        <p:spPr>
          <a:xfrm>
            <a:off x="0" y="6179127"/>
            <a:ext cx="12192000" cy="429491"/>
          </a:xfrm>
          <a:prstGeom prst="rect">
            <a:avLst/>
          </a:prstGeom>
          <a:solidFill>
            <a:srgbClr val="7C020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Shape&#10;&#10;Description automatically generated">
            <a:extLst>
              <a:ext uri="{FF2B5EF4-FFF2-40B4-BE49-F238E27FC236}">
                <a16:creationId xmlns:a16="http://schemas.microsoft.com/office/drawing/2014/main" id="{FA2E7B0F-F25A-4CEE-9113-3FCA2C5AFE9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22618"/>
            <a:ext cx="3677131" cy="2535382"/>
          </a:xfrm>
          <a:prstGeom prst="rect">
            <a:avLst/>
          </a:prstGeom>
        </p:spPr>
      </p:pic>
    </p:spTree>
    <p:extLst>
      <p:ext uri="{BB962C8B-B14F-4D97-AF65-F5344CB8AC3E}">
        <p14:creationId xmlns:p14="http://schemas.microsoft.com/office/powerpoint/2010/main" val="3897918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8E456-2FC7-423A-921F-94083EBA05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955487-A655-475E-807F-7AC920D892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4FFAAC4-4A60-42AF-892F-157B53D65B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1B0A0A-03DF-407A-85B3-74BA2B42FBFA}"/>
              </a:ext>
            </a:extLst>
          </p:cNvPr>
          <p:cNvSpPr>
            <a:spLocks noGrp="1"/>
          </p:cNvSpPr>
          <p:nvPr>
            <p:ph type="dt" sz="half" idx="10"/>
          </p:nvPr>
        </p:nvSpPr>
        <p:spPr/>
        <p:txBody>
          <a:bodyPr/>
          <a:lstStyle/>
          <a:p>
            <a:fld id="{3986606E-F8BE-4C9E-B518-745AF0A65357}" type="datetimeFigureOut">
              <a:rPr lang="en-US" smtClean="0"/>
              <a:t>5/6/2021</a:t>
            </a:fld>
            <a:endParaRPr lang="en-US"/>
          </a:p>
        </p:txBody>
      </p:sp>
      <p:sp>
        <p:nvSpPr>
          <p:cNvPr id="6" name="Footer Placeholder 5">
            <a:extLst>
              <a:ext uri="{FF2B5EF4-FFF2-40B4-BE49-F238E27FC236}">
                <a16:creationId xmlns:a16="http://schemas.microsoft.com/office/drawing/2014/main" id="{A07165B7-4B99-4FFF-81D7-4B7DC1CCAC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99041A-D99A-4E70-A31F-4F5943FABF95}"/>
              </a:ext>
            </a:extLst>
          </p:cNvPr>
          <p:cNvSpPr>
            <a:spLocks noGrp="1"/>
          </p:cNvSpPr>
          <p:nvPr>
            <p:ph type="sldNum" sz="quarter" idx="12"/>
          </p:nvPr>
        </p:nvSpPr>
        <p:spPr/>
        <p:txBody>
          <a:bodyPr/>
          <a:lstStyle/>
          <a:p>
            <a:fld id="{C934ECDE-738F-4407-A009-E37683DE9E57}" type="slidenum">
              <a:rPr lang="en-US" smtClean="0"/>
              <a:t>‹#›</a:t>
            </a:fld>
            <a:endParaRPr lang="en-US"/>
          </a:p>
        </p:txBody>
      </p:sp>
      <p:sp>
        <p:nvSpPr>
          <p:cNvPr id="8" name="Rectangle 7">
            <a:extLst>
              <a:ext uri="{FF2B5EF4-FFF2-40B4-BE49-F238E27FC236}">
                <a16:creationId xmlns:a16="http://schemas.microsoft.com/office/drawing/2014/main" id="{D0263F8E-BAC7-48AC-ADBE-68B7193B40C4}"/>
              </a:ext>
            </a:extLst>
          </p:cNvPr>
          <p:cNvSpPr/>
          <p:nvPr userDrawn="1"/>
        </p:nvSpPr>
        <p:spPr>
          <a:xfrm>
            <a:off x="0" y="6179127"/>
            <a:ext cx="12192000" cy="429491"/>
          </a:xfrm>
          <a:prstGeom prst="rect">
            <a:avLst/>
          </a:prstGeom>
          <a:solidFill>
            <a:srgbClr val="7C020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Shape&#10;&#10;Description automatically generated">
            <a:extLst>
              <a:ext uri="{FF2B5EF4-FFF2-40B4-BE49-F238E27FC236}">
                <a16:creationId xmlns:a16="http://schemas.microsoft.com/office/drawing/2014/main" id="{4167F817-7E8A-46D8-A284-C9A444FA35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22618"/>
            <a:ext cx="3677131" cy="2535382"/>
          </a:xfrm>
          <a:prstGeom prst="rect">
            <a:avLst/>
          </a:prstGeom>
        </p:spPr>
      </p:pic>
    </p:spTree>
    <p:extLst>
      <p:ext uri="{BB962C8B-B14F-4D97-AF65-F5344CB8AC3E}">
        <p14:creationId xmlns:p14="http://schemas.microsoft.com/office/powerpoint/2010/main" val="1199384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BA255-F87F-4000-99B1-A1811E256C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FE919AD-6EA6-4CB5-9359-A13F72CDAF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4A6F1E5-FB0C-4A21-A035-B41F26EBFE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E2BBEF-F291-4043-8B81-F656350775E8}"/>
              </a:ext>
            </a:extLst>
          </p:cNvPr>
          <p:cNvSpPr>
            <a:spLocks noGrp="1"/>
          </p:cNvSpPr>
          <p:nvPr>
            <p:ph type="dt" sz="half" idx="10"/>
          </p:nvPr>
        </p:nvSpPr>
        <p:spPr/>
        <p:txBody>
          <a:bodyPr/>
          <a:lstStyle/>
          <a:p>
            <a:fld id="{3986606E-F8BE-4C9E-B518-745AF0A65357}" type="datetimeFigureOut">
              <a:rPr lang="en-US" smtClean="0"/>
              <a:t>5/6/2021</a:t>
            </a:fld>
            <a:endParaRPr lang="en-US"/>
          </a:p>
        </p:txBody>
      </p:sp>
      <p:sp>
        <p:nvSpPr>
          <p:cNvPr id="6" name="Footer Placeholder 5">
            <a:extLst>
              <a:ext uri="{FF2B5EF4-FFF2-40B4-BE49-F238E27FC236}">
                <a16:creationId xmlns:a16="http://schemas.microsoft.com/office/drawing/2014/main" id="{E2C01FE2-19AA-4DCD-A9C5-853C954457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E9564E-9777-4ADC-9651-6F5D485453B0}"/>
              </a:ext>
            </a:extLst>
          </p:cNvPr>
          <p:cNvSpPr>
            <a:spLocks noGrp="1"/>
          </p:cNvSpPr>
          <p:nvPr>
            <p:ph type="sldNum" sz="quarter" idx="12"/>
          </p:nvPr>
        </p:nvSpPr>
        <p:spPr/>
        <p:txBody>
          <a:bodyPr/>
          <a:lstStyle/>
          <a:p>
            <a:fld id="{C934ECDE-738F-4407-A009-E37683DE9E57}" type="slidenum">
              <a:rPr lang="en-US" smtClean="0"/>
              <a:t>‹#›</a:t>
            </a:fld>
            <a:endParaRPr lang="en-US"/>
          </a:p>
        </p:txBody>
      </p:sp>
      <p:sp>
        <p:nvSpPr>
          <p:cNvPr id="8" name="Rectangle 7">
            <a:extLst>
              <a:ext uri="{FF2B5EF4-FFF2-40B4-BE49-F238E27FC236}">
                <a16:creationId xmlns:a16="http://schemas.microsoft.com/office/drawing/2014/main" id="{CEBC67E4-1A22-43DD-BC57-4F4593754496}"/>
              </a:ext>
            </a:extLst>
          </p:cNvPr>
          <p:cNvSpPr/>
          <p:nvPr userDrawn="1"/>
        </p:nvSpPr>
        <p:spPr>
          <a:xfrm>
            <a:off x="0" y="6179127"/>
            <a:ext cx="12192000" cy="429491"/>
          </a:xfrm>
          <a:prstGeom prst="rect">
            <a:avLst/>
          </a:prstGeom>
          <a:solidFill>
            <a:srgbClr val="7C020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Shape&#10;&#10;Description automatically generated">
            <a:extLst>
              <a:ext uri="{FF2B5EF4-FFF2-40B4-BE49-F238E27FC236}">
                <a16:creationId xmlns:a16="http://schemas.microsoft.com/office/drawing/2014/main" id="{233D90D2-6C84-4F9B-ACFD-1BCCAA894B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22618"/>
            <a:ext cx="3677131" cy="2535382"/>
          </a:xfrm>
          <a:prstGeom prst="rect">
            <a:avLst/>
          </a:prstGeom>
        </p:spPr>
      </p:pic>
    </p:spTree>
    <p:extLst>
      <p:ext uri="{BB962C8B-B14F-4D97-AF65-F5344CB8AC3E}">
        <p14:creationId xmlns:p14="http://schemas.microsoft.com/office/powerpoint/2010/main" val="284768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94B11E-D4BE-4901-8829-57598412E8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34BBAAE-E45E-4449-8BE1-03B41E3B55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892C99-E1E4-4BD6-A5C1-9C329184C8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86606E-F8BE-4C9E-B518-745AF0A65357}" type="datetimeFigureOut">
              <a:rPr lang="en-US" smtClean="0"/>
              <a:t>5/6/2021</a:t>
            </a:fld>
            <a:endParaRPr lang="en-US"/>
          </a:p>
        </p:txBody>
      </p:sp>
      <p:sp>
        <p:nvSpPr>
          <p:cNvPr id="5" name="Footer Placeholder 4">
            <a:extLst>
              <a:ext uri="{FF2B5EF4-FFF2-40B4-BE49-F238E27FC236}">
                <a16:creationId xmlns:a16="http://schemas.microsoft.com/office/drawing/2014/main" id="{0729BC67-D4B2-4D49-A7AA-73C60327A5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9ADD94B-3C7B-4F8E-ACE4-5AF0CB8A5A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34ECDE-738F-4407-A009-E37683DE9E57}" type="slidenum">
              <a:rPr lang="en-US" smtClean="0"/>
              <a:t>‹#›</a:t>
            </a:fld>
            <a:endParaRPr lang="en-US"/>
          </a:p>
        </p:txBody>
      </p:sp>
    </p:spTree>
    <p:extLst>
      <p:ext uri="{BB962C8B-B14F-4D97-AF65-F5344CB8AC3E}">
        <p14:creationId xmlns:p14="http://schemas.microsoft.com/office/powerpoint/2010/main" val="31336230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4A2D1-E079-4201-A7FD-FB89A411EAA6}"/>
              </a:ext>
            </a:extLst>
          </p:cNvPr>
          <p:cNvSpPr>
            <a:spLocks noGrp="1"/>
          </p:cNvSpPr>
          <p:nvPr>
            <p:ph type="ctrTitle"/>
          </p:nvPr>
        </p:nvSpPr>
        <p:spPr>
          <a:xfrm>
            <a:off x="360219" y="2265181"/>
            <a:ext cx="9144000" cy="2387600"/>
          </a:xfrm>
        </p:spPr>
        <p:txBody>
          <a:bodyPr/>
          <a:lstStyle/>
          <a:p>
            <a:r>
              <a:rPr lang="en-US" b="1" dirty="0"/>
              <a:t>Abdominal Assessment</a:t>
            </a:r>
          </a:p>
        </p:txBody>
      </p:sp>
      <p:sp>
        <p:nvSpPr>
          <p:cNvPr id="3" name="Subtitle 2">
            <a:extLst>
              <a:ext uri="{FF2B5EF4-FFF2-40B4-BE49-F238E27FC236}">
                <a16:creationId xmlns:a16="http://schemas.microsoft.com/office/drawing/2014/main" id="{13521539-B7CF-4188-A299-8A3E3B0ABB9A}"/>
              </a:ext>
            </a:extLst>
          </p:cNvPr>
          <p:cNvSpPr>
            <a:spLocks noGrp="1"/>
          </p:cNvSpPr>
          <p:nvPr>
            <p:ph type="subTitle" idx="1"/>
          </p:nvPr>
        </p:nvSpPr>
        <p:spPr>
          <a:xfrm>
            <a:off x="360219" y="4592819"/>
            <a:ext cx="9144000" cy="845270"/>
          </a:xfrm>
        </p:spPr>
        <p:txBody>
          <a:bodyPr>
            <a:normAutofit/>
          </a:bodyPr>
          <a:lstStyle/>
          <a:p>
            <a:r>
              <a:rPr lang="en-US" sz="3600" dirty="0"/>
              <a:t>Case Study 2</a:t>
            </a:r>
          </a:p>
        </p:txBody>
      </p:sp>
    </p:spTree>
    <p:extLst>
      <p:ext uri="{BB962C8B-B14F-4D97-AF65-F5344CB8AC3E}">
        <p14:creationId xmlns:p14="http://schemas.microsoft.com/office/powerpoint/2010/main" val="18986259"/>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ale Nurses On TV Continue To Be Emasculated; Stereotypes Translate Into  Real-Life Perspectives">
            <a:extLst>
              <a:ext uri="{FF2B5EF4-FFF2-40B4-BE49-F238E27FC236}">
                <a16:creationId xmlns:a16="http://schemas.microsoft.com/office/drawing/2014/main" id="{07E6CCC2-42D2-4701-99FA-3F2FC001416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3987"/>
          <a:stretch/>
        </p:blipFill>
        <p:spPr bwMode="auto">
          <a:xfrm>
            <a:off x="5920353" y="36794"/>
            <a:ext cx="6090833" cy="614016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076E5DD8-B687-49BA-82BF-DC47AE3FE0EF}"/>
              </a:ext>
            </a:extLst>
          </p:cNvPr>
          <p:cNvSpPr>
            <a:spLocks noGrp="1"/>
          </p:cNvSpPr>
          <p:nvPr>
            <p:ph idx="1"/>
          </p:nvPr>
        </p:nvSpPr>
        <p:spPr>
          <a:xfrm>
            <a:off x="931190" y="1324128"/>
            <a:ext cx="5469610" cy="3565499"/>
          </a:xfrm>
        </p:spPr>
        <p:txBody>
          <a:bodyPr/>
          <a:lstStyle/>
          <a:p>
            <a:r>
              <a:rPr lang="en-US" dirty="0"/>
              <a:t>You decide that you should call the doctor </a:t>
            </a:r>
          </a:p>
          <a:p>
            <a:r>
              <a:rPr lang="en-US" dirty="0"/>
              <a:t>What will you include in your SBAR report?</a:t>
            </a:r>
          </a:p>
        </p:txBody>
      </p:sp>
    </p:spTree>
    <p:extLst>
      <p:ext uri="{BB962C8B-B14F-4D97-AF65-F5344CB8AC3E}">
        <p14:creationId xmlns:p14="http://schemas.microsoft.com/office/powerpoint/2010/main" val="2108914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21101FE-BA93-4E57-B812-6E50EA07583C}"/>
              </a:ext>
            </a:extLst>
          </p:cNvPr>
          <p:cNvSpPr>
            <a:spLocks noGrp="1"/>
          </p:cNvSpPr>
          <p:nvPr>
            <p:ph type="body" idx="1"/>
          </p:nvPr>
        </p:nvSpPr>
        <p:spPr>
          <a:xfrm>
            <a:off x="464234" y="650721"/>
            <a:ext cx="6746191" cy="6087500"/>
          </a:xfrm>
        </p:spPr>
        <p:txBody>
          <a:bodyPr>
            <a:noAutofit/>
          </a:bodyPr>
          <a:lstStyle/>
          <a:p>
            <a:pPr>
              <a:lnSpc>
                <a:spcPct val="100000"/>
              </a:lnSpc>
            </a:pPr>
            <a:r>
              <a:rPr lang="en-US" sz="2000" dirty="0">
                <a:solidFill>
                  <a:schemeClr val="tx1"/>
                </a:solidFill>
              </a:rPr>
              <a:t>Hello it’s nurse Natalie calling from the Golden Windows Personal Care Home. I am calling about Mrs. Betty Peabody. I am concerned that she has a GI problem. </a:t>
            </a:r>
          </a:p>
          <a:p>
            <a:pPr>
              <a:lnSpc>
                <a:spcPct val="100000"/>
              </a:lnSpc>
            </a:pPr>
            <a:r>
              <a:rPr lang="en-US" sz="2000" dirty="0">
                <a:solidFill>
                  <a:schemeClr val="tx1"/>
                </a:solidFill>
              </a:rPr>
              <a:t>Mrs. Peabody is 85 years old. She has Alzheimer’s disease and controlled HTN. She is on day 5 of a 10 day course of antibiotics for a UTI. She is having acute achy which comes and goes and she rates a 5/10. She has had loose watery stools last night and again twice this morning. She is well hydrated at this time. Her urine is yellow. Her appetite has decreased, and she is not drinking much. Her abdomen is soft and rounded, bowel sounds are hyperactive to all quadrants, and she expresses pain on palpation. </a:t>
            </a:r>
            <a:r>
              <a:rPr lang="en-US" altLang="en-US" sz="2000" dirty="0">
                <a:solidFill>
                  <a:schemeClr val="tx1"/>
                </a:solidFill>
              </a:rPr>
              <a:t>VS : 37, 80, 14, 136/78, SPO2 97%. </a:t>
            </a:r>
            <a:endParaRPr lang="en-US" sz="2000" dirty="0">
              <a:solidFill>
                <a:schemeClr val="tx1"/>
              </a:solidFill>
            </a:endParaRPr>
          </a:p>
          <a:p>
            <a:pPr>
              <a:lnSpc>
                <a:spcPct val="100000"/>
              </a:lnSpc>
            </a:pPr>
            <a:r>
              <a:rPr lang="en-US" sz="2000" dirty="0">
                <a:solidFill>
                  <a:schemeClr val="tx1"/>
                </a:solidFill>
              </a:rPr>
              <a:t>I think that she may have gastro secondary to her antibiotics. I have sent a culture of stool and initiated increased monitoring of VS and GI status and encouraging fluids.  </a:t>
            </a:r>
          </a:p>
          <a:p>
            <a:pPr>
              <a:lnSpc>
                <a:spcPct val="100000"/>
              </a:lnSpc>
            </a:pPr>
            <a:r>
              <a:rPr lang="en-US" sz="2000" dirty="0">
                <a:solidFill>
                  <a:schemeClr val="tx1"/>
                </a:solidFill>
              </a:rPr>
              <a:t>Is there anything else that you like me to do as the next steps?</a:t>
            </a:r>
          </a:p>
        </p:txBody>
      </p:sp>
      <p:pic>
        <p:nvPicPr>
          <p:cNvPr id="1026" name="Picture 2" descr="Image">
            <a:extLst>
              <a:ext uri="{FF2B5EF4-FFF2-40B4-BE49-F238E27FC236}">
                <a16:creationId xmlns:a16="http://schemas.microsoft.com/office/drawing/2014/main" id="{51F07D2B-2C57-4B0A-BCAE-61AC2A4C78D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604" b="6019"/>
          <a:stretch/>
        </p:blipFill>
        <p:spPr bwMode="auto">
          <a:xfrm>
            <a:off x="7101221" y="119779"/>
            <a:ext cx="4626545" cy="6618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1536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ippincott NursingCenter | Nursing Pocket Card | Nursing Documentation">
            <a:extLst>
              <a:ext uri="{FF2B5EF4-FFF2-40B4-BE49-F238E27FC236}">
                <a16:creationId xmlns:a16="http://schemas.microsoft.com/office/drawing/2014/main" id="{24AFC76D-5AB8-43FD-96EE-BCBB78956DF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5050"/>
          <a:stretch/>
        </p:blipFill>
        <p:spPr bwMode="auto">
          <a:xfrm>
            <a:off x="0" y="0"/>
            <a:ext cx="12192000" cy="620077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0F947BB7-2308-44C2-AA49-109B59DDBBF5}"/>
              </a:ext>
            </a:extLst>
          </p:cNvPr>
          <p:cNvSpPr>
            <a:spLocks noGrp="1"/>
          </p:cNvSpPr>
          <p:nvPr>
            <p:ph idx="1"/>
          </p:nvPr>
        </p:nvSpPr>
        <p:spPr>
          <a:xfrm>
            <a:off x="838200" y="1253331"/>
            <a:ext cx="4695825" cy="4351338"/>
          </a:xfrm>
        </p:spPr>
        <p:txBody>
          <a:bodyPr/>
          <a:lstStyle/>
          <a:p>
            <a:pPr marL="0" indent="0">
              <a:buNone/>
            </a:pPr>
            <a:r>
              <a:rPr lang="en-US" dirty="0"/>
              <a:t>What might you include in your nursing notes?</a:t>
            </a:r>
          </a:p>
          <a:p>
            <a:pPr marL="0" indent="0">
              <a:buNone/>
            </a:pPr>
            <a:endParaRPr lang="en-US" dirty="0"/>
          </a:p>
        </p:txBody>
      </p:sp>
    </p:spTree>
    <p:extLst>
      <p:ext uri="{BB962C8B-B14F-4D97-AF65-F5344CB8AC3E}">
        <p14:creationId xmlns:p14="http://schemas.microsoft.com/office/powerpoint/2010/main" val="2939633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DE8A6E-7A55-4856-B378-B2720D0E39A5}"/>
              </a:ext>
            </a:extLst>
          </p:cNvPr>
          <p:cNvSpPr>
            <a:spLocks noGrp="1"/>
          </p:cNvSpPr>
          <p:nvPr>
            <p:ph idx="1"/>
          </p:nvPr>
        </p:nvSpPr>
        <p:spPr>
          <a:xfrm>
            <a:off x="2033587" y="1240631"/>
            <a:ext cx="8124825" cy="4376738"/>
          </a:xfrm>
        </p:spPr>
        <p:txBody>
          <a:bodyPr/>
          <a:lstStyle/>
          <a:p>
            <a:pPr marL="0" indent="0">
              <a:lnSpc>
                <a:spcPct val="100000"/>
              </a:lnSpc>
              <a:buNone/>
            </a:pPr>
            <a:r>
              <a:rPr lang="en-US" sz="2000" b="1" dirty="0">
                <a:latin typeface="Bradley Hand ITC" panose="03070402050302030203" pitchFamily="66" charset="0"/>
              </a:rPr>
              <a:t>Mrs. Peabody has had loose/watery stool last night and again this morning x2. She is complaining of abdominal pain (rates as 5 on pain scale, “achy”, intermittent, tender on palpation). Bowel sounds hyperactive x4 quadrants. Her appetite has decreased in the last day. Mucous membranes moist. No signs of dehydration at this time. On antibiotics x5 days of 10 day course. </a:t>
            </a:r>
            <a:r>
              <a:rPr lang="en-US" altLang="en-US" sz="2000" b="1" dirty="0">
                <a:latin typeface="Bradley Hand ITC" panose="03070402050302030203" pitchFamily="66" charset="0"/>
              </a:rPr>
              <a:t>VS : 37, 80, 14, 136/78, SPO2 97%. Notified family (in person) and prescriber. </a:t>
            </a:r>
            <a:r>
              <a:rPr lang="en-US" sz="2000" b="1" dirty="0">
                <a:latin typeface="Bradley Hand ITC" panose="03070402050302030203" pitchFamily="66" charset="0"/>
              </a:rPr>
              <a:t>Discussed with daughter and Mrs. Peabody that it is important to keep fluid intake up as much as tolerated. Stool sent for culture. </a:t>
            </a:r>
            <a:r>
              <a:rPr lang="en-US" altLang="en-US" sz="2000" b="1" dirty="0">
                <a:latin typeface="Bradley Hand ITC" panose="03070402050302030203" pitchFamily="66" charset="0"/>
              </a:rPr>
              <a:t>Initiating Gastroenteritis precautions pending culture results. Will monitor intake and output, signs of dehydration, vital signs and abdominal assessment closely. -----Natalie Nurse RNBN</a:t>
            </a:r>
          </a:p>
          <a:p>
            <a:pPr marL="0" indent="0">
              <a:buNone/>
            </a:pPr>
            <a:endParaRPr lang="en-US" sz="2000" b="1" dirty="0">
              <a:latin typeface="Bradley Hand ITC" panose="03070402050302030203" pitchFamily="66" charset="0"/>
            </a:endParaRPr>
          </a:p>
        </p:txBody>
      </p:sp>
    </p:spTree>
    <p:extLst>
      <p:ext uri="{BB962C8B-B14F-4D97-AF65-F5344CB8AC3E}">
        <p14:creationId xmlns:p14="http://schemas.microsoft.com/office/powerpoint/2010/main" val="2322354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27ECD8-5549-484A-B150-C2549EB716CE}"/>
              </a:ext>
            </a:extLst>
          </p:cNvPr>
          <p:cNvPicPr>
            <a:picLocks noChangeAspect="1"/>
          </p:cNvPicPr>
          <p:nvPr/>
        </p:nvPicPr>
        <p:blipFill>
          <a:blip r:embed="rId2">
            <a:alphaModFix amt="20000"/>
          </a:blip>
          <a:stretch>
            <a:fillRect/>
          </a:stretch>
        </p:blipFill>
        <p:spPr>
          <a:xfrm>
            <a:off x="0" y="-762000"/>
            <a:ext cx="12296775" cy="9222581"/>
          </a:xfrm>
          <a:prstGeom prst="rect">
            <a:avLst/>
          </a:prstGeom>
        </p:spPr>
      </p:pic>
      <p:sp>
        <p:nvSpPr>
          <p:cNvPr id="2" name="Title 1">
            <a:extLst>
              <a:ext uri="{FF2B5EF4-FFF2-40B4-BE49-F238E27FC236}">
                <a16:creationId xmlns:a16="http://schemas.microsoft.com/office/drawing/2014/main" id="{8E9DD841-D46A-4601-9A5A-B08A24ADA8A2}"/>
              </a:ext>
            </a:extLst>
          </p:cNvPr>
          <p:cNvSpPr>
            <a:spLocks noGrp="1"/>
          </p:cNvSpPr>
          <p:nvPr>
            <p:ph type="title"/>
          </p:nvPr>
        </p:nvSpPr>
        <p:spPr>
          <a:xfrm>
            <a:off x="838200" y="1241425"/>
            <a:ext cx="10515600" cy="1325563"/>
          </a:xfrm>
        </p:spPr>
        <p:txBody>
          <a:bodyPr/>
          <a:lstStyle/>
          <a:p>
            <a:r>
              <a:rPr lang="en-US" dirty="0"/>
              <a:t>Afterthought…</a:t>
            </a:r>
          </a:p>
        </p:txBody>
      </p:sp>
      <p:sp>
        <p:nvSpPr>
          <p:cNvPr id="3" name="Content Placeholder 2">
            <a:extLst>
              <a:ext uri="{FF2B5EF4-FFF2-40B4-BE49-F238E27FC236}">
                <a16:creationId xmlns:a16="http://schemas.microsoft.com/office/drawing/2014/main" id="{7CCAF0E5-1984-4742-9608-5599C2927A3C}"/>
              </a:ext>
            </a:extLst>
          </p:cNvPr>
          <p:cNvSpPr>
            <a:spLocks noGrp="1"/>
          </p:cNvSpPr>
          <p:nvPr>
            <p:ph idx="1"/>
          </p:nvPr>
        </p:nvSpPr>
        <p:spPr>
          <a:xfrm>
            <a:off x="838200" y="2497137"/>
            <a:ext cx="10258425" cy="1793876"/>
          </a:xfrm>
        </p:spPr>
        <p:txBody>
          <a:bodyPr>
            <a:normAutofit/>
          </a:bodyPr>
          <a:lstStyle/>
          <a:p>
            <a:pPr marL="0" indent="0">
              <a:buNone/>
            </a:pPr>
            <a:r>
              <a:rPr lang="en-US" dirty="0"/>
              <a:t>Is it possible that she had antibiotics unnecessarily?</a:t>
            </a:r>
          </a:p>
          <a:p>
            <a:pPr marL="0" indent="0">
              <a:buNone/>
            </a:pPr>
            <a:endParaRPr lang="en-US" dirty="0"/>
          </a:p>
          <a:p>
            <a:pPr marL="0" indent="0">
              <a:buNone/>
            </a:pPr>
            <a:r>
              <a:rPr lang="en-US" dirty="0"/>
              <a:t>Next in the learning series: Genito-Urinary Assessment</a:t>
            </a:r>
          </a:p>
          <a:p>
            <a:pPr marL="0" indent="0">
              <a:buNone/>
            </a:pPr>
            <a:endParaRPr lang="en-US" dirty="0"/>
          </a:p>
        </p:txBody>
      </p:sp>
    </p:spTree>
    <p:extLst>
      <p:ext uri="{BB962C8B-B14F-4D97-AF65-F5344CB8AC3E}">
        <p14:creationId xmlns:p14="http://schemas.microsoft.com/office/powerpoint/2010/main" val="404292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52EA1-D42C-4484-9AFA-E9946D1B1CE9}"/>
              </a:ext>
            </a:extLst>
          </p:cNvPr>
          <p:cNvSpPr>
            <a:spLocks noGrp="1"/>
          </p:cNvSpPr>
          <p:nvPr>
            <p:ph type="title"/>
          </p:nvPr>
        </p:nvSpPr>
        <p:spPr/>
        <p:txBody>
          <a:bodyPr/>
          <a:lstStyle/>
          <a:p>
            <a:r>
              <a:rPr lang="en-US" b="1" dirty="0"/>
              <a:t>Using this case study</a:t>
            </a:r>
          </a:p>
        </p:txBody>
      </p:sp>
      <p:sp>
        <p:nvSpPr>
          <p:cNvPr id="3" name="Content Placeholder 2">
            <a:extLst>
              <a:ext uri="{FF2B5EF4-FFF2-40B4-BE49-F238E27FC236}">
                <a16:creationId xmlns:a16="http://schemas.microsoft.com/office/drawing/2014/main" id="{0C76D2B7-E292-4594-8FF6-252CB6853B3A}"/>
              </a:ext>
            </a:extLst>
          </p:cNvPr>
          <p:cNvSpPr>
            <a:spLocks noGrp="1"/>
          </p:cNvSpPr>
          <p:nvPr>
            <p:ph idx="1"/>
          </p:nvPr>
        </p:nvSpPr>
        <p:spPr>
          <a:xfrm>
            <a:off x="838200" y="1520825"/>
            <a:ext cx="10515600" cy="4351338"/>
          </a:xfrm>
        </p:spPr>
        <p:txBody>
          <a:bodyPr/>
          <a:lstStyle/>
          <a:p>
            <a:r>
              <a:rPr lang="en-US" dirty="0"/>
              <a:t>There is no voice over for this case study.</a:t>
            </a:r>
          </a:p>
          <a:p>
            <a:r>
              <a:rPr lang="en-US" dirty="0"/>
              <a:t>Read the scenarios and talk the assessments through – best as a group so you can learn from each other</a:t>
            </a:r>
          </a:p>
          <a:p>
            <a:r>
              <a:rPr lang="en-US" dirty="0"/>
              <a:t>Combine your clinical expertise to find the solutions</a:t>
            </a:r>
          </a:p>
          <a:p>
            <a:r>
              <a:rPr lang="en-US" dirty="0"/>
              <a:t>Have fun learning!</a:t>
            </a:r>
          </a:p>
        </p:txBody>
      </p:sp>
    </p:spTree>
    <p:extLst>
      <p:ext uri="{BB962C8B-B14F-4D97-AF65-F5344CB8AC3E}">
        <p14:creationId xmlns:p14="http://schemas.microsoft.com/office/powerpoint/2010/main" val="3575604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03851CF-EC4F-4C54-9465-1FCDF4A2594C}"/>
              </a:ext>
            </a:extLst>
          </p:cNvPr>
          <p:cNvSpPr txBox="1"/>
          <p:nvPr/>
        </p:nvSpPr>
        <p:spPr>
          <a:xfrm>
            <a:off x="832977" y="853869"/>
            <a:ext cx="4699820" cy="4524315"/>
          </a:xfrm>
          <a:prstGeom prst="rect">
            <a:avLst/>
          </a:prstGeom>
          <a:noFill/>
        </p:spPr>
        <p:txBody>
          <a:bodyPr wrap="square" rtlCol="0">
            <a:spAutoFit/>
          </a:bodyPr>
          <a:lstStyle/>
          <a:p>
            <a:pPr marL="285750" indent="-285750">
              <a:buFont typeface="Arial" panose="020B0604020202020204" pitchFamily="34" charset="0"/>
              <a:buChar char="•"/>
            </a:pPr>
            <a:r>
              <a:rPr lang="en-US" sz="2400" dirty="0"/>
              <a:t>Mrs. Peabody is 85 years old. </a:t>
            </a:r>
          </a:p>
          <a:p>
            <a:pPr marL="285750" indent="-285750">
              <a:buFont typeface="Arial" panose="020B0604020202020204" pitchFamily="34" charset="0"/>
              <a:buChar char="•"/>
            </a:pPr>
            <a:r>
              <a:rPr lang="en-US" sz="2400" dirty="0"/>
              <a:t>Alzheimer’s disease</a:t>
            </a:r>
          </a:p>
          <a:p>
            <a:pPr marL="285750" indent="-285750">
              <a:buFont typeface="Arial" panose="020B0604020202020204" pitchFamily="34" charset="0"/>
              <a:buChar char="•"/>
            </a:pPr>
            <a:r>
              <a:rPr lang="en-US" sz="2400" dirty="0"/>
              <a:t>HTN</a:t>
            </a:r>
          </a:p>
          <a:p>
            <a:pPr marL="285750" indent="-285750">
              <a:buFont typeface="Arial" panose="020B0604020202020204" pitchFamily="34" charset="0"/>
              <a:buChar char="•"/>
            </a:pPr>
            <a:r>
              <a:rPr lang="en-US" sz="2400" dirty="0"/>
              <a:t>Able to communicate simple messages effectively </a:t>
            </a:r>
          </a:p>
          <a:p>
            <a:pPr marL="285750" indent="-285750">
              <a:buFont typeface="Arial" panose="020B0604020202020204" pitchFamily="34" charset="0"/>
              <a:buChar char="•"/>
            </a:pPr>
            <a:r>
              <a:rPr lang="en-US" sz="2400" dirty="0"/>
              <a:t>Walks with a walker and is usually on the go, chatting with the staff and residents</a:t>
            </a:r>
          </a:p>
          <a:p>
            <a:pPr marL="285750" indent="-285750">
              <a:buFont typeface="Arial" panose="020B0604020202020204" pitchFamily="34" charset="0"/>
              <a:buChar char="•"/>
            </a:pPr>
            <a:r>
              <a:rPr lang="en-US" sz="2400" dirty="0"/>
              <a:t>Generally, very pleasant demeanor</a:t>
            </a:r>
          </a:p>
          <a:p>
            <a:pPr marL="285750" indent="-285750">
              <a:buFont typeface="Arial" panose="020B0604020202020204" pitchFamily="34" charset="0"/>
              <a:buChar char="•"/>
            </a:pPr>
            <a:r>
              <a:rPr lang="en-US" altLang="en-US" sz="2400" dirty="0"/>
              <a:t>VS baseline: 36.6, 76, 14, 132/80, SPO2 97%</a:t>
            </a:r>
          </a:p>
        </p:txBody>
      </p:sp>
      <p:pic>
        <p:nvPicPr>
          <p:cNvPr id="14" name="Content Placeholder 13" descr="A picture containing person, older&#10;&#10;Description automatically generated">
            <a:extLst>
              <a:ext uri="{FF2B5EF4-FFF2-40B4-BE49-F238E27FC236}">
                <a16:creationId xmlns:a16="http://schemas.microsoft.com/office/drawing/2014/main" id="{CF19FB58-E0F7-4E8B-99AC-BCB83F6B7E1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7725" r="5429"/>
          <a:stretch/>
        </p:blipFill>
        <p:spPr>
          <a:xfrm>
            <a:off x="5958348" y="720518"/>
            <a:ext cx="5486400" cy="45944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49183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03851CF-EC4F-4C54-9465-1FCDF4A2594C}"/>
              </a:ext>
            </a:extLst>
          </p:cNvPr>
          <p:cNvSpPr txBox="1"/>
          <p:nvPr/>
        </p:nvSpPr>
        <p:spPr>
          <a:xfrm>
            <a:off x="6602278" y="619933"/>
            <a:ext cx="5230096" cy="5362588"/>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400" dirty="0"/>
              <a:t>Was particularly irritable last week and a urinalysis and urine culture showed trace leukocytes and </a:t>
            </a:r>
            <a:r>
              <a:rPr lang="en-US" altLang="en-US" sz="2400" dirty="0"/>
              <a:t>10</a:t>
            </a:r>
            <a:r>
              <a:rPr lang="en-US" altLang="en-US" sz="2400" baseline="30000" dirty="0"/>
              <a:t>5 </a:t>
            </a:r>
            <a:r>
              <a:rPr lang="en-US" altLang="en-US" sz="2400" dirty="0"/>
              <a:t>CFU/L of bacteria. She was started on antibiotics as a result.</a:t>
            </a:r>
            <a:endParaRPr lang="en-US" sz="2400" dirty="0"/>
          </a:p>
          <a:p>
            <a:pPr marL="285750" indent="-285750">
              <a:spcAft>
                <a:spcPts val="600"/>
              </a:spcAft>
              <a:buFont typeface="Arial" panose="020B0604020202020204" pitchFamily="34" charset="0"/>
              <a:buChar char="•"/>
            </a:pPr>
            <a:r>
              <a:rPr lang="en-US" sz="2400" dirty="0"/>
              <a:t>Her daughter who usually visits daily had a bad cold and stayed away from the facility last week as a result. She is back today and has come to you to express concern as Mrs. Peabody has soiled her brief with very loose stools three times already this morning and she has been complaining of a sore stomach.</a:t>
            </a:r>
          </a:p>
        </p:txBody>
      </p:sp>
      <p:pic>
        <p:nvPicPr>
          <p:cNvPr id="10" name="Content Placeholder 9">
            <a:extLst>
              <a:ext uri="{FF2B5EF4-FFF2-40B4-BE49-F238E27FC236}">
                <a16:creationId xmlns:a16="http://schemas.microsoft.com/office/drawing/2014/main" id="{03351E31-30F6-416A-B143-60E3FAFA415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6466" r="5260"/>
          <a:stretch/>
        </p:blipFill>
        <p:spPr>
          <a:xfrm>
            <a:off x="654596" y="844074"/>
            <a:ext cx="5761703" cy="43513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51403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person, person, older&#10;&#10;Description automatically generated">
            <a:extLst>
              <a:ext uri="{FF2B5EF4-FFF2-40B4-BE49-F238E27FC236}">
                <a16:creationId xmlns:a16="http://schemas.microsoft.com/office/drawing/2014/main" id="{84BE6BB4-9B2B-4763-A15A-1AA78D8007A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35290" y="1027906"/>
            <a:ext cx="5529121" cy="42621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a:extLst>
              <a:ext uri="{FF2B5EF4-FFF2-40B4-BE49-F238E27FC236}">
                <a16:creationId xmlns:a16="http://schemas.microsoft.com/office/drawing/2014/main" id="{D0E91029-8109-4A31-A42E-B21AA25D053D}"/>
              </a:ext>
            </a:extLst>
          </p:cNvPr>
          <p:cNvSpPr txBox="1"/>
          <p:nvPr/>
        </p:nvSpPr>
        <p:spPr>
          <a:xfrm>
            <a:off x="960167" y="1567935"/>
            <a:ext cx="4975123" cy="2677656"/>
          </a:xfrm>
          <a:prstGeom prst="rect">
            <a:avLst/>
          </a:prstGeom>
          <a:noFill/>
        </p:spPr>
        <p:txBody>
          <a:bodyPr wrap="square" rtlCol="0">
            <a:spAutoFit/>
          </a:bodyPr>
          <a:lstStyle/>
          <a:p>
            <a:r>
              <a:rPr lang="en-US" sz="2400" dirty="0"/>
              <a:t>You decide that you should do a focused GI assessment of Mrs. Peabody.</a:t>
            </a:r>
          </a:p>
          <a:p>
            <a:endParaRPr lang="en-US" sz="2400" dirty="0"/>
          </a:p>
          <a:p>
            <a:pPr marL="342900" indent="-342900">
              <a:buFont typeface="Arial" panose="020B0604020202020204" pitchFamily="34" charset="0"/>
              <a:buChar char="•"/>
            </a:pPr>
            <a:r>
              <a:rPr lang="en-US" sz="2400" dirty="0"/>
              <a:t>What questions do you have? </a:t>
            </a:r>
          </a:p>
          <a:p>
            <a:pPr marL="342900" indent="-342900">
              <a:buFont typeface="Arial" panose="020B0604020202020204" pitchFamily="34" charset="0"/>
              <a:buChar char="•"/>
            </a:pPr>
            <a:r>
              <a:rPr lang="en-US" sz="2400" dirty="0"/>
              <a:t>What will you do for a physical assessment?</a:t>
            </a:r>
          </a:p>
        </p:txBody>
      </p:sp>
    </p:spTree>
    <p:extLst>
      <p:ext uri="{BB962C8B-B14F-4D97-AF65-F5344CB8AC3E}">
        <p14:creationId xmlns:p14="http://schemas.microsoft.com/office/powerpoint/2010/main" val="3050951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09C2576-22B8-4D92-9A0F-C4421B88043A}"/>
              </a:ext>
            </a:extLst>
          </p:cNvPr>
          <p:cNvSpPr txBox="1"/>
          <p:nvPr/>
        </p:nvSpPr>
        <p:spPr>
          <a:xfrm>
            <a:off x="1120877" y="1749835"/>
            <a:ext cx="4975123" cy="2308324"/>
          </a:xfrm>
          <a:prstGeom prst="rect">
            <a:avLst/>
          </a:prstGeom>
          <a:noFill/>
        </p:spPr>
        <p:txBody>
          <a:bodyPr wrap="square" rtlCol="0">
            <a:spAutoFit/>
          </a:bodyPr>
          <a:lstStyle/>
          <a:p>
            <a:pPr marL="342900" indent="-342900">
              <a:buFont typeface="Arial" panose="020B0604020202020204" pitchFamily="34" charset="0"/>
              <a:buChar char="•"/>
            </a:pPr>
            <a:r>
              <a:rPr lang="en-US" sz="2400" dirty="0"/>
              <a:t>Hydration status</a:t>
            </a:r>
          </a:p>
          <a:p>
            <a:pPr marL="342900" indent="-342900">
              <a:buFont typeface="Arial" panose="020B0604020202020204" pitchFamily="34" charset="0"/>
              <a:buChar char="•"/>
            </a:pPr>
            <a:r>
              <a:rPr lang="en-US" sz="2400" dirty="0"/>
              <a:t>Appetite/fluid intake</a:t>
            </a:r>
          </a:p>
          <a:p>
            <a:pPr marL="342900" indent="-342900">
              <a:buFont typeface="Arial" panose="020B0604020202020204" pitchFamily="34" charset="0"/>
              <a:buChar char="•"/>
            </a:pPr>
            <a:r>
              <a:rPr lang="en-US" sz="2400" dirty="0"/>
              <a:t>BM hx</a:t>
            </a:r>
          </a:p>
          <a:p>
            <a:pPr marL="342900" indent="-342900">
              <a:buFont typeface="Arial" panose="020B0604020202020204" pitchFamily="34" charset="0"/>
              <a:buChar char="•"/>
            </a:pPr>
            <a:r>
              <a:rPr lang="en-US" sz="2400" dirty="0"/>
              <a:t>Pain assessment</a:t>
            </a:r>
          </a:p>
          <a:p>
            <a:pPr marL="342900" indent="-342900">
              <a:buFont typeface="Arial" panose="020B0604020202020204" pitchFamily="34" charset="0"/>
              <a:buChar char="•"/>
            </a:pPr>
            <a:r>
              <a:rPr lang="en-US" sz="2400" dirty="0"/>
              <a:t>Abdominal assessment</a:t>
            </a:r>
          </a:p>
          <a:p>
            <a:pPr marL="342900" indent="-342900">
              <a:buFont typeface="Arial" panose="020B0604020202020204" pitchFamily="34" charset="0"/>
              <a:buChar char="•"/>
            </a:pPr>
            <a:r>
              <a:rPr lang="en-US" sz="2400" dirty="0"/>
              <a:t>Vital signs</a:t>
            </a:r>
          </a:p>
        </p:txBody>
      </p:sp>
      <p:pic>
        <p:nvPicPr>
          <p:cNvPr id="8" name="Picture 7" descr="A picture containing person, toothbrush&#10;&#10;Description automatically generated">
            <a:extLst>
              <a:ext uri="{FF2B5EF4-FFF2-40B4-BE49-F238E27FC236}">
                <a16:creationId xmlns:a16="http://schemas.microsoft.com/office/drawing/2014/main" id="{6C509997-344D-4DEC-BD3A-11E0C7ED40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7839" y="692252"/>
            <a:ext cx="6397899" cy="46512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07129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836BC925-AF9E-4CF5-B008-CC41CF3AC6C8}"/>
              </a:ext>
            </a:extLst>
          </p:cNvPr>
          <p:cNvSpPr txBox="1">
            <a:spLocks/>
          </p:cNvSpPr>
          <p:nvPr/>
        </p:nvSpPr>
        <p:spPr>
          <a:xfrm>
            <a:off x="1095374" y="815975"/>
            <a:ext cx="9591675" cy="49371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Mucous membranes moist</a:t>
            </a:r>
          </a:p>
          <a:p>
            <a:r>
              <a:rPr lang="en-US" dirty="0"/>
              <a:t>Liquid stool last night before bed – last BM before that was the evening before and that was formed</a:t>
            </a:r>
          </a:p>
          <a:p>
            <a:r>
              <a:rPr lang="en-US" dirty="0"/>
              <a:t>Appetite was normal for her except last night and this morning she only ate and drank half of her usual amount</a:t>
            </a:r>
          </a:p>
          <a:p>
            <a:r>
              <a:rPr lang="en-US" dirty="0"/>
              <a:t>Abdomen soft, rounded no palpable masses, tender on palpation</a:t>
            </a:r>
          </a:p>
          <a:p>
            <a:r>
              <a:rPr lang="en-US" dirty="0"/>
              <a:t>Bowel sounds hyperactive x4 quadrants</a:t>
            </a:r>
          </a:p>
          <a:p>
            <a:r>
              <a:rPr lang="en-US" altLang="en-US" dirty="0"/>
              <a:t>VS : 37, 80, 14, 136/78, SPO2 97%</a:t>
            </a:r>
          </a:p>
          <a:p>
            <a:endParaRPr lang="en-US" dirty="0"/>
          </a:p>
        </p:txBody>
      </p:sp>
    </p:spTree>
    <p:extLst>
      <p:ext uri="{BB962C8B-B14F-4D97-AF65-F5344CB8AC3E}">
        <p14:creationId xmlns:p14="http://schemas.microsoft.com/office/powerpoint/2010/main" val="3189795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8" name="Picture 4" descr="Studying for the In-Training Exam | wellnessrounds">
            <a:extLst>
              <a:ext uri="{FF2B5EF4-FFF2-40B4-BE49-F238E27FC236}">
                <a16:creationId xmlns:a16="http://schemas.microsoft.com/office/drawing/2014/main" id="{71801E26-CD9B-4742-873A-29BD6B1BF6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094" b="1"/>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0517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person, indoor&#10;&#10;Description automatically generated">
            <a:extLst>
              <a:ext uri="{FF2B5EF4-FFF2-40B4-BE49-F238E27FC236}">
                <a16:creationId xmlns:a16="http://schemas.microsoft.com/office/drawing/2014/main" id="{95EE1E65-6E1C-45A1-A65D-DF02AD0AFA6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9708" r="9708"/>
          <a:stretch/>
        </p:blipFill>
        <p:spPr>
          <a:xfrm>
            <a:off x="5028914" y="625475"/>
            <a:ext cx="6391561" cy="48827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Content Placeholder 2">
            <a:extLst>
              <a:ext uri="{FF2B5EF4-FFF2-40B4-BE49-F238E27FC236}">
                <a16:creationId xmlns:a16="http://schemas.microsoft.com/office/drawing/2014/main" id="{836BC925-AF9E-4CF5-B008-CC41CF3AC6C8}"/>
              </a:ext>
            </a:extLst>
          </p:cNvPr>
          <p:cNvSpPr txBox="1">
            <a:spLocks/>
          </p:cNvSpPr>
          <p:nvPr/>
        </p:nvSpPr>
        <p:spPr>
          <a:xfrm>
            <a:off x="909395" y="815974"/>
            <a:ext cx="4724400" cy="49371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4" name="TextBox 3">
            <a:extLst>
              <a:ext uri="{FF2B5EF4-FFF2-40B4-BE49-F238E27FC236}">
                <a16:creationId xmlns:a16="http://schemas.microsoft.com/office/drawing/2014/main" id="{5A5BFBF2-46B4-400D-992B-698F534902AA}"/>
              </a:ext>
            </a:extLst>
          </p:cNvPr>
          <p:cNvSpPr txBox="1"/>
          <p:nvPr/>
        </p:nvSpPr>
        <p:spPr>
          <a:xfrm>
            <a:off x="1095375" y="1207045"/>
            <a:ext cx="3741641" cy="4154984"/>
          </a:xfrm>
          <a:prstGeom prst="rect">
            <a:avLst/>
          </a:prstGeom>
          <a:noFill/>
        </p:spPr>
        <p:txBody>
          <a:bodyPr wrap="square" rtlCol="0">
            <a:spAutoFit/>
          </a:bodyPr>
          <a:lstStyle/>
          <a:p>
            <a:pPr marL="342900" indent="-342900">
              <a:buFont typeface="Arial" panose="020B0604020202020204" pitchFamily="34" charset="0"/>
              <a:buChar char="•"/>
            </a:pPr>
            <a:r>
              <a:rPr lang="en-US" sz="2400" dirty="0"/>
              <a:t>Monitor closely</a:t>
            </a:r>
          </a:p>
          <a:p>
            <a:pPr marL="342900" indent="-342900">
              <a:buFont typeface="Arial" panose="020B0604020202020204" pitchFamily="34" charset="0"/>
              <a:buChar char="•"/>
            </a:pPr>
            <a:r>
              <a:rPr lang="en-US" sz="2400" dirty="0"/>
              <a:t>Consider COVID swab</a:t>
            </a:r>
          </a:p>
          <a:p>
            <a:pPr marL="342900" indent="-342900">
              <a:buFont typeface="Arial" panose="020B0604020202020204" pitchFamily="34" charset="0"/>
              <a:buChar char="•"/>
            </a:pPr>
            <a:r>
              <a:rPr lang="en-US" sz="2400" dirty="0"/>
              <a:t>Culture stool</a:t>
            </a:r>
          </a:p>
          <a:p>
            <a:pPr marL="342900" indent="-342900">
              <a:buFont typeface="Arial" panose="020B0604020202020204" pitchFamily="34" charset="0"/>
              <a:buChar char="•"/>
            </a:pPr>
            <a:r>
              <a:rPr lang="en-US" sz="2400" dirty="0"/>
              <a:t>Encourage fluids and food</a:t>
            </a:r>
          </a:p>
          <a:p>
            <a:pPr marL="342900" indent="-342900">
              <a:buFont typeface="Arial" panose="020B0604020202020204" pitchFamily="34" charset="0"/>
              <a:buChar char="•"/>
            </a:pPr>
            <a:r>
              <a:rPr lang="en-US" sz="2400" dirty="0"/>
              <a:t>Fluid monitoring</a:t>
            </a:r>
          </a:p>
          <a:p>
            <a:pPr marL="342900" indent="-342900">
              <a:buFont typeface="Arial" panose="020B0604020202020204" pitchFamily="34" charset="0"/>
              <a:buChar char="•"/>
            </a:pPr>
            <a:r>
              <a:rPr lang="en-US" sz="2400" dirty="0"/>
              <a:t>Begin Infection control Precautions (consult enteritis protocol)</a:t>
            </a:r>
          </a:p>
          <a:p>
            <a:pPr marL="342900" indent="-342900">
              <a:buFont typeface="Arial" panose="020B0604020202020204" pitchFamily="34" charset="0"/>
              <a:buChar char="•"/>
            </a:pPr>
            <a:r>
              <a:rPr lang="en-US" sz="2400" dirty="0"/>
              <a:t>Notification of family and prescriber</a:t>
            </a:r>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41865901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C15AFDA99E2A4BB335C80766294AFA" ma:contentTypeVersion="0" ma:contentTypeDescription="Create a new document." ma:contentTypeScope="" ma:versionID="5f1c14f7e099956c001d220ee94408f9">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D5859C4-B917-4DA4-A8AC-7F3382C92B2C}"/>
</file>

<file path=customXml/itemProps2.xml><?xml version="1.0" encoding="utf-8"?>
<ds:datastoreItem xmlns:ds="http://schemas.openxmlformats.org/officeDocument/2006/customXml" ds:itemID="{AF5A7B97-41E6-4214-8E7D-1990685AB69E}"/>
</file>

<file path=customXml/itemProps3.xml><?xml version="1.0" encoding="utf-8"?>
<ds:datastoreItem xmlns:ds="http://schemas.openxmlformats.org/officeDocument/2006/customXml" ds:itemID="{76029199-AB3E-4C0D-AEC2-EB49BE92FD83}"/>
</file>

<file path=docProps/app.xml><?xml version="1.0" encoding="utf-8"?>
<Properties xmlns="http://schemas.openxmlformats.org/officeDocument/2006/extended-properties" xmlns:vt="http://schemas.openxmlformats.org/officeDocument/2006/docPropsVTypes">
  <TotalTime>1103</TotalTime>
  <Words>890</Words>
  <Application>Microsoft Office PowerPoint</Application>
  <PresentationFormat>Widescreen</PresentationFormat>
  <Paragraphs>66</Paragraphs>
  <Slides>14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Bradley Hand ITC</vt:lpstr>
      <vt:lpstr>Calibri</vt:lpstr>
      <vt:lpstr>Calibri Light</vt:lpstr>
      <vt:lpstr>Office Theme</vt:lpstr>
      <vt:lpstr>Abdominal Assessment</vt:lpstr>
      <vt:lpstr>Using this case study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Afterthought…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Theresa Bowser</dc:creator>
  <cp:lastModifiedBy>Theresa Bowser</cp:lastModifiedBy>
  <cp:revision>87</cp:revision>
  <dcterms:created xsi:type="dcterms:W3CDTF">2021-04-14T14:30:59Z</dcterms:created>
  <dcterms:modified xsi:type="dcterms:W3CDTF">2021-05-06T16:14:41Z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0x010100E6C15AFDA99E2A4BB335C80766294AFA</vt:lpwstr>
  </property>
</Properties>
</file>