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x-wav"/>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2" r:id="rId3"/>
    <p:sldId id="257" r:id="rId4"/>
    <p:sldId id="264" r:id="rId5"/>
    <p:sldId id="258" r:id="rId6"/>
    <p:sldId id="259" r:id="rId7"/>
    <p:sldId id="260" r:id="rId8"/>
    <p:sldId id="262" r:id="rId9"/>
    <p:sldId id="261" r:id="rId10"/>
    <p:sldId id="263" r:id="rId11"/>
    <p:sldId id="268" r:id="rId12"/>
    <p:sldId id="269" r:id="rId13"/>
    <p:sldId id="270" r:id="rId14"/>
    <p:sldId id="265" r:id="rId15"/>
    <p:sldId id="271"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37393" y="4192526"/>
            <a:ext cx="10363200" cy="859205"/>
          </a:xfrm>
          <a:effectLst>
            <a:outerShdw blurRad="50800" dist="38100" dir="2700000" algn="tl" rotWithShape="0">
              <a:schemeClr val="accent1">
                <a:lumMod val="50000"/>
                <a:alpha val="40000"/>
              </a:schemeClr>
            </a:outerShdw>
          </a:effectLst>
        </p:spPr>
        <p:txBody>
          <a:bodyPr>
            <a:normAutofit/>
          </a:bodyPr>
          <a:lstStyle>
            <a:lvl1pPr algn="r">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466193" y="5342236"/>
            <a:ext cx="8534400" cy="835455"/>
          </a:xfrm>
        </p:spPr>
        <p:txBody>
          <a:bodyPr>
            <a:normAutofit/>
          </a:bodyPr>
          <a:lstStyle>
            <a:lvl1pPr marL="0" indent="0" algn="r">
              <a:buNone/>
              <a:defRPr sz="28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92681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A9F0F-5B53-4086-B048-0829CC16842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272479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366849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36284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3683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1080" y="274638"/>
            <a:ext cx="8947712" cy="1143000"/>
          </a:xfrm>
        </p:spPr>
        <p:txBody>
          <a:bodyPr>
            <a:normAutofit/>
          </a:bodyPr>
          <a:lstStyle>
            <a:lvl1pPr algn="l">
              <a:defRPr sz="3600">
                <a:solidFill>
                  <a:srgbClr val="017BA1"/>
                </a:solidFill>
              </a:defRPr>
            </a:lvl1pPr>
          </a:lstStyle>
          <a:p>
            <a:r>
              <a:rPr lang="en-US"/>
              <a:t>Click to edit Master title style</a:t>
            </a:r>
            <a:endParaRPr lang="en-US" dirty="0"/>
          </a:p>
        </p:txBody>
      </p:sp>
      <p:sp>
        <p:nvSpPr>
          <p:cNvPr id="3" name="Content Placeholder 2"/>
          <p:cNvSpPr>
            <a:spLocks noGrp="1"/>
          </p:cNvSpPr>
          <p:nvPr>
            <p:ph idx="1"/>
          </p:nvPr>
        </p:nvSpPr>
        <p:spPr>
          <a:xfrm>
            <a:off x="2431080" y="1443836"/>
            <a:ext cx="8947712"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107812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A9F0F-5B53-4086-B048-0829CC168424}" type="datetimeFigureOut">
              <a:rPr lang="en-US" smtClean="0"/>
              <a:t>4/9/2021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3880639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8A9F0F-5B53-4086-B048-0829CC16842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369370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a:solidFill>
                  <a:srgbClr val="017BA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1443835"/>
            <a:ext cx="5386917"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73698"/>
            <a:ext cx="5386917"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43835"/>
            <a:ext cx="5389033"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73698"/>
            <a:ext cx="5389033" cy="3798583"/>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A9F0F-5B53-4086-B048-0829CC168424}" type="datetimeFigureOut">
              <a:rPr lang="en-US" smtClean="0"/>
              <a:t>4/9/2021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2426876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8A9F0F-5B53-4086-B048-0829CC168424}" type="datetimeFigureOut">
              <a:rPr lang="en-US" smtClean="0"/>
              <a:t>4/9/2021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87755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A9F0F-5B53-4086-B048-0829CC168424}" type="datetimeFigureOut">
              <a:rPr lang="en-US" smtClean="0"/>
              <a:t>4/9/2021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17624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8A9F0F-5B53-4086-B048-0829CC168424}" type="datetimeFigureOut">
              <a:rPr lang="en-US" smtClean="0"/>
              <a:t>4/9/2021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F0943-8C7B-41D1-9439-06A6F44684B2}" type="slidenum">
              <a:rPr lang="en-US" smtClean="0"/>
              <a:t>‹#›</a:t>
            </a:fld>
            <a:endParaRPr lang="en-US"/>
          </a:p>
        </p:txBody>
      </p:sp>
    </p:spTree>
    <p:extLst>
      <p:ext uri="{BB962C8B-B14F-4D97-AF65-F5344CB8AC3E}">
        <p14:creationId xmlns:p14="http://schemas.microsoft.com/office/powerpoint/2010/main" val="4228322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A9F0F-5B53-4086-B048-0829CC168424}" type="datetimeFigureOut">
              <a:rPr lang="en-US" smtClean="0"/>
              <a:t>4/9/2021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F0943-8C7B-41D1-9439-06A6F44684B2}" type="slidenum">
              <a:rPr lang="en-US" smtClean="0"/>
              <a:t>‹#›</a:t>
            </a:fld>
            <a:endParaRPr lang="en-US"/>
          </a:p>
        </p:txBody>
      </p:sp>
    </p:spTree>
    <p:extLst>
      <p:ext uri="{BB962C8B-B14F-4D97-AF65-F5344CB8AC3E}">
        <p14:creationId xmlns:p14="http://schemas.microsoft.com/office/powerpoint/2010/main" val="3479394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5B4D-758F-4363-9373-A2965597751C}"/>
              </a:ext>
            </a:extLst>
          </p:cNvPr>
          <p:cNvSpPr>
            <a:spLocks noGrp="1"/>
          </p:cNvSpPr>
          <p:nvPr>
            <p:ph type="ctrTitle"/>
          </p:nvPr>
        </p:nvSpPr>
        <p:spPr>
          <a:xfrm>
            <a:off x="1637393" y="3757811"/>
            <a:ext cx="10363200" cy="859205"/>
          </a:xfrm>
        </p:spPr>
        <p:txBody>
          <a:bodyPr>
            <a:normAutofit/>
          </a:bodyPr>
          <a:lstStyle/>
          <a:p>
            <a:r>
              <a:rPr lang="en-US" sz="4000" b="1" dirty="0">
                <a:solidFill>
                  <a:srgbClr val="00B0F0"/>
                </a:solidFill>
              </a:rPr>
              <a:t>Respiratory Assessment</a:t>
            </a:r>
          </a:p>
        </p:txBody>
      </p:sp>
      <p:sp>
        <p:nvSpPr>
          <p:cNvPr id="3" name="Subtitle 2">
            <a:extLst>
              <a:ext uri="{FF2B5EF4-FFF2-40B4-BE49-F238E27FC236}">
                <a16:creationId xmlns:a16="http://schemas.microsoft.com/office/drawing/2014/main" id="{5997CC46-6E95-46C8-BD89-9AAC471E939D}"/>
              </a:ext>
            </a:extLst>
          </p:cNvPr>
          <p:cNvSpPr>
            <a:spLocks noGrp="1"/>
          </p:cNvSpPr>
          <p:nvPr>
            <p:ph type="subTitle" idx="1"/>
          </p:nvPr>
        </p:nvSpPr>
        <p:spPr>
          <a:xfrm>
            <a:off x="3466193" y="4617016"/>
            <a:ext cx="8534400" cy="835455"/>
          </a:xfrm>
        </p:spPr>
        <p:txBody>
          <a:bodyPr>
            <a:normAutofit/>
          </a:bodyPr>
          <a:lstStyle/>
          <a:p>
            <a:r>
              <a:rPr lang="en-US" sz="3200" b="1" dirty="0">
                <a:solidFill>
                  <a:schemeClr val="tx1"/>
                </a:solidFill>
              </a:rPr>
              <a:t>Case Study 2</a:t>
            </a:r>
          </a:p>
        </p:txBody>
      </p:sp>
    </p:spTree>
    <p:extLst>
      <p:ext uri="{BB962C8B-B14F-4D97-AF65-F5344CB8AC3E}">
        <p14:creationId xmlns:p14="http://schemas.microsoft.com/office/powerpoint/2010/main" val="107641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C8A3D913-4877-4BFD-BCE1-8D28CEECDB98}"/>
              </a:ext>
            </a:extLst>
          </p:cNvPr>
          <p:cNvSpPr/>
          <p:nvPr/>
        </p:nvSpPr>
        <p:spPr>
          <a:xfrm>
            <a:off x="2053652"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24, regular, deep, </a:t>
            </a:r>
            <a:r>
              <a:rPr lang="en-US" sz="2400" b="1" dirty="0"/>
              <a:t>symmetrical chest</a:t>
            </a:r>
            <a:endParaRPr lang="en-US" sz="2800" b="1" dirty="0"/>
          </a:p>
        </p:txBody>
      </p:sp>
      <p:sp>
        <p:nvSpPr>
          <p:cNvPr id="9" name="Oval 8">
            <a:extLst>
              <a:ext uri="{FF2B5EF4-FFF2-40B4-BE49-F238E27FC236}">
                <a16:creationId xmlns:a16="http://schemas.microsoft.com/office/drawing/2014/main" id="{4CADF9DE-238E-4BC5-8F59-F0B66ACAF9C4}"/>
              </a:ext>
            </a:extLst>
          </p:cNvPr>
          <p:cNvSpPr/>
          <p:nvPr/>
        </p:nvSpPr>
        <p:spPr>
          <a:xfrm>
            <a:off x="4934262"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104, regular</a:t>
            </a:r>
          </a:p>
          <a:p>
            <a:pPr algn="ctr"/>
            <a:r>
              <a:rPr lang="en-US" sz="2800" b="1" dirty="0"/>
              <a:t>BP 140/85</a:t>
            </a:r>
          </a:p>
        </p:txBody>
      </p:sp>
      <p:sp>
        <p:nvSpPr>
          <p:cNvPr id="10" name="Oval 9">
            <a:extLst>
              <a:ext uri="{FF2B5EF4-FFF2-40B4-BE49-F238E27FC236}">
                <a16:creationId xmlns:a16="http://schemas.microsoft.com/office/drawing/2014/main" id="{AB23DDD8-5468-495D-B6B3-8A221A6F8A5A}"/>
              </a:ext>
            </a:extLst>
          </p:cNvPr>
          <p:cNvSpPr/>
          <p:nvPr/>
        </p:nvSpPr>
        <p:spPr>
          <a:xfrm>
            <a:off x="7862341"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68% </a:t>
            </a:r>
            <a:r>
              <a:rPr lang="en-US" sz="2400" b="1" dirty="0"/>
              <a:t>on Room air, pulse on probe 88-92</a:t>
            </a:r>
            <a:endParaRPr lang="en-US" sz="2800" b="1" dirty="0"/>
          </a:p>
        </p:txBody>
      </p:sp>
      <p:sp>
        <p:nvSpPr>
          <p:cNvPr id="5" name="Oval 4">
            <a:extLst>
              <a:ext uri="{FF2B5EF4-FFF2-40B4-BE49-F238E27FC236}">
                <a16:creationId xmlns:a16="http://schemas.microsoft.com/office/drawing/2014/main" id="{C8729FE7-65B8-40EB-92B9-1F7D08C18CC0}"/>
              </a:ext>
            </a:extLst>
          </p:cNvPr>
          <p:cNvSpPr/>
          <p:nvPr/>
        </p:nvSpPr>
        <p:spPr>
          <a:xfrm>
            <a:off x="2053652"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Respiratory Rate</a:t>
            </a:r>
          </a:p>
        </p:txBody>
      </p:sp>
      <p:sp>
        <p:nvSpPr>
          <p:cNvPr id="6" name="Oval 5">
            <a:extLst>
              <a:ext uri="{FF2B5EF4-FFF2-40B4-BE49-F238E27FC236}">
                <a16:creationId xmlns:a16="http://schemas.microsoft.com/office/drawing/2014/main" id="{1E0D74DC-AED2-409D-A50B-BD725C171342}"/>
              </a:ext>
            </a:extLst>
          </p:cNvPr>
          <p:cNvSpPr/>
          <p:nvPr/>
        </p:nvSpPr>
        <p:spPr>
          <a:xfrm>
            <a:off x="4916773"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Pulse</a:t>
            </a:r>
          </a:p>
        </p:txBody>
      </p:sp>
      <p:sp>
        <p:nvSpPr>
          <p:cNvPr id="7" name="Oval 6">
            <a:extLst>
              <a:ext uri="{FF2B5EF4-FFF2-40B4-BE49-F238E27FC236}">
                <a16:creationId xmlns:a16="http://schemas.microsoft.com/office/drawing/2014/main" id="{D7D26A5E-55BB-4B45-9715-96D8AD6F0EE6}"/>
              </a:ext>
            </a:extLst>
          </p:cNvPr>
          <p:cNvSpPr/>
          <p:nvPr/>
        </p:nvSpPr>
        <p:spPr>
          <a:xfrm>
            <a:off x="7862341" y="1379095"/>
            <a:ext cx="2728210" cy="275819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O2 Saturation</a:t>
            </a:r>
          </a:p>
        </p:txBody>
      </p:sp>
      <p:sp>
        <p:nvSpPr>
          <p:cNvPr id="11" name="TextBox 10">
            <a:extLst>
              <a:ext uri="{FF2B5EF4-FFF2-40B4-BE49-F238E27FC236}">
                <a16:creationId xmlns:a16="http://schemas.microsoft.com/office/drawing/2014/main" id="{199910A9-F57F-4251-85C9-2C493CAA6FE1}"/>
              </a:ext>
            </a:extLst>
          </p:cNvPr>
          <p:cNvSpPr txBox="1"/>
          <p:nvPr/>
        </p:nvSpPr>
        <p:spPr>
          <a:xfrm>
            <a:off x="2308485" y="4422098"/>
            <a:ext cx="7944787" cy="523220"/>
          </a:xfrm>
          <a:prstGeom prst="rect">
            <a:avLst/>
          </a:prstGeom>
          <a:noFill/>
        </p:spPr>
        <p:txBody>
          <a:bodyPr wrap="square" rtlCol="0">
            <a:spAutoFit/>
          </a:bodyPr>
          <a:lstStyle/>
          <a:p>
            <a:pPr algn="ctr"/>
            <a:r>
              <a:rPr lang="en-US" sz="2800" b="1" dirty="0"/>
              <a:t>Click the circles to see the assessment results</a:t>
            </a:r>
          </a:p>
        </p:txBody>
      </p:sp>
    </p:spTree>
    <p:extLst>
      <p:ext uri="{BB962C8B-B14F-4D97-AF65-F5344CB8AC3E}">
        <p14:creationId xmlns:p14="http://schemas.microsoft.com/office/powerpoint/2010/main" val="296664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049F7A-AC5F-43E1-BDA2-AEE6C464AB8F}"/>
              </a:ext>
            </a:extLst>
          </p:cNvPr>
          <p:cNvSpPr>
            <a:spLocks noGrp="1"/>
          </p:cNvSpPr>
          <p:nvPr>
            <p:ph idx="1"/>
          </p:nvPr>
        </p:nvSpPr>
        <p:spPr>
          <a:xfrm>
            <a:off x="1294151" y="1873773"/>
            <a:ext cx="5161613" cy="4062334"/>
          </a:xfrm>
        </p:spPr>
        <p:txBody>
          <a:bodyPr/>
          <a:lstStyle/>
          <a:p>
            <a:r>
              <a:rPr lang="en-US" dirty="0"/>
              <a:t>Does anything here seem unusual?</a:t>
            </a:r>
          </a:p>
          <a:p>
            <a:r>
              <a:rPr lang="en-US" dirty="0"/>
              <a:t>What checks should you do?</a:t>
            </a:r>
          </a:p>
        </p:txBody>
      </p:sp>
      <p:pic>
        <p:nvPicPr>
          <p:cNvPr id="2050" name="Picture 2" descr="Questioning Nurse HD Stock Images | Shutterstock">
            <a:extLst>
              <a:ext uri="{FF2B5EF4-FFF2-40B4-BE49-F238E27FC236}">
                <a16:creationId xmlns:a16="http://schemas.microsoft.com/office/drawing/2014/main" id="{265EDB4B-5B2C-4B41-AA2B-E28531A715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78" r="44905" b="24567"/>
          <a:stretch/>
        </p:blipFill>
        <p:spPr bwMode="auto">
          <a:xfrm>
            <a:off x="6865495" y="239524"/>
            <a:ext cx="4032354" cy="5696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43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C67977-9996-477E-ACC5-C25920439966}"/>
              </a:ext>
            </a:extLst>
          </p:cNvPr>
          <p:cNvSpPr>
            <a:spLocks noGrp="1"/>
          </p:cNvSpPr>
          <p:nvPr>
            <p:ph idx="1"/>
          </p:nvPr>
        </p:nvSpPr>
        <p:spPr>
          <a:xfrm>
            <a:off x="609600" y="584617"/>
            <a:ext cx="10972800" cy="5541548"/>
          </a:xfrm>
        </p:spPr>
        <p:txBody>
          <a:bodyPr/>
          <a:lstStyle/>
          <a:p>
            <a:pPr marL="0" indent="0">
              <a:buNone/>
            </a:pPr>
            <a:r>
              <a:rPr lang="en-US" dirty="0"/>
              <a:t>Check to make sure that there is nothing that might be complicating the reading on the pulse oximeter, such as:</a:t>
            </a:r>
          </a:p>
          <a:p>
            <a:r>
              <a:rPr lang="en-US" dirty="0"/>
              <a:t>Nail polish</a:t>
            </a:r>
          </a:p>
          <a:p>
            <a:r>
              <a:rPr lang="en-US" dirty="0"/>
              <a:t>Bright lights</a:t>
            </a:r>
          </a:p>
          <a:p>
            <a:r>
              <a:rPr lang="en-US" dirty="0"/>
              <a:t>Impaired perfusion to hands</a:t>
            </a:r>
          </a:p>
          <a:p>
            <a:r>
              <a:rPr lang="en-US" dirty="0"/>
              <a:t>Dark skin </a:t>
            </a:r>
          </a:p>
          <a:p>
            <a:pPr marL="0" indent="0">
              <a:buNone/>
            </a:pPr>
            <a:endParaRPr lang="en-US" dirty="0"/>
          </a:p>
          <a:p>
            <a:endParaRPr lang="en-US" dirty="0"/>
          </a:p>
        </p:txBody>
      </p:sp>
    </p:spTree>
    <p:extLst>
      <p:ext uri="{BB962C8B-B14F-4D97-AF65-F5344CB8AC3E}">
        <p14:creationId xmlns:p14="http://schemas.microsoft.com/office/powerpoint/2010/main" val="18579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670D88-669B-4281-985B-7C56973A09A4}"/>
              </a:ext>
            </a:extLst>
          </p:cNvPr>
          <p:cNvSpPr>
            <a:spLocks noGrp="1"/>
          </p:cNvSpPr>
          <p:nvPr>
            <p:ph idx="1"/>
          </p:nvPr>
        </p:nvSpPr>
        <p:spPr>
          <a:xfrm>
            <a:off x="609600" y="1166018"/>
            <a:ext cx="10972800" cy="4525963"/>
          </a:xfrm>
        </p:spPr>
        <p:txBody>
          <a:bodyPr/>
          <a:lstStyle/>
          <a:p>
            <a:r>
              <a:rPr lang="en-US" dirty="0"/>
              <a:t>You double check and redo the O2 saturation to find that the pulse is now reading withing 5BPM of your assessment.</a:t>
            </a:r>
          </a:p>
          <a:p>
            <a:r>
              <a:rPr lang="en-US" dirty="0"/>
              <a:t>The SPO2 is now 89%</a:t>
            </a:r>
          </a:p>
          <a:p>
            <a:endParaRPr lang="en-US" dirty="0"/>
          </a:p>
          <a:p>
            <a:r>
              <a:rPr lang="en-US" dirty="0"/>
              <a:t>What do you do now? Is there anything else that you haven’t checked?</a:t>
            </a:r>
          </a:p>
        </p:txBody>
      </p:sp>
    </p:spTree>
    <p:extLst>
      <p:ext uri="{BB962C8B-B14F-4D97-AF65-F5344CB8AC3E}">
        <p14:creationId xmlns:p14="http://schemas.microsoft.com/office/powerpoint/2010/main" val="391620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Portable oxygen tanks: what you need to know - The San Diego Union-Tribune">
            <a:extLst>
              <a:ext uri="{FF2B5EF4-FFF2-40B4-BE49-F238E27FC236}">
                <a16:creationId xmlns:a16="http://schemas.microsoft.com/office/drawing/2014/main" id="{B3278572-7C0F-4158-AC9E-61F5222AE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65"/>
          <a:stretch/>
        </p:blipFill>
        <p:spPr bwMode="auto">
          <a:xfrm>
            <a:off x="3297836" y="231958"/>
            <a:ext cx="8597484" cy="52544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2B48EC-8D02-4FEB-8EC5-12586878003F}"/>
              </a:ext>
            </a:extLst>
          </p:cNvPr>
          <p:cNvSpPr txBox="1"/>
          <p:nvPr/>
        </p:nvSpPr>
        <p:spPr>
          <a:xfrm>
            <a:off x="5636301" y="2968052"/>
            <a:ext cx="914400" cy="914400"/>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8BC74CAC-6E1E-4784-BC63-003CC72B42EB}"/>
              </a:ext>
            </a:extLst>
          </p:cNvPr>
          <p:cNvSpPr txBox="1"/>
          <p:nvPr/>
        </p:nvSpPr>
        <p:spPr>
          <a:xfrm>
            <a:off x="764499" y="1846810"/>
            <a:ext cx="3327817"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You notice now that the oxygen cylinder is empty!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do you do?</a:t>
            </a:r>
          </a:p>
        </p:txBody>
      </p:sp>
    </p:spTree>
    <p:extLst>
      <p:ext uri="{BB962C8B-B14F-4D97-AF65-F5344CB8AC3E}">
        <p14:creationId xmlns:p14="http://schemas.microsoft.com/office/powerpoint/2010/main" val="2400112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BBBCA-B47F-4B92-82EE-5E0C587C8F45}"/>
              </a:ext>
            </a:extLst>
          </p:cNvPr>
          <p:cNvSpPr>
            <a:spLocks noGrp="1"/>
          </p:cNvSpPr>
          <p:nvPr>
            <p:ph idx="1"/>
          </p:nvPr>
        </p:nvSpPr>
        <p:spPr>
          <a:xfrm>
            <a:off x="729521" y="2158584"/>
            <a:ext cx="10972800" cy="5346675"/>
          </a:xfrm>
        </p:spPr>
        <p:txBody>
          <a:bodyPr/>
          <a:lstStyle/>
          <a:p>
            <a:r>
              <a:rPr lang="en-US" dirty="0"/>
              <a:t>The oxygen is replaced. You reassess and her SPO2 is now 92%. She is starting to feel more like herself. </a:t>
            </a:r>
          </a:p>
        </p:txBody>
      </p:sp>
    </p:spTree>
    <p:extLst>
      <p:ext uri="{BB962C8B-B14F-4D97-AF65-F5344CB8AC3E}">
        <p14:creationId xmlns:p14="http://schemas.microsoft.com/office/powerpoint/2010/main" val="231843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rse Thumbs up High Res Stock Images | Shutterstock">
            <a:extLst>
              <a:ext uri="{FF2B5EF4-FFF2-40B4-BE49-F238E27FC236}">
                <a16:creationId xmlns:a16="http://schemas.microsoft.com/office/drawing/2014/main" id="{18674964-B636-4098-8964-E11720016B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44" r="-2" b="19306"/>
          <a:stretch/>
        </p:blipFill>
        <p:spPr bwMode="auto">
          <a:xfrm>
            <a:off x="20" y="10"/>
            <a:ext cx="12191980" cy="6857990"/>
          </a:xfrm>
          <a:prstGeom prst="rect">
            <a:avLst/>
          </a:prstGeom>
          <a:solidFill>
            <a:srgbClr val="FFFFFF"/>
          </a:solidFill>
        </p:spPr>
      </p:pic>
      <p:sp>
        <p:nvSpPr>
          <p:cNvPr id="4" name="TextBox 3">
            <a:extLst>
              <a:ext uri="{FF2B5EF4-FFF2-40B4-BE49-F238E27FC236}">
                <a16:creationId xmlns:a16="http://schemas.microsoft.com/office/drawing/2014/main" id="{297E3665-56A2-4151-934D-1EB8A9360765}"/>
              </a:ext>
            </a:extLst>
          </p:cNvPr>
          <p:cNvSpPr txBox="1"/>
          <p:nvPr/>
        </p:nvSpPr>
        <p:spPr>
          <a:xfrm rot="20995007">
            <a:off x="1663908" y="1671647"/>
            <a:ext cx="3327817" cy="4031873"/>
          </a:xfrm>
          <a:prstGeom prst="rect">
            <a:avLst/>
          </a:prstGeom>
          <a:noFill/>
        </p:spPr>
        <p:txBody>
          <a:bodyPr wrap="square" rtlCol="0">
            <a:spAutoFit/>
          </a:bodyPr>
          <a:lstStyle/>
          <a:p>
            <a:r>
              <a:rPr lang="en-US" sz="3200" b="1" dirty="0">
                <a:latin typeface="Bradley Hand ITC" panose="03070402050302030203" pitchFamily="66" charset="0"/>
              </a:rPr>
              <a:t>Great thinking! </a:t>
            </a:r>
          </a:p>
          <a:p>
            <a:endParaRPr lang="en-US" sz="3200" b="1" dirty="0">
              <a:latin typeface="Bradley Hand ITC" panose="03070402050302030203" pitchFamily="66" charset="0"/>
            </a:endParaRPr>
          </a:p>
          <a:p>
            <a:r>
              <a:rPr lang="en-US" sz="3200" b="1" dirty="0">
                <a:latin typeface="Bradley Hand ITC" panose="03070402050302030203" pitchFamily="66" charset="0"/>
              </a:rPr>
              <a:t>The best way to keep assessment skills sharp is to use them. We hope this review has been helpful.</a:t>
            </a:r>
          </a:p>
        </p:txBody>
      </p:sp>
    </p:spTree>
    <p:extLst>
      <p:ext uri="{BB962C8B-B14F-4D97-AF65-F5344CB8AC3E}">
        <p14:creationId xmlns:p14="http://schemas.microsoft.com/office/powerpoint/2010/main" val="1173036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2EA1-D42C-4484-9AFA-E9946D1B1CE9}"/>
              </a:ext>
            </a:extLst>
          </p:cNvPr>
          <p:cNvSpPr>
            <a:spLocks noGrp="1"/>
          </p:cNvSpPr>
          <p:nvPr>
            <p:ph type="title"/>
          </p:nvPr>
        </p:nvSpPr>
        <p:spPr/>
        <p:txBody>
          <a:bodyPr/>
          <a:lstStyle/>
          <a:p>
            <a:r>
              <a:rPr lang="en-US" dirty="0"/>
              <a:t>Using this case study</a:t>
            </a:r>
          </a:p>
        </p:txBody>
      </p:sp>
      <p:sp>
        <p:nvSpPr>
          <p:cNvPr id="3" name="Content Placeholder 2">
            <a:extLst>
              <a:ext uri="{FF2B5EF4-FFF2-40B4-BE49-F238E27FC236}">
                <a16:creationId xmlns:a16="http://schemas.microsoft.com/office/drawing/2014/main" id="{0C76D2B7-E292-4594-8FF6-252CB6853B3A}"/>
              </a:ext>
            </a:extLst>
          </p:cNvPr>
          <p:cNvSpPr>
            <a:spLocks noGrp="1"/>
          </p:cNvSpPr>
          <p:nvPr>
            <p:ph idx="1"/>
          </p:nvPr>
        </p:nvSpPr>
        <p:spPr/>
        <p:txBody>
          <a:bodyPr/>
          <a:lstStyle/>
          <a:p>
            <a:r>
              <a:rPr lang="en-US" dirty="0"/>
              <a:t>There is no voice over for this case study.</a:t>
            </a:r>
          </a:p>
          <a:p>
            <a:r>
              <a:rPr lang="en-US" dirty="0"/>
              <a:t>Read the scenarios and talk the assessments through – best as a group so you can learn from each other</a:t>
            </a:r>
          </a:p>
          <a:p>
            <a:r>
              <a:rPr lang="en-US" dirty="0"/>
              <a:t>Play this as a slide show so that you can use the interactive components</a:t>
            </a:r>
          </a:p>
          <a:p>
            <a:r>
              <a:rPr lang="en-US" dirty="0"/>
              <a:t>Combine your clinical expertise to find the solutions</a:t>
            </a:r>
          </a:p>
          <a:p>
            <a:r>
              <a:rPr lang="en-US" dirty="0"/>
              <a:t>Have fun learning!</a:t>
            </a:r>
          </a:p>
        </p:txBody>
      </p:sp>
    </p:spTree>
    <p:extLst>
      <p:ext uri="{BB962C8B-B14F-4D97-AF65-F5344CB8AC3E}">
        <p14:creationId xmlns:p14="http://schemas.microsoft.com/office/powerpoint/2010/main" val="357560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1C93-5944-4C87-8BD7-01F54FCF981E}"/>
              </a:ext>
            </a:extLst>
          </p:cNvPr>
          <p:cNvSpPr>
            <a:spLocks noGrp="1"/>
          </p:cNvSpPr>
          <p:nvPr>
            <p:ph type="title"/>
          </p:nvPr>
        </p:nvSpPr>
        <p:spPr>
          <a:xfrm>
            <a:off x="381560" y="185453"/>
            <a:ext cx="10515600" cy="1325563"/>
          </a:xfrm>
        </p:spPr>
        <p:txBody>
          <a:bodyPr/>
          <a:lstStyle/>
          <a:p>
            <a:r>
              <a:rPr lang="en-US" b="1" dirty="0"/>
              <a:t>Mrs. Lim</a:t>
            </a:r>
          </a:p>
        </p:txBody>
      </p:sp>
      <p:sp>
        <p:nvSpPr>
          <p:cNvPr id="3" name="Content Placeholder 2">
            <a:extLst>
              <a:ext uri="{FF2B5EF4-FFF2-40B4-BE49-F238E27FC236}">
                <a16:creationId xmlns:a16="http://schemas.microsoft.com/office/drawing/2014/main" id="{CFEF4271-D829-4F70-9518-0E61240B6762}"/>
              </a:ext>
            </a:extLst>
          </p:cNvPr>
          <p:cNvSpPr>
            <a:spLocks noGrp="1"/>
          </p:cNvSpPr>
          <p:nvPr>
            <p:ph idx="1"/>
          </p:nvPr>
        </p:nvSpPr>
        <p:spPr>
          <a:xfrm>
            <a:off x="381560" y="1196222"/>
            <a:ext cx="6244092" cy="4840532"/>
          </a:xfrm>
        </p:spPr>
        <p:txBody>
          <a:bodyPr>
            <a:normAutofit/>
          </a:bodyPr>
          <a:lstStyle/>
          <a:p>
            <a:r>
              <a:rPr lang="en-US" sz="2600" dirty="0"/>
              <a:t>84 years old</a:t>
            </a:r>
          </a:p>
          <a:p>
            <a:r>
              <a:rPr lang="en-US" sz="2600" dirty="0"/>
              <a:t>Mild cognitive impairment</a:t>
            </a:r>
          </a:p>
          <a:p>
            <a:r>
              <a:rPr lang="en-US" sz="2600" dirty="0"/>
              <a:t>Post COVID, type 2 diabetes</a:t>
            </a:r>
          </a:p>
          <a:p>
            <a:r>
              <a:rPr lang="en-US" sz="2600" dirty="0"/>
              <a:t>Has been recovering well and getting stronger every day on 2L oxygen. She had no oxygen needs pre-COVID</a:t>
            </a:r>
          </a:p>
          <a:p>
            <a:r>
              <a:rPr lang="en-US" sz="2600" dirty="0"/>
              <a:t>Baseline VS: 36.8, 78, 18, 124/74, SPO2 96% on 2L</a:t>
            </a:r>
          </a:p>
        </p:txBody>
      </p:sp>
      <p:pic>
        <p:nvPicPr>
          <p:cNvPr id="1026" name="Picture 2" descr="Nasal Cannula HD Stock Images | Shutterstock">
            <a:extLst>
              <a:ext uri="{FF2B5EF4-FFF2-40B4-BE49-F238E27FC236}">
                <a16:creationId xmlns:a16="http://schemas.microsoft.com/office/drawing/2014/main" id="{C22C1529-2965-4632-9CE8-F989935045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4" t="25972" r="42544" b="7705"/>
          <a:stretch/>
        </p:blipFill>
        <p:spPr bwMode="auto">
          <a:xfrm>
            <a:off x="6879742" y="335579"/>
            <a:ext cx="4752626" cy="484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4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61C93-5944-4C87-8BD7-01F54FCF981E}"/>
              </a:ext>
            </a:extLst>
          </p:cNvPr>
          <p:cNvSpPr>
            <a:spLocks noGrp="1"/>
          </p:cNvSpPr>
          <p:nvPr>
            <p:ph type="title"/>
          </p:nvPr>
        </p:nvSpPr>
        <p:spPr>
          <a:xfrm>
            <a:off x="381560" y="233411"/>
            <a:ext cx="10515600" cy="1325563"/>
          </a:xfrm>
        </p:spPr>
        <p:txBody>
          <a:bodyPr/>
          <a:lstStyle/>
          <a:p>
            <a:r>
              <a:rPr lang="en-US" b="1" dirty="0"/>
              <a:t>Mrs. Lim</a:t>
            </a:r>
            <a:endParaRPr lang="en-US" dirty="0"/>
          </a:p>
        </p:txBody>
      </p:sp>
      <p:sp>
        <p:nvSpPr>
          <p:cNvPr id="3" name="Content Placeholder 2">
            <a:extLst>
              <a:ext uri="{FF2B5EF4-FFF2-40B4-BE49-F238E27FC236}">
                <a16:creationId xmlns:a16="http://schemas.microsoft.com/office/drawing/2014/main" id="{CFEF4271-D829-4F70-9518-0E61240B6762}"/>
              </a:ext>
            </a:extLst>
          </p:cNvPr>
          <p:cNvSpPr>
            <a:spLocks noGrp="1"/>
          </p:cNvSpPr>
          <p:nvPr>
            <p:ph idx="1"/>
          </p:nvPr>
        </p:nvSpPr>
        <p:spPr>
          <a:xfrm>
            <a:off x="381560" y="1379092"/>
            <a:ext cx="6289063" cy="4840532"/>
          </a:xfrm>
        </p:spPr>
        <p:txBody>
          <a:bodyPr>
            <a:normAutofit/>
          </a:bodyPr>
          <a:lstStyle/>
          <a:p>
            <a:r>
              <a:rPr lang="en-US" sz="2600" dirty="0"/>
              <a:t>Has been determined that she will “beat this bug” and in good spirits</a:t>
            </a:r>
          </a:p>
          <a:p>
            <a:r>
              <a:rPr lang="en-US" sz="2600" dirty="0"/>
              <a:t>This afternoon she is irritable and confused, unsure of where she is and snapping at people when they come to talk to her.</a:t>
            </a:r>
          </a:p>
          <a:p>
            <a:r>
              <a:rPr lang="en-US" sz="2600" dirty="0"/>
              <a:t>You decide to do a respiratory assessment and vital signs</a:t>
            </a:r>
          </a:p>
        </p:txBody>
      </p:sp>
      <p:pic>
        <p:nvPicPr>
          <p:cNvPr id="5" name="Picture 2" descr="Nasal Cannula HD Stock Images | Shutterstock">
            <a:extLst>
              <a:ext uri="{FF2B5EF4-FFF2-40B4-BE49-F238E27FC236}">
                <a16:creationId xmlns:a16="http://schemas.microsoft.com/office/drawing/2014/main" id="{3C090D3C-ACA3-4895-B0E7-C1AA392F25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04" t="25972" r="42544" b="7705"/>
          <a:stretch/>
        </p:blipFill>
        <p:spPr bwMode="auto">
          <a:xfrm>
            <a:off x="6879742" y="335579"/>
            <a:ext cx="4752626" cy="4840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71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F4271-D829-4F70-9518-0E61240B6762}"/>
              </a:ext>
            </a:extLst>
          </p:cNvPr>
          <p:cNvSpPr>
            <a:spLocks noGrp="1"/>
          </p:cNvSpPr>
          <p:nvPr>
            <p:ph idx="1"/>
          </p:nvPr>
        </p:nvSpPr>
        <p:spPr>
          <a:xfrm>
            <a:off x="672473" y="1198060"/>
            <a:ext cx="11634452" cy="4992877"/>
          </a:xfrm>
        </p:spPr>
        <p:txBody>
          <a:bodyPr/>
          <a:lstStyle/>
          <a:p>
            <a:pPr marL="0" indent="0">
              <a:buNone/>
            </a:pPr>
            <a:endParaRPr lang="en-US" dirty="0"/>
          </a:p>
          <a:p>
            <a:r>
              <a:rPr lang="en-US" dirty="0"/>
              <a:t>What things are you looking for at this time? (before you touch her)</a:t>
            </a:r>
          </a:p>
        </p:txBody>
      </p:sp>
    </p:spTree>
    <p:extLst>
      <p:ext uri="{BB962C8B-B14F-4D97-AF65-F5344CB8AC3E}">
        <p14:creationId xmlns:p14="http://schemas.microsoft.com/office/powerpoint/2010/main" val="247098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1223-8A87-4F03-A2A1-49813FE3A427}"/>
              </a:ext>
            </a:extLst>
          </p:cNvPr>
          <p:cNvSpPr>
            <a:spLocks noGrp="1"/>
          </p:cNvSpPr>
          <p:nvPr>
            <p:ph type="title"/>
          </p:nvPr>
        </p:nvSpPr>
        <p:spPr>
          <a:xfrm>
            <a:off x="609600" y="0"/>
            <a:ext cx="10972800" cy="1143000"/>
          </a:xfrm>
        </p:spPr>
        <p:txBody>
          <a:bodyPr/>
          <a:lstStyle/>
          <a:p>
            <a:r>
              <a:rPr lang="en-US" b="1" dirty="0"/>
              <a:t>Things to observe</a:t>
            </a:r>
          </a:p>
        </p:txBody>
      </p:sp>
      <p:sp>
        <p:nvSpPr>
          <p:cNvPr id="3" name="Content Placeholder 2">
            <a:extLst>
              <a:ext uri="{FF2B5EF4-FFF2-40B4-BE49-F238E27FC236}">
                <a16:creationId xmlns:a16="http://schemas.microsoft.com/office/drawing/2014/main" id="{B8F6AD05-3463-4D13-AA90-BD049BD631DA}"/>
              </a:ext>
            </a:extLst>
          </p:cNvPr>
          <p:cNvSpPr>
            <a:spLocks noGrp="1"/>
          </p:cNvSpPr>
          <p:nvPr>
            <p:ph idx="1"/>
          </p:nvPr>
        </p:nvSpPr>
        <p:spPr>
          <a:xfrm>
            <a:off x="609600" y="988010"/>
            <a:ext cx="10972800" cy="4881980"/>
          </a:xfrm>
        </p:spPr>
        <p:txBody>
          <a:bodyPr/>
          <a:lstStyle/>
          <a:p>
            <a:r>
              <a:rPr lang="en-US" dirty="0"/>
              <a:t>Notice her posture – in bed.</a:t>
            </a:r>
          </a:p>
          <a:p>
            <a:r>
              <a:rPr lang="en-US" dirty="0"/>
              <a:t>Irritability and confusion are unusual</a:t>
            </a:r>
          </a:p>
          <a:p>
            <a:r>
              <a:rPr lang="en-US" dirty="0"/>
              <a:t>Look at work of breathing – is she speaking in short phrases because she is dyspneic? </a:t>
            </a:r>
          </a:p>
          <a:p>
            <a:r>
              <a:rPr lang="en-US" dirty="0" err="1"/>
              <a:t>Colour</a:t>
            </a:r>
            <a:r>
              <a:rPr lang="en-US" dirty="0"/>
              <a:t> – Pale? Pink? Cyanosis?</a:t>
            </a:r>
          </a:p>
          <a:p>
            <a:r>
              <a:rPr lang="en-US" dirty="0"/>
              <a:t>Accessory muscle use visible? Breathing sounds from where you are?</a:t>
            </a:r>
          </a:p>
          <a:p>
            <a:r>
              <a:rPr lang="en-US" dirty="0"/>
              <a:t>Cough?</a:t>
            </a:r>
          </a:p>
        </p:txBody>
      </p:sp>
    </p:spTree>
    <p:extLst>
      <p:ext uri="{BB962C8B-B14F-4D97-AF65-F5344CB8AC3E}">
        <p14:creationId xmlns:p14="http://schemas.microsoft.com/office/powerpoint/2010/main" val="2589857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6D6E60-36D8-4A38-AF37-10B9BA8DBD16}"/>
              </a:ext>
            </a:extLst>
          </p:cNvPr>
          <p:cNvSpPr>
            <a:spLocks noGrp="1"/>
          </p:cNvSpPr>
          <p:nvPr>
            <p:ph idx="1"/>
          </p:nvPr>
        </p:nvSpPr>
        <p:spPr>
          <a:xfrm>
            <a:off x="609600" y="929390"/>
            <a:ext cx="10972800" cy="5481587"/>
          </a:xfrm>
        </p:spPr>
        <p:txBody>
          <a:bodyPr/>
          <a:lstStyle/>
          <a:p>
            <a:r>
              <a:rPr lang="en-US" dirty="0"/>
              <a:t>You can see that she is breathing quickly</a:t>
            </a:r>
          </a:p>
          <a:p>
            <a:r>
              <a:rPr lang="en-US" dirty="0" err="1"/>
              <a:t>Colour</a:t>
            </a:r>
            <a:r>
              <a:rPr lang="en-US" dirty="0"/>
              <a:t> – Pale – you look at her mucous membranes and the inside of her lips is blue-tinged</a:t>
            </a:r>
          </a:p>
          <a:p>
            <a:r>
              <a:rPr lang="en-US" dirty="0"/>
              <a:t>You do not see accessory muscle use at this point</a:t>
            </a:r>
          </a:p>
          <a:p>
            <a:r>
              <a:rPr lang="en-US" dirty="0"/>
              <a:t>You ask about a cough. She says she has had no cough and you have not seen otherwise</a:t>
            </a:r>
          </a:p>
          <a:p>
            <a:r>
              <a:rPr lang="en-US" dirty="0"/>
              <a:t>What do you do next?</a:t>
            </a:r>
          </a:p>
          <a:p>
            <a:endParaRPr lang="en-US" dirty="0"/>
          </a:p>
        </p:txBody>
      </p:sp>
    </p:spTree>
    <p:extLst>
      <p:ext uri="{BB962C8B-B14F-4D97-AF65-F5344CB8AC3E}">
        <p14:creationId xmlns:p14="http://schemas.microsoft.com/office/powerpoint/2010/main" val="220266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699FB174-D378-49D7-9A73-DD83C6384E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81" r="13171"/>
          <a:stretch/>
        </p:blipFill>
        <p:spPr bwMode="auto">
          <a:xfrm>
            <a:off x="6310113" y="237344"/>
            <a:ext cx="5389714" cy="536227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hlinkClick r:id="" action="ppaction://noaction">
              <a:snd r:embed="rId3" name="wheeze 2.wav"/>
            </a:hlinkClick>
            <a:extLst>
              <a:ext uri="{FF2B5EF4-FFF2-40B4-BE49-F238E27FC236}">
                <a16:creationId xmlns:a16="http://schemas.microsoft.com/office/drawing/2014/main" id="{40C8A723-4E1D-4E69-AAAB-1CF62A9DF431}"/>
              </a:ext>
            </a:extLst>
          </p:cNvPr>
          <p:cNvSpPr/>
          <p:nvPr/>
        </p:nvSpPr>
        <p:spPr>
          <a:xfrm>
            <a:off x="9622437" y="688752"/>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hlinkClick r:id="" action="ppaction://noaction">
              <a:snd r:embed="rId4" name="vesicular.wav"/>
            </a:hlinkClick>
            <a:extLst>
              <a:ext uri="{FF2B5EF4-FFF2-40B4-BE49-F238E27FC236}">
                <a16:creationId xmlns:a16="http://schemas.microsoft.com/office/drawing/2014/main" id="{6D798109-F7A0-4843-B307-66033F3ADFD5}"/>
              </a:ext>
            </a:extLst>
          </p:cNvPr>
          <p:cNvSpPr/>
          <p:nvPr/>
        </p:nvSpPr>
        <p:spPr>
          <a:xfrm>
            <a:off x="7567537" y="776991"/>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 action="ppaction://noaction">
              <a:snd r:embed="rId4" name="vesicular.wav"/>
            </a:hlinkClick>
            <a:extLst>
              <a:ext uri="{FF2B5EF4-FFF2-40B4-BE49-F238E27FC236}">
                <a16:creationId xmlns:a16="http://schemas.microsoft.com/office/drawing/2014/main" id="{0728D956-3511-4CC2-99C5-2FE25B1AC35A}"/>
              </a:ext>
            </a:extLst>
          </p:cNvPr>
          <p:cNvSpPr/>
          <p:nvPr/>
        </p:nvSpPr>
        <p:spPr>
          <a:xfrm>
            <a:off x="7885200" y="1683896"/>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 action="ppaction://noaction">
              <a:snd r:embed="rId3" name="wheeze 2.wav"/>
            </a:hlinkClick>
            <a:extLst>
              <a:ext uri="{FF2B5EF4-FFF2-40B4-BE49-F238E27FC236}">
                <a16:creationId xmlns:a16="http://schemas.microsoft.com/office/drawing/2014/main" id="{6B136910-09D8-422B-B20B-5F01DE42443F}"/>
              </a:ext>
            </a:extLst>
          </p:cNvPr>
          <p:cNvSpPr/>
          <p:nvPr/>
        </p:nvSpPr>
        <p:spPr>
          <a:xfrm>
            <a:off x="9515195" y="1709786"/>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hlinkClick r:id="" action="ppaction://noaction">
              <a:snd r:embed="rId4" name="vesicular.wav"/>
            </a:hlinkClick>
            <a:extLst>
              <a:ext uri="{FF2B5EF4-FFF2-40B4-BE49-F238E27FC236}">
                <a16:creationId xmlns:a16="http://schemas.microsoft.com/office/drawing/2014/main" id="{C5696886-F83C-41E3-8720-E5F6CF2A0CF7}"/>
              </a:ext>
            </a:extLst>
          </p:cNvPr>
          <p:cNvSpPr/>
          <p:nvPr/>
        </p:nvSpPr>
        <p:spPr>
          <a:xfrm>
            <a:off x="7567537" y="2614080"/>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 action="ppaction://noaction">
              <a:snd r:embed="rId3" name="wheeze 2.wav"/>
            </a:hlinkClick>
            <a:extLst>
              <a:ext uri="{FF2B5EF4-FFF2-40B4-BE49-F238E27FC236}">
                <a16:creationId xmlns:a16="http://schemas.microsoft.com/office/drawing/2014/main" id="{68DE1CB9-BFE2-41D0-A40F-831D0F0F2A8D}"/>
              </a:ext>
            </a:extLst>
          </p:cNvPr>
          <p:cNvSpPr/>
          <p:nvPr/>
        </p:nvSpPr>
        <p:spPr>
          <a:xfrm>
            <a:off x="10069831" y="2599940"/>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 action="ppaction://noaction">
              <a:snd r:embed="rId5" name="crackles.wav"/>
            </a:hlinkClick>
            <a:extLst>
              <a:ext uri="{FF2B5EF4-FFF2-40B4-BE49-F238E27FC236}">
                <a16:creationId xmlns:a16="http://schemas.microsoft.com/office/drawing/2014/main" id="{BCF59968-EDDA-43EA-800C-F8CB39C48F5F}"/>
              </a:ext>
            </a:extLst>
          </p:cNvPr>
          <p:cNvSpPr/>
          <p:nvPr/>
        </p:nvSpPr>
        <p:spPr>
          <a:xfrm>
            <a:off x="7262736" y="3674295"/>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hlinkClick r:id="" action="ppaction://noaction">
              <a:snd r:embed="rId5" name="crackles.wav"/>
            </a:hlinkClick>
            <a:extLst>
              <a:ext uri="{FF2B5EF4-FFF2-40B4-BE49-F238E27FC236}">
                <a16:creationId xmlns:a16="http://schemas.microsoft.com/office/drawing/2014/main" id="{A9F10B85-B87D-42B1-A7EC-AB93DA4CED43}"/>
              </a:ext>
            </a:extLst>
          </p:cNvPr>
          <p:cNvSpPr/>
          <p:nvPr/>
        </p:nvSpPr>
        <p:spPr>
          <a:xfrm>
            <a:off x="6641118" y="4133538"/>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EE2F616-A8B8-43AD-88C5-47DC4CCC254D}"/>
              </a:ext>
            </a:extLst>
          </p:cNvPr>
          <p:cNvSpPr txBox="1"/>
          <p:nvPr/>
        </p:nvSpPr>
        <p:spPr>
          <a:xfrm>
            <a:off x="869064" y="865577"/>
            <a:ext cx="444601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Click on the circles to hear her lungs (ideally listen to front and back)</a:t>
            </a:r>
          </a:p>
          <a:p>
            <a:pPr marL="342900" indent="-342900">
              <a:buFont typeface="Arial" panose="020B0604020202020204" pitchFamily="34" charset="0"/>
              <a:buChar char="•"/>
            </a:pPr>
            <a:r>
              <a:rPr lang="en-US" sz="2400" dirty="0"/>
              <a:t>Don’t forget to use the stepladder (side to side) method so that you can compare sides</a:t>
            </a:r>
          </a:p>
          <a:p>
            <a:pPr marL="342900" indent="-342900">
              <a:buFont typeface="Arial" panose="020B0604020202020204" pitchFamily="34" charset="0"/>
              <a:buChar char="•"/>
            </a:pPr>
            <a:r>
              <a:rPr lang="en-US" sz="2400" dirty="0"/>
              <a:t>What do you hear?</a:t>
            </a:r>
          </a:p>
          <a:p>
            <a:pPr marL="342900" indent="-342900">
              <a:buFont typeface="Arial" panose="020B0604020202020204" pitchFamily="34" charset="0"/>
              <a:buChar char="•"/>
            </a:pPr>
            <a:r>
              <a:rPr lang="en-US" sz="2400" dirty="0"/>
              <a:t>How would you document this?</a:t>
            </a:r>
          </a:p>
        </p:txBody>
      </p:sp>
      <p:sp>
        <p:nvSpPr>
          <p:cNvPr id="16" name="Oval 15">
            <a:hlinkClick r:id="" action="ppaction://noaction">
              <a:snd r:embed="rId3" name="wheeze 2.wav"/>
            </a:hlinkClick>
            <a:extLst>
              <a:ext uri="{FF2B5EF4-FFF2-40B4-BE49-F238E27FC236}">
                <a16:creationId xmlns:a16="http://schemas.microsoft.com/office/drawing/2014/main" id="{C0DCF96F-C8FF-4979-ABB9-12EBE84A91EE}"/>
              </a:ext>
            </a:extLst>
          </p:cNvPr>
          <p:cNvSpPr/>
          <p:nvPr/>
        </p:nvSpPr>
        <p:spPr>
          <a:xfrm>
            <a:off x="10206768" y="3639717"/>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hlinkClick r:id="" action="ppaction://noaction">
              <a:snd r:embed="rId3" name="wheeze 2.wav"/>
            </a:hlinkClick>
            <a:extLst>
              <a:ext uri="{FF2B5EF4-FFF2-40B4-BE49-F238E27FC236}">
                <a16:creationId xmlns:a16="http://schemas.microsoft.com/office/drawing/2014/main" id="{32290F5C-5FF3-43D9-AE32-8627755E52FC}"/>
              </a:ext>
            </a:extLst>
          </p:cNvPr>
          <p:cNvSpPr/>
          <p:nvPr/>
        </p:nvSpPr>
        <p:spPr>
          <a:xfrm>
            <a:off x="10901364" y="3851284"/>
            <a:ext cx="554636" cy="56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8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5E08-63B1-4FE2-A9AB-2CC8F7E0767F}"/>
              </a:ext>
            </a:extLst>
          </p:cNvPr>
          <p:cNvSpPr>
            <a:spLocks noGrp="1"/>
          </p:cNvSpPr>
          <p:nvPr>
            <p:ph idx="1"/>
          </p:nvPr>
        </p:nvSpPr>
        <p:spPr>
          <a:xfrm>
            <a:off x="5546361" y="643234"/>
            <a:ext cx="6275645" cy="5571529"/>
          </a:xfrm>
        </p:spPr>
        <p:txBody>
          <a:bodyPr/>
          <a:lstStyle/>
          <a:p>
            <a:pPr marL="457200" lvl="1" indent="0">
              <a:buNone/>
            </a:pPr>
            <a:r>
              <a:rPr lang="en-US" dirty="0"/>
              <a:t>Resident tachypneic, and pale supine in bed. No accessory muscles used for breathing. No cough. She is confused and agitated. Anterior chest assessed. Breath sounds clear to right upper lobe. Coarse crackles to right middle and lower lobes. Expiratory wheeze to upper and lower left lobes. </a:t>
            </a:r>
          </a:p>
          <a:p>
            <a:pPr lvl="1">
              <a:buFont typeface="Courier New" panose="02070309020205020404" pitchFamily="49" charset="0"/>
              <a:buChar char="o"/>
            </a:pPr>
            <a:endParaRPr lang="en-US" dirty="0"/>
          </a:p>
          <a:p>
            <a:pPr lvl="1">
              <a:buFont typeface="Courier New" panose="02070309020205020404" pitchFamily="49" charset="0"/>
              <a:buChar char="o"/>
            </a:pPr>
            <a:r>
              <a:rPr lang="en-US" dirty="0"/>
              <a:t>What else should you assess?</a:t>
            </a:r>
          </a:p>
          <a:p>
            <a:endParaRPr lang="en-US" dirty="0"/>
          </a:p>
        </p:txBody>
      </p:sp>
      <p:pic>
        <p:nvPicPr>
          <p:cNvPr id="5122" name="Picture 2" descr="Blank Nurse Notes Forms Template MS Word | Printable Medical Forms, Letters  &amp; Sheets">
            <a:extLst>
              <a:ext uri="{FF2B5EF4-FFF2-40B4-BE49-F238E27FC236}">
                <a16:creationId xmlns:a16="http://schemas.microsoft.com/office/drawing/2014/main" id="{0F630B13-1596-4193-8DEF-9BC8BF923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05919">
            <a:off x="684333" y="378710"/>
            <a:ext cx="4737566" cy="610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176173"/>
      </p:ext>
    </p:extLst>
  </p:cSld>
  <p:clrMapOvr>
    <a:masterClrMapping/>
  </p:clrMapOvr>
</p:sld>
</file>

<file path=ppt/theme/theme1.xml><?xml version="1.0" encoding="utf-8"?>
<a:theme xmlns:a="http://schemas.openxmlformats.org/drawingml/2006/main" name="stethoscop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15AFDA99E2A4BB335C80766294AFA" ma:contentTypeVersion="0" ma:contentTypeDescription="Create a new document." ma:contentTypeScope="" ma:versionID="5f1c14f7e099956c001d220ee94408f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0F1D61-8A20-44B1-B1F6-FC46448D92CF}"/>
</file>

<file path=customXml/itemProps2.xml><?xml version="1.0" encoding="utf-8"?>
<ds:datastoreItem xmlns:ds="http://schemas.openxmlformats.org/officeDocument/2006/customXml" ds:itemID="{94A41733-00EC-4DA1-97CE-DE8778072FC2}"/>
</file>

<file path=customXml/itemProps3.xml><?xml version="1.0" encoding="utf-8"?>
<ds:datastoreItem xmlns:ds="http://schemas.openxmlformats.org/officeDocument/2006/customXml" ds:itemID="{A3FD9E27-567A-4942-8B1A-B5DE3688CA30}"/>
</file>

<file path=docProps/app.xml><?xml version="1.0" encoding="utf-8"?>
<Properties xmlns="http://schemas.openxmlformats.org/officeDocument/2006/extended-properties" xmlns:vt="http://schemas.openxmlformats.org/officeDocument/2006/docPropsVTypes">
  <Template>stethoscope</Template>
  <TotalTime>299</TotalTime>
  <Words>590</Words>
  <Application>Microsoft Office PowerPoint</Application>
  <PresentationFormat>Widescreen</PresentationFormat>
  <Paragraphs>65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Bradley Hand ITC</vt:lpstr>
      <vt:lpstr>Calibri</vt:lpstr>
      <vt:lpstr>Courier New</vt:lpstr>
      <vt:lpstr>stethoscope</vt:lpstr>
      <vt:lpstr>Respiratory Assessment</vt:lpstr>
      <vt:lpstr>Using this case study</vt:lpstr>
      <vt:lpstr>Mrs. Lim</vt:lpstr>
      <vt:lpstr>Mrs. Lim</vt:lpstr>
      <vt:lpstr>PowerPoint Presentation</vt:lpstr>
      <vt:lpstr>Things to observe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Bowser</dc:creator>
  <cp:lastModifiedBy>Theresa Bowser</cp:lastModifiedBy>
  <cp:revision>28</cp:revision>
  <dcterms:created xsi:type="dcterms:W3CDTF">2021-04-08T13:18:44Z</dcterms:created>
  <dcterms:modified xsi:type="dcterms:W3CDTF">2021-04-09T19:07:18Z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0x010100E6C15AFDA99E2A4BB335C80766294AFA</vt:lpwstr>
  </property>
</Properties>
</file>