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wmv" ContentType="video/x-ms-wm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701" r:id="rId2"/>
  </p:sldMasterIdLst>
  <p:notesMasterIdLst>
    <p:notesMasterId r:id="rId29"/>
  </p:notesMasterIdLst>
  <p:sldIdLst>
    <p:sldId id="256" r:id="rId3"/>
    <p:sldId id="293" r:id="rId4"/>
    <p:sldId id="318" r:id="rId5"/>
    <p:sldId id="258" r:id="rId6"/>
    <p:sldId id="267" r:id="rId7"/>
    <p:sldId id="261" r:id="rId8"/>
    <p:sldId id="296" r:id="rId9"/>
    <p:sldId id="297" r:id="rId10"/>
    <p:sldId id="292" r:id="rId11"/>
    <p:sldId id="303" r:id="rId12"/>
    <p:sldId id="305" r:id="rId13"/>
    <p:sldId id="268" r:id="rId14"/>
    <p:sldId id="312" r:id="rId15"/>
    <p:sldId id="313" r:id="rId16"/>
    <p:sldId id="301" r:id="rId17"/>
    <p:sldId id="302" r:id="rId18"/>
    <p:sldId id="306" r:id="rId19"/>
    <p:sldId id="314" r:id="rId20"/>
    <p:sldId id="315" r:id="rId21"/>
    <p:sldId id="307" r:id="rId22"/>
    <p:sldId id="298" r:id="rId23"/>
    <p:sldId id="308" r:id="rId24"/>
    <p:sldId id="317" r:id="rId25"/>
    <p:sldId id="309" r:id="rId26"/>
    <p:sldId id="316" r:id="rId27"/>
    <p:sldId id="32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26262"/>
    <a:srgbClr val="6D6D6D"/>
    <a:srgbClr val="FF4343"/>
    <a:srgbClr val="F3B7B7"/>
    <a:srgbClr val="251F35"/>
    <a:srgbClr val="0916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88379" autoAdjust="0"/>
  </p:normalViewPr>
  <p:slideViewPr>
    <p:cSldViewPr>
      <p:cViewPr>
        <p:scale>
          <a:sx n="94" d="100"/>
          <a:sy n="94" d="100"/>
        </p:scale>
        <p:origin x="-390" y="-16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0" d="100"/>
          <a:sy n="70" d="100"/>
        </p:scale>
        <p:origin x="-324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10ADE9-A8FE-40CB-9878-97EE926C400F}" type="datetimeFigureOut">
              <a:rPr lang="en-CA" smtClean="0"/>
              <a:t>12/03/2019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E57340-CFAA-457D-A56E-5DD0EBB5C64E}" type="slidenum">
              <a:rPr lang="en-CA" smtClean="0"/>
              <a:t>‹#›</a:t>
            </a:fld>
            <a:endParaRPr lang="en-CA"/>
          </a:p>
        </p:txBody>
      </p:sp>
    </p:spTree>
    <p:extLst>
      <p:ext uri="{BB962C8B-B14F-4D97-AF65-F5344CB8AC3E}">
        <p14:creationId xmlns:p14="http://schemas.microsoft.com/office/powerpoint/2010/main" val="2485539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cite_note-Klebanoff-2"/><Relationship Id="rId13" Type="http://schemas.openxmlformats.org/officeDocument/2006/relationships/hyperlink" Target="http://en.wikipedia.org/wiki/Inflammation" TargetMode="External"/><Relationship Id="rId18" Type="http://schemas.openxmlformats.org/officeDocument/2006/relationships/hyperlink" Target="#cite_note-DeLarco-6"/><Relationship Id="rId26" Type="http://schemas.openxmlformats.org/officeDocument/2006/relationships/hyperlink" Target="#cite_note-7"/><Relationship Id="rId3" Type="http://schemas.openxmlformats.org/officeDocument/2006/relationships/hyperlink" Target="http://en.wikipedia.org/wiki/Granulocytes" TargetMode="External"/><Relationship Id="rId21" Type="http://schemas.openxmlformats.org/officeDocument/2006/relationships/hyperlink" Target="http://en.wikipedia.org/wiki/C5a" TargetMode="External"/><Relationship Id="rId7" Type="http://schemas.openxmlformats.org/officeDocument/2006/relationships/hyperlink" Target="#cite_note-Witko-1"/><Relationship Id="rId12" Type="http://schemas.openxmlformats.org/officeDocument/2006/relationships/hyperlink" Target="http://en.wikipedia.org/wiki/Acute_(medical)" TargetMode="External"/><Relationship Id="rId17" Type="http://schemas.openxmlformats.org/officeDocument/2006/relationships/hyperlink" Target="#cite_note-Waugh-5"/><Relationship Id="rId25" Type="http://schemas.openxmlformats.org/officeDocument/2006/relationships/hyperlink" Target="http://en.wikipedia.org/wiki/Pus" TargetMode="External"/><Relationship Id="rId2" Type="http://schemas.openxmlformats.org/officeDocument/2006/relationships/slide" Target="../slides/slide18.xml"/><Relationship Id="rId16" Type="http://schemas.openxmlformats.org/officeDocument/2006/relationships/hyperlink" Target="#cite_note-Jacobs-4"/><Relationship Id="rId20" Type="http://schemas.openxmlformats.org/officeDocument/2006/relationships/hyperlink" Target="http://en.wikipedia.org/wiki/Interleukin-8" TargetMode="External"/><Relationship Id="rId1" Type="http://schemas.openxmlformats.org/officeDocument/2006/relationships/notesMaster" Target="../notesMasters/notesMaster1.xml"/><Relationship Id="rId6" Type="http://schemas.openxmlformats.org/officeDocument/2006/relationships/hyperlink" Target="http://en.wikipedia.org/wiki/Eosinophils" TargetMode="External"/><Relationship Id="rId11" Type="http://schemas.openxmlformats.org/officeDocument/2006/relationships/hyperlink" Target="http://en.wikipedia.org/wiki/Blood" TargetMode="External"/><Relationship Id="rId24" Type="http://schemas.openxmlformats.org/officeDocument/2006/relationships/hyperlink" Target="http://en.wikipedia.org/wiki/Chemotaxis" TargetMode="External"/><Relationship Id="rId5" Type="http://schemas.openxmlformats.org/officeDocument/2006/relationships/hyperlink" Target="http://en.wikipedia.org/wiki/Basophils" TargetMode="External"/><Relationship Id="rId15" Type="http://schemas.openxmlformats.org/officeDocument/2006/relationships/hyperlink" Target="http://en.wikipedia.org/wiki/Infection" TargetMode="External"/><Relationship Id="rId23" Type="http://schemas.openxmlformats.org/officeDocument/2006/relationships/hyperlink" Target="http://en.wikipedia.org/wiki/Leukotriene_B4" TargetMode="External"/><Relationship Id="rId10" Type="http://schemas.openxmlformats.org/officeDocument/2006/relationships/hyperlink" Target="http://en.wikipedia.org/wiki/Phagocyte" TargetMode="External"/><Relationship Id="rId19" Type="http://schemas.openxmlformats.org/officeDocument/2006/relationships/hyperlink" Target="file:///\\en.wiktionary.org\wiki\interstitial" TargetMode="External"/><Relationship Id="rId4" Type="http://schemas.openxmlformats.org/officeDocument/2006/relationships/hyperlink" Target="http://en.wikipedia.org/wiki/White_blood_cell" TargetMode="External"/><Relationship Id="rId9" Type="http://schemas.openxmlformats.org/officeDocument/2006/relationships/hyperlink" Target="#cite_note-CarlNathan-3"/><Relationship Id="rId14" Type="http://schemas.openxmlformats.org/officeDocument/2006/relationships/hyperlink" Target="http://en.wikipedia.org/wiki/Bacteria" TargetMode="External"/><Relationship Id="rId22" Type="http://schemas.openxmlformats.org/officeDocument/2006/relationships/hyperlink" Target="http://en.wikipedia.org/wiki/N-Formylmethionine_leucyl-phenylalanine"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cite_note-Klebanoff-2"/><Relationship Id="rId13" Type="http://schemas.openxmlformats.org/officeDocument/2006/relationships/hyperlink" Target="http://en.wikipedia.org/wiki/Inflammation" TargetMode="External"/><Relationship Id="rId18" Type="http://schemas.openxmlformats.org/officeDocument/2006/relationships/hyperlink" Target="#cite_note-DeLarco-6"/><Relationship Id="rId26" Type="http://schemas.openxmlformats.org/officeDocument/2006/relationships/hyperlink" Target="#cite_note-7"/><Relationship Id="rId3" Type="http://schemas.openxmlformats.org/officeDocument/2006/relationships/hyperlink" Target="http://en.wikipedia.org/wiki/Granulocytes" TargetMode="External"/><Relationship Id="rId21" Type="http://schemas.openxmlformats.org/officeDocument/2006/relationships/hyperlink" Target="http://en.wikipedia.org/wiki/C5a" TargetMode="External"/><Relationship Id="rId7" Type="http://schemas.openxmlformats.org/officeDocument/2006/relationships/hyperlink" Target="#cite_note-Witko-1"/><Relationship Id="rId12" Type="http://schemas.openxmlformats.org/officeDocument/2006/relationships/hyperlink" Target="http://en.wikipedia.org/wiki/Acute_(medical)" TargetMode="External"/><Relationship Id="rId17" Type="http://schemas.openxmlformats.org/officeDocument/2006/relationships/hyperlink" Target="#cite_note-Waugh-5"/><Relationship Id="rId25" Type="http://schemas.openxmlformats.org/officeDocument/2006/relationships/hyperlink" Target="http://en.wikipedia.org/wiki/Pus" TargetMode="External"/><Relationship Id="rId2" Type="http://schemas.openxmlformats.org/officeDocument/2006/relationships/slide" Target="../slides/slide10.xml"/><Relationship Id="rId16" Type="http://schemas.openxmlformats.org/officeDocument/2006/relationships/hyperlink" Target="#cite_note-Jacobs-4"/><Relationship Id="rId20" Type="http://schemas.openxmlformats.org/officeDocument/2006/relationships/hyperlink" Target="http://en.wikipedia.org/wiki/Interleukin-8" TargetMode="External"/><Relationship Id="rId1" Type="http://schemas.openxmlformats.org/officeDocument/2006/relationships/notesMaster" Target="../notesMasters/notesMaster1.xml"/><Relationship Id="rId6" Type="http://schemas.openxmlformats.org/officeDocument/2006/relationships/hyperlink" Target="http://en.wikipedia.org/wiki/Eosinophils" TargetMode="External"/><Relationship Id="rId11" Type="http://schemas.openxmlformats.org/officeDocument/2006/relationships/hyperlink" Target="http://en.wikipedia.org/wiki/Blood" TargetMode="External"/><Relationship Id="rId24" Type="http://schemas.openxmlformats.org/officeDocument/2006/relationships/hyperlink" Target="http://en.wikipedia.org/wiki/Chemotaxis" TargetMode="External"/><Relationship Id="rId5" Type="http://schemas.openxmlformats.org/officeDocument/2006/relationships/hyperlink" Target="http://en.wikipedia.org/wiki/Basophils" TargetMode="External"/><Relationship Id="rId15" Type="http://schemas.openxmlformats.org/officeDocument/2006/relationships/hyperlink" Target="http://en.wikipedia.org/wiki/Infection" TargetMode="External"/><Relationship Id="rId23" Type="http://schemas.openxmlformats.org/officeDocument/2006/relationships/hyperlink" Target="http://en.wikipedia.org/wiki/Leukotriene_B4" TargetMode="External"/><Relationship Id="rId10" Type="http://schemas.openxmlformats.org/officeDocument/2006/relationships/hyperlink" Target="http://en.wikipedia.org/wiki/Phagocyte" TargetMode="External"/><Relationship Id="rId19" Type="http://schemas.openxmlformats.org/officeDocument/2006/relationships/hyperlink" Target="file:///\\en.wiktionary.org\wiki\interstitial" TargetMode="External"/><Relationship Id="rId4" Type="http://schemas.openxmlformats.org/officeDocument/2006/relationships/hyperlink" Target="http://en.wikipedia.org/wiki/White_blood_cell" TargetMode="External"/><Relationship Id="rId9" Type="http://schemas.openxmlformats.org/officeDocument/2006/relationships/hyperlink" Target="#cite_note-CarlNathan-3"/><Relationship Id="rId14" Type="http://schemas.openxmlformats.org/officeDocument/2006/relationships/hyperlink" Target="http://en.wikipedia.org/wiki/Bacteria" TargetMode="External"/><Relationship Id="rId22" Type="http://schemas.openxmlformats.org/officeDocument/2006/relationships/hyperlink" Target="http://en.wikipedia.org/wiki/N-Formylmethionine_leucyl-phenylalanin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Strongly</a:t>
            </a:r>
            <a:r>
              <a:rPr lang="en-US" baseline="0" dirty="0" smtClean="0"/>
              <a:t> s</a:t>
            </a:r>
            <a:r>
              <a:rPr lang="en-US" dirty="0" smtClean="0"/>
              <a:t>uggest handing</a:t>
            </a:r>
            <a:r>
              <a:rPr lang="en-US" baseline="0" dirty="0" smtClean="0"/>
              <a:t> out copies of the surveillance form for each attendee to use along with the examples included in this presentation.</a:t>
            </a:r>
            <a:endParaRPr lang="en-CA" dirty="0"/>
          </a:p>
        </p:txBody>
      </p:sp>
      <p:sp>
        <p:nvSpPr>
          <p:cNvPr id="4" name="Slide Number Placeholder 3"/>
          <p:cNvSpPr>
            <a:spLocks noGrp="1"/>
          </p:cNvSpPr>
          <p:nvPr>
            <p:ph type="sldNum" sz="quarter" idx="10"/>
          </p:nvPr>
        </p:nvSpPr>
        <p:spPr/>
        <p:txBody>
          <a:bodyPr/>
          <a:lstStyle/>
          <a:p>
            <a:fld id="{C5E57340-CFAA-457D-A56E-5DD0EBB5C64E}" type="slidenum">
              <a:rPr lang="en-CA" smtClean="0"/>
              <a:t>1</a:t>
            </a:fld>
            <a:endParaRPr lang="en-CA"/>
          </a:p>
        </p:txBody>
      </p:sp>
    </p:spTree>
    <p:extLst>
      <p:ext uri="{BB962C8B-B14F-4D97-AF65-F5344CB8AC3E}">
        <p14:creationId xmlns:p14="http://schemas.microsoft.com/office/powerpoint/2010/main" val="1007600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Behavior</a:t>
            </a:r>
            <a:r>
              <a:rPr lang="en-US" baseline="0" dirty="0" smtClean="0"/>
              <a:t> changes can be due to many </a:t>
            </a:r>
            <a:r>
              <a:rPr lang="en-US" b="1" baseline="0" dirty="0" err="1" smtClean="0"/>
              <a:t>many</a:t>
            </a:r>
            <a:r>
              <a:rPr lang="en-US" baseline="0" dirty="0" smtClean="0"/>
              <a:t> things. It is important to </a:t>
            </a:r>
            <a:r>
              <a:rPr lang="en-US" b="1" i="1" baseline="0" dirty="0" smtClean="0"/>
              <a:t>conduct </a:t>
            </a:r>
            <a:r>
              <a:rPr lang="en-US" b="1" i="1" baseline="0" dirty="0" smtClean="0">
                <a:effectLst>
                  <a:outerShdw blurRad="38100" dist="38100" dir="2700000" algn="tl">
                    <a:srgbClr val="000000">
                      <a:alpha val="43137"/>
                    </a:srgbClr>
                  </a:outerShdw>
                </a:effectLst>
              </a:rPr>
              <a:t>and document </a:t>
            </a:r>
            <a:r>
              <a:rPr lang="en-US" baseline="0" dirty="0" smtClean="0"/>
              <a:t>a thorough assessment. Perhaps this is a UTI and the resident doesn’t belong on risperidone or perhaps it isn’t an infection and then the </a:t>
            </a:r>
            <a:r>
              <a:rPr lang="en-US" baseline="0" dirty="0" err="1" smtClean="0"/>
              <a:t>abx</a:t>
            </a:r>
            <a:r>
              <a:rPr lang="en-US" baseline="0" dirty="0" smtClean="0"/>
              <a:t> would not be warranted– the only way to distinguish is through a complete and documented assessment. Urinalysis results can NEVER equal infection – they are only a piece of the puzzle not the whole picture. Foul urine is also not a reliable indictor of UTI – dehydration and asparagus can be causes of foul urine – you wouldn’t give </a:t>
            </a:r>
            <a:r>
              <a:rPr lang="en-US" baseline="0" dirty="0" err="1" smtClean="0"/>
              <a:t>abx</a:t>
            </a:r>
            <a:r>
              <a:rPr lang="en-US" baseline="0" dirty="0" smtClean="0"/>
              <a:t> for someone because they ate asparagus right? Lastly, what does urinary symptoms mean – this does not tell the person reading the chart note how the resident is presenting, in fact it is a waste of ink and time unless the exact urinary symptoms are spelled out.</a:t>
            </a:r>
          </a:p>
          <a:p>
            <a:endParaRPr lang="en-US" baseline="0" dirty="0" smtClean="0"/>
          </a:p>
          <a:p>
            <a:r>
              <a:rPr lang="en-US" baseline="0" dirty="0" smtClean="0"/>
              <a:t>And if you</a:t>
            </a:r>
            <a:r>
              <a:rPr lang="en-CA" baseline="0" dirty="0" smtClean="0"/>
              <a:t>’ve never heard of the stinky urine asparagus phenomenon check out http://www.webmd.com/food-recipes/features/why-pee-smells-funny-eat-asparagus for an </a:t>
            </a:r>
            <a:r>
              <a:rPr lang="en-CA" baseline="0" dirty="0" err="1" smtClean="0"/>
              <a:t>explaination</a:t>
            </a:r>
            <a:endParaRPr lang="en-US" baseline="0" dirty="0" smtClean="0"/>
          </a:p>
        </p:txBody>
      </p:sp>
      <p:sp>
        <p:nvSpPr>
          <p:cNvPr id="4" name="Slide Number Placeholder 3"/>
          <p:cNvSpPr>
            <a:spLocks noGrp="1"/>
          </p:cNvSpPr>
          <p:nvPr>
            <p:ph type="sldNum" sz="quarter" idx="10"/>
          </p:nvPr>
        </p:nvSpPr>
        <p:spPr/>
        <p:txBody>
          <a:bodyPr/>
          <a:lstStyle/>
          <a:p>
            <a:fld id="{C5E57340-CFAA-457D-A56E-5DD0EBB5C64E}" type="slidenum">
              <a:rPr lang="en-CA" smtClean="0"/>
              <a:t>15</a:t>
            </a:fld>
            <a:endParaRPr lang="en-CA"/>
          </a:p>
        </p:txBody>
      </p:sp>
    </p:spTree>
    <p:extLst>
      <p:ext uri="{BB962C8B-B14F-4D97-AF65-F5344CB8AC3E}">
        <p14:creationId xmlns:p14="http://schemas.microsoft.com/office/powerpoint/2010/main" val="1900001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 the importance</a:t>
            </a:r>
            <a:r>
              <a:rPr lang="en-US" baseline="0" dirty="0" smtClean="0"/>
              <a:t> of thorough assessment. Discuss that cloudy urine is not a UTI indicator.</a:t>
            </a:r>
          </a:p>
          <a:p>
            <a:r>
              <a:rPr lang="en-US" baseline="0" dirty="0" smtClean="0"/>
              <a:t>Documentation is so important to inform other shifts and create a record of the critical thinking that has occurred. Acting without this critical thinking step can lead to harm. Antibiotics are often an example of this…it won’t hurt right – but </a:t>
            </a:r>
            <a:r>
              <a:rPr lang="en-US" baseline="0" dirty="0" err="1" smtClean="0"/>
              <a:t>abx</a:t>
            </a:r>
            <a:r>
              <a:rPr lang="en-US" baseline="0" dirty="0" smtClean="0"/>
              <a:t> can cause serious infections like C.diff as eluded to in the last chart note.</a:t>
            </a:r>
            <a:endParaRPr lang="en-CA" dirty="0"/>
          </a:p>
        </p:txBody>
      </p:sp>
      <p:sp>
        <p:nvSpPr>
          <p:cNvPr id="4" name="Slide Number Placeholder 3"/>
          <p:cNvSpPr>
            <a:spLocks noGrp="1"/>
          </p:cNvSpPr>
          <p:nvPr>
            <p:ph type="sldNum" sz="quarter" idx="10"/>
          </p:nvPr>
        </p:nvSpPr>
        <p:spPr/>
        <p:txBody>
          <a:bodyPr/>
          <a:lstStyle/>
          <a:p>
            <a:fld id="{C5E57340-CFAA-457D-A56E-5DD0EBB5C64E}" type="slidenum">
              <a:rPr lang="en-CA" smtClean="0"/>
              <a:t>16</a:t>
            </a:fld>
            <a:endParaRPr lang="en-CA"/>
          </a:p>
        </p:txBody>
      </p:sp>
    </p:spTree>
    <p:extLst>
      <p:ext uri="{BB962C8B-B14F-4D97-AF65-F5344CB8AC3E}">
        <p14:creationId xmlns:p14="http://schemas.microsoft.com/office/powerpoint/2010/main" val="1123802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of critical thinking, thorough assessment, and excellent documentation </a:t>
            </a:r>
          </a:p>
          <a:p>
            <a:r>
              <a:rPr lang="en-US" baseline="0" dirty="0" smtClean="0"/>
              <a:t>Suggest that you use the form and have audience check off the boxes that correspond to this note – do you have an infection?</a:t>
            </a:r>
          </a:p>
          <a:p>
            <a:r>
              <a:rPr lang="en-US" baseline="0" dirty="0" smtClean="0"/>
              <a:t>Explain the process for the ICP to validate the report of an infection against the IPN (ideally the date of suspected infection will be the same date the first chart note appears)</a:t>
            </a:r>
            <a:endParaRPr lang="en-CA" dirty="0"/>
          </a:p>
        </p:txBody>
      </p:sp>
      <p:sp>
        <p:nvSpPr>
          <p:cNvPr id="4" name="Slide Number Placeholder 3"/>
          <p:cNvSpPr>
            <a:spLocks noGrp="1"/>
          </p:cNvSpPr>
          <p:nvPr>
            <p:ph type="sldNum" sz="quarter" idx="10"/>
          </p:nvPr>
        </p:nvSpPr>
        <p:spPr/>
        <p:txBody>
          <a:bodyPr/>
          <a:lstStyle/>
          <a:p>
            <a:fld id="{C5E57340-CFAA-457D-A56E-5DD0EBB5C64E}" type="slidenum">
              <a:rPr lang="en-CA" smtClean="0"/>
              <a:t>17</a:t>
            </a:fld>
            <a:endParaRPr lang="en-CA"/>
          </a:p>
        </p:txBody>
      </p:sp>
    </p:spTree>
    <p:extLst>
      <p:ext uri="{BB962C8B-B14F-4D97-AF65-F5344CB8AC3E}">
        <p14:creationId xmlns:p14="http://schemas.microsoft.com/office/powerpoint/2010/main" val="148736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b="1" dirty="0" smtClean="0">
                <a:effectLst/>
              </a:rPr>
              <a:t>Marginalia:</a:t>
            </a:r>
          </a:p>
          <a:p>
            <a:pPr rtl="0"/>
            <a:r>
              <a:rPr lang="en-CA" b="0" dirty="0" smtClean="0">
                <a:effectLst/>
              </a:rPr>
              <a:t>Neutrophil</a:t>
            </a:r>
            <a:r>
              <a:rPr lang="en-CA" b="0" dirty="0" smtClean="0">
                <a:solidFill>
                  <a:schemeClr val="tx1"/>
                </a:solidFill>
                <a:effectLst/>
              </a:rPr>
              <a:t> </a:t>
            </a:r>
            <a:r>
              <a:rPr lang="en-CA" b="0" dirty="0" smtClean="0">
                <a:solidFill>
                  <a:schemeClr val="tx1"/>
                </a:solidFill>
                <a:effectLst/>
                <a:hlinkClick r:id="rId3" action="ppaction://hlinkfile" tooltip="Granulocytes"/>
              </a:rPr>
              <a:t>granulocytes</a:t>
            </a:r>
            <a:r>
              <a:rPr lang="en-CA" b="0" dirty="0" smtClean="0">
                <a:solidFill>
                  <a:schemeClr val="tx1"/>
                </a:solidFill>
                <a:effectLst/>
              </a:rPr>
              <a:t> </a:t>
            </a:r>
            <a:r>
              <a:rPr lang="en-CA" b="0" dirty="0" smtClean="0">
                <a:effectLst/>
              </a:rPr>
              <a:t>[also known as neutrophils or </a:t>
            </a:r>
            <a:r>
              <a:rPr lang="en-CA" b="0" dirty="0" err="1" smtClean="0">
                <a:effectLst/>
              </a:rPr>
              <a:t>polymorphonuclear</a:t>
            </a:r>
            <a:r>
              <a:rPr lang="en-CA" b="0" dirty="0" smtClean="0">
                <a:effectLst/>
              </a:rPr>
              <a:t> leukocytes (PMNs)] are the most abundant (40 to 75 %) type of </a:t>
            </a:r>
            <a:r>
              <a:rPr lang="en-CA" b="0" dirty="0" smtClean="0">
                <a:effectLst/>
                <a:hlinkClick r:id="rId4" action="ppaction://hlinkfile" tooltip="White blood cell"/>
              </a:rPr>
              <a:t>white blood cells</a:t>
            </a:r>
            <a:r>
              <a:rPr lang="en-CA" b="0" dirty="0" smtClean="0">
                <a:effectLst/>
              </a:rPr>
              <a:t>.</a:t>
            </a:r>
            <a:r>
              <a:rPr lang="en-CA" b="0" baseline="0" dirty="0" smtClean="0">
                <a:effectLst/>
              </a:rPr>
              <a:t> </a:t>
            </a:r>
            <a:r>
              <a:rPr lang="en-CA" b="0" dirty="0" smtClean="0">
                <a:effectLst/>
              </a:rPr>
              <a:t>They are formed from stem cells in the bone marrow. They are short lived and highly motile. They form part of the </a:t>
            </a:r>
            <a:r>
              <a:rPr lang="en-CA" b="0" dirty="0" err="1" smtClean="0">
                <a:effectLst/>
              </a:rPr>
              <a:t>polymorphonuclear</a:t>
            </a:r>
            <a:r>
              <a:rPr lang="en-CA" b="0" dirty="0" smtClean="0">
                <a:effectLst/>
              </a:rPr>
              <a:t> cell family (PMNs) together with </a:t>
            </a:r>
            <a:r>
              <a:rPr lang="en-CA" b="0" dirty="0" smtClean="0">
                <a:effectLst/>
                <a:hlinkClick r:id="rId5" action="ppaction://hlinkfile" tooltip="Basophils"/>
              </a:rPr>
              <a:t>basophils</a:t>
            </a:r>
            <a:r>
              <a:rPr lang="en-CA" b="0" dirty="0" smtClean="0">
                <a:effectLst/>
              </a:rPr>
              <a:t> and </a:t>
            </a:r>
            <a:r>
              <a:rPr lang="en-CA" b="0" dirty="0" err="1" smtClean="0">
                <a:effectLst/>
                <a:hlinkClick r:id="rId6" action="ppaction://hlinkfile" tooltip="Eosinophils"/>
              </a:rPr>
              <a:t>eosinophils</a:t>
            </a:r>
            <a:r>
              <a:rPr lang="en-CA" b="0" dirty="0" smtClean="0">
                <a:effectLst/>
              </a:rPr>
              <a:t>.</a:t>
            </a:r>
            <a:r>
              <a:rPr lang="en-CA" b="0" baseline="30000" dirty="0" smtClean="0">
                <a:effectLst/>
                <a:hlinkClick r:id="rId7" action="ppaction://hlinkfile"/>
              </a:rPr>
              <a:t>[1]</a:t>
            </a:r>
            <a:r>
              <a:rPr lang="en-CA" b="0" baseline="30000" dirty="0" smtClean="0">
                <a:effectLst/>
                <a:hlinkClick r:id="rId8" action="ppaction://hlinkfile"/>
              </a:rPr>
              <a:t>[2]</a:t>
            </a:r>
            <a:r>
              <a:rPr lang="en-CA" b="0" baseline="30000" dirty="0" smtClean="0">
                <a:effectLst/>
                <a:hlinkClick r:id="rId9" action="ppaction://hlinkfile"/>
              </a:rPr>
              <a:t>[3]</a:t>
            </a:r>
            <a:endParaRPr lang="en-CA" b="0" dirty="0" smtClean="0">
              <a:effectLst/>
            </a:endParaRPr>
          </a:p>
          <a:p>
            <a:pPr rtl="0"/>
            <a:r>
              <a:rPr lang="en-CA" b="0" dirty="0" smtClean="0">
                <a:effectLst/>
              </a:rPr>
              <a:t>Neutrophils are a type of </a:t>
            </a:r>
            <a:r>
              <a:rPr lang="en-CA" b="0" dirty="0" smtClean="0">
                <a:effectLst/>
                <a:hlinkClick r:id="rId10" action="ppaction://hlinkfile" tooltip="Phagocyte"/>
              </a:rPr>
              <a:t>phagocyte</a:t>
            </a:r>
            <a:r>
              <a:rPr lang="en-CA" b="0" dirty="0" smtClean="0">
                <a:effectLst/>
              </a:rPr>
              <a:t> and are normally found in the </a:t>
            </a:r>
            <a:r>
              <a:rPr lang="en-CA" b="0" dirty="0" smtClean="0">
                <a:effectLst/>
                <a:hlinkClick r:id="rId11" action="ppaction://hlinkfile" tooltip="Blood"/>
              </a:rPr>
              <a:t>blood</a:t>
            </a:r>
            <a:r>
              <a:rPr lang="en-CA" b="0" dirty="0" smtClean="0">
                <a:effectLst/>
              </a:rPr>
              <a:t> stream. During the beginning (</a:t>
            </a:r>
            <a:r>
              <a:rPr lang="en-CA" b="0" dirty="0" smtClean="0">
                <a:effectLst/>
                <a:hlinkClick r:id="rId12" action="ppaction://hlinkfile" tooltip="Acute (medical)"/>
              </a:rPr>
              <a:t>acute</a:t>
            </a:r>
            <a:r>
              <a:rPr lang="en-CA" b="0" dirty="0" smtClean="0">
                <a:effectLst/>
              </a:rPr>
              <a:t>) phase of </a:t>
            </a:r>
            <a:r>
              <a:rPr lang="en-CA" b="0" dirty="0" smtClean="0">
                <a:effectLst/>
                <a:hlinkClick r:id="rId13" action="ppaction://hlinkfile" tooltip="Inflammation"/>
              </a:rPr>
              <a:t>inflammation</a:t>
            </a:r>
            <a:r>
              <a:rPr lang="en-CA" b="0" dirty="0" smtClean="0">
                <a:effectLst/>
              </a:rPr>
              <a:t>, particularly as a result of </a:t>
            </a:r>
            <a:r>
              <a:rPr lang="en-CA" b="0" dirty="0" smtClean="0">
                <a:effectLst/>
                <a:hlinkClick r:id="rId14" action="ppaction://hlinkfile" tooltip="Bacteria"/>
              </a:rPr>
              <a:t>bacterial</a:t>
            </a:r>
            <a:r>
              <a:rPr lang="en-CA" b="0" dirty="0" smtClean="0">
                <a:effectLst/>
              </a:rPr>
              <a:t> </a:t>
            </a:r>
            <a:r>
              <a:rPr lang="en-CA" b="0" dirty="0" smtClean="0">
                <a:effectLst/>
                <a:hlinkClick r:id="rId15" action="ppaction://hlinkfile" tooltip="Infection"/>
              </a:rPr>
              <a:t>infection</a:t>
            </a:r>
            <a:r>
              <a:rPr lang="en-CA" b="0" dirty="0" smtClean="0">
                <a:effectLst/>
              </a:rPr>
              <a:t>, environmental exposure,</a:t>
            </a:r>
            <a:r>
              <a:rPr lang="en-CA" b="0" baseline="30000" dirty="0" smtClean="0">
                <a:effectLst/>
                <a:hlinkClick r:id="rId16" action="ppaction://hlinkfile"/>
              </a:rPr>
              <a:t>[4]</a:t>
            </a:r>
            <a:r>
              <a:rPr lang="en-CA" b="0" dirty="0" smtClean="0">
                <a:effectLst/>
              </a:rPr>
              <a:t> and some cancers,</a:t>
            </a:r>
            <a:r>
              <a:rPr lang="en-CA" b="0" baseline="30000" dirty="0" smtClean="0">
                <a:effectLst/>
                <a:hlinkClick r:id="rId17" action="ppaction://hlinkfile"/>
              </a:rPr>
              <a:t>[5]</a:t>
            </a:r>
            <a:r>
              <a:rPr lang="en-CA" b="0" baseline="30000" dirty="0" smtClean="0">
                <a:effectLst/>
                <a:hlinkClick r:id="rId18" action="ppaction://hlinkfile"/>
              </a:rPr>
              <a:t>[6]</a:t>
            </a:r>
            <a:r>
              <a:rPr lang="en-CA" b="0" dirty="0" smtClean="0">
                <a:effectLst/>
              </a:rPr>
              <a:t> neutrophils are one of the first-responders of inflammatory cells to migrate towards the site of inflammation. They migrate through the blood vessels, then through </a:t>
            </a:r>
            <a:r>
              <a:rPr lang="en-CA" b="0" dirty="0" smtClean="0">
                <a:effectLst/>
                <a:hlinkClick r:id="rId19" action="ppaction://hlinkfile" tooltip="wikt:interstitial"/>
              </a:rPr>
              <a:t>interstitial</a:t>
            </a:r>
            <a:r>
              <a:rPr lang="en-CA" b="0" dirty="0" smtClean="0">
                <a:effectLst/>
              </a:rPr>
              <a:t> tissue, following chemical signals such as </a:t>
            </a:r>
            <a:r>
              <a:rPr lang="en-CA" b="0" dirty="0" smtClean="0">
                <a:effectLst/>
                <a:hlinkClick r:id="rId20" action="ppaction://hlinkfile" tooltip="Interleukin-8"/>
              </a:rPr>
              <a:t>Interleukin-8</a:t>
            </a:r>
            <a:r>
              <a:rPr lang="en-CA" b="0" dirty="0" smtClean="0">
                <a:effectLst/>
              </a:rPr>
              <a:t> (IL-8), </a:t>
            </a:r>
            <a:r>
              <a:rPr lang="en-CA" b="0" dirty="0" smtClean="0">
                <a:effectLst/>
                <a:hlinkClick r:id="rId21" action="ppaction://hlinkfile" tooltip="C5a"/>
              </a:rPr>
              <a:t>C5a</a:t>
            </a:r>
            <a:r>
              <a:rPr lang="en-CA" b="0" dirty="0" smtClean="0">
                <a:effectLst/>
              </a:rPr>
              <a:t>, </a:t>
            </a:r>
            <a:r>
              <a:rPr lang="en-CA" b="0" dirty="0" err="1" smtClean="0">
                <a:effectLst/>
                <a:hlinkClick r:id="rId22" action="ppaction://hlinkfile" tooltip="N-Formylmethionine leucyl-phenylalanine"/>
              </a:rPr>
              <a:t>fMLP</a:t>
            </a:r>
            <a:r>
              <a:rPr lang="en-CA" b="0" dirty="0" smtClean="0">
                <a:effectLst/>
              </a:rPr>
              <a:t> and </a:t>
            </a:r>
            <a:r>
              <a:rPr lang="en-CA" b="0" dirty="0" smtClean="0">
                <a:effectLst/>
                <a:hlinkClick r:id="rId23" action="ppaction://hlinkfile" tooltip="Leukotriene B4"/>
              </a:rPr>
              <a:t>Leukotriene B4</a:t>
            </a:r>
            <a:r>
              <a:rPr lang="en-CA" b="0" dirty="0" smtClean="0">
                <a:effectLst/>
              </a:rPr>
              <a:t> in a process called </a:t>
            </a:r>
            <a:r>
              <a:rPr lang="en-CA" b="0" dirty="0" err="1" smtClean="0">
                <a:effectLst/>
                <a:hlinkClick r:id="rId24" action="ppaction://hlinkfile" tooltip="Chemotaxis"/>
              </a:rPr>
              <a:t>chemotaxis</a:t>
            </a:r>
            <a:r>
              <a:rPr lang="en-CA" b="0" dirty="0" smtClean="0">
                <a:effectLst/>
              </a:rPr>
              <a:t>. They are the predominant cells in </a:t>
            </a:r>
            <a:r>
              <a:rPr lang="en-CA" b="0" dirty="0" smtClean="0">
                <a:effectLst/>
                <a:hlinkClick r:id="rId25" action="ppaction://hlinkfile" tooltip="Pus"/>
              </a:rPr>
              <a:t>pus</a:t>
            </a:r>
            <a:r>
              <a:rPr lang="en-CA" b="0" dirty="0" smtClean="0">
                <a:effectLst/>
              </a:rPr>
              <a:t>, accounting for its whitish/yellowish appearance.</a:t>
            </a:r>
          </a:p>
          <a:p>
            <a:pPr rtl="0"/>
            <a:r>
              <a:rPr lang="en-CA" b="0" dirty="0" smtClean="0">
                <a:effectLst/>
              </a:rPr>
              <a:t>Neutrophils are recruited to the site of injury within minutes following trauma and are the hallmark of acute inflammation.</a:t>
            </a:r>
            <a:r>
              <a:rPr lang="en-CA" b="0" baseline="30000" dirty="0" smtClean="0">
                <a:effectLst/>
                <a:hlinkClick r:id="rId26" action="ppaction://hlinkfile"/>
              </a:rPr>
              <a:t>[7]</a:t>
            </a:r>
            <a:endParaRPr lang="en-CA" b="0" dirty="0" smtClean="0">
              <a:effectLst/>
            </a:endParaRPr>
          </a:p>
          <a:p>
            <a:endParaRPr lang="en-CA" dirty="0"/>
          </a:p>
        </p:txBody>
      </p:sp>
      <p:sp>
        <p:nvSpPr>
          <p:cNvPr id="4" name="Slide Number Placeholder 3"/>
          <p:cNvSpPr>
            <a:spLocks noGrp="1"/>
          </p:cNvSpPr>
          <p:nvPr>
            <p:ph type="sldNum" sz="quarter" idx="10"/>
          </p:nvPr>
        </p:nvSpPr>
        <p:spPr/>
        <p:txBody>
          <a:bodyPr/>
          <a:lstStyle/>
          <a:p>
            <a:fld id="{C5E57340-CFAA-457D-A56E-5DD0EBB5C64E}" type="slidenum">
              <a:rPr lang="en-CA" smtClean="0"/>
              <a:t>18</a:t>
            </a:fld>
            <a:endParaRPr lang="en-CA"/>
          </a:p>
        </p:txBody>
      </p:sp>
    </p:spTree>
    <p:extLst>
      <p:ext uri="{BB962C8B-B14F-4D97-AF65-F5344CB8AC3E}">
        <p14:creationId xmlns:p14="http://schemas.microsoft.com/office/powerpoint/2010/main" val="3043026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5E57340-CFAA-457D-A56E-5DD0EBB5C64E}" type="slidenum">
              <a:rPr lang="en-CA" smtClean="0"/>
              <a:t>19</a:t>
            </a:fld>
            <a:endParaRPr lang="en-CA"/>
          </a:p>
        </p:txBody>
      </p:sp>
    </p:spTree>
    <p:extLst>
      <p:ext uri="{BB962C8B-B14F-4D97-AF65-F5344CB8AC3E}">
        <p14:creationId xmlns:p14="http://schemas.microsoft.com/office/powerpoint/2010/main" val="3043026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very important to document your assessment findings and</a:t>
            </a:r>
            <a:r>
              <a:rPr lang="en-US" baseline="0" dirty="0" smtClean="0"/>
              <a:t> response in the IPN. This information will be used to validate the report of an infection and is vitally important to ensure that care needs are met – the shifts coming on after you need to know what you observed and what you did about it so they can add pieces of the puzzle together and know what to do with the observations they make.</a:t>
            </a:r>
            <a:endParaRPr lang="en-CA" dirty="0"/>
          </a:p>
        </p:txBody>
      </p:sp>
      <p:sp>
        <p:nvSpPr>
          <p:cNvPr id="4" name="Slide Number Placeholder 3"/>
          <p:cNvSpPr>
            <a:spLocks noGrp="1"/>
          </p:cNvSpPr>
          <p:nvPr>
            <p:ph type="sldNum" sz="quarter" idx="10"/>
          </p:nvPr>
        </p:nvSpPr>
        <p:spPr/>
        <p:txBody>
          <a:bodyPr/>
          <a:lstStyle/>
          <a:p>
            <a:fld id="{C5E57340-CFAA-457D-A56E-5DD0EBB5C64E}" type="slidenum">
              <a:rPr lang="en-CA" smtClean="0"/>
              <a:t>21</a:t>
            </a:fld>
            <a:endParaRPr lang="en-CA"/>
          </a:p>
        </p:txBody>
      </p:sp>
    </p:spTree>
    <p:extLst>
      <p:ext uri="{BB962C8B-B14F-4D97-AF65-F5344CB8AC3E}">
        <p14:creationId xmlns:p14="http://schemas.microsoft.com/office/powerpoint/2010/main" val="227139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Discuss</a:t>
            </a:r>
            <a:r>
              <a:rPr lang="en-US" baseline="0" dirty="0" smtClean="0"/>
              <a:t> the impact of jumping to the conclusion that this influenza without making sure – you need to focus on ruling it out as much as ruling it in!</a:t>
            </a:r>
            <a:r>
              <a:rPr lang="en-US" sz="1200" dirty="0" smtClean="0">
                <a:solidFill>
                  <a:srgbClr val="626262"/>
                </a:solidFill>
              </a:rPr>
              <a:t> Is this person sore from a strenuous new </a:t>
            </a:r>
            <a:r>
              <a:rPr lang="en-US" sz="1200" dirty="0" err="1" smtClean="0">
                <a:solidFill>
                  <a:srgbClr val="626262"/>
                </a:solidFill>
              </a:rPr>
              <a:t>physio</a:t>
            </a:r>
            <a:r>
              <a:rPr lang="en-US" sz="1200" dirty="0" smtClean="0">
                <a:solidFill>
                  <a:srgbClr val="626262"/>
                </a:solidFill>
              </a:rPr>
              <a:t> regimen and has a temp due to another infectious process or does this person have an infectious process brewing? And what could that be?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626262"/>
                </a:solidFill>
              </a:rPr>
              <a:t>Use the form as a tool to guide assessment when in doubt.</a:t>
            </a:r>
            <a:endParaRPr lang="en-CA" sz="1200" dirty="0" smtClean="0">
              <a:solidFill>
                <a:srgbClr val="626262"/>
              </a:solidFill>
            </a:endParaRPr>
          </a:p>
          <a:p>
            <a:endParaRPr lang="en-CA" dirty="0"/>
          </a:p>
        </p:txBody>
      </p:sp>
      <p:sp>
        <p:nvSpPr>
          <p:cNvPr id="4" name="Slide Number Placeholder 3"/>
          <p:cNvSpPr>
            <a:spLocks noGrp="1"/>
          </p:cNvSpPr>
          <p:nvPr>
            <p:ph type="sldNum" sz="quarter" idx="10"/>
          </p:nvPr>
        </p:nvSpPr>
        <p:spPr/>
        <p:txBody>
          <a:bodyPr/>
          <a:lstStyle/>
          <a:p>
            <a:fld id="{C5E57340-CFAA-457D-A56E-5DD0EBB5C64E}" type="slidenum">
              <a:rPr lang="en-CA" smtClean="0"/>
              <a:t>22</a:t>
            </a:fld>
            <a:endParaRPr lang="en-CA"/>
          </a:p>
        </p:txBody>
      </p:sp>
    </p:spTree>
    <p:extLst>
      <p:ext uri="{BB962C8B-B14F-4D97-AF65-F5344CB8AC3E}">
        <p14:creationId xmlns:p14="http://schemas.microsoft.com/office/powerpoint/2010/main" val="3992517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a:t>
            </a:r>
            <a:r>
              <a:rPr lang="en-US" baseline="0" dirty="0" smtClean="0"/>
              <a:t> year we see several common cold outbreaks where the affected residents are given antibiotics for viruses. This does NOT assist recovery (people will tell you they are getting better on </a:t>
            </a:r>
            <a:r>
              <a:rPr lang="en-US" baseline="0" dirty="0" err="1" smtClean="0"/>
              <a:t>abx</a:t>
            </a:r>
            <a:r>
              <a:rPr lang="en-US" baseline="0" dirty="0" smtClean="0"/>
              <a:t> but that is either d/t time or b/c the pathogen is bacterial not viral). Inappropriate </a:t>
            </a:r>
            <a:r>
              <a:rPr lang="en-US" baseline="0" dirty="0" err="1" smtClean="0"/>
              <a:t>abx</a:t>
            </a:r>
            <a:r>
              <a:rPr lang="en-US" baseline="0" dirty="0" smtClean="0"/>
              <a:t> use can cause harm – CDAD and antimicrobial resistance</a:t>
            </a:r>
            <a:endParaRPr lang="en-CA" dirty="0"/>
          </a:p>
        </p:txBody>
      </p:sp>
      <p:sp>
        <p:nvSpPr>
          <p:cNvPr id="4" name="Slide Number Placeholder 3"/>
          <p:cNvSpPr>
            <a:spLocks noGrp="1"/>
          </p:cNvSpPr>
          <p:nvPr>
            <p:ph type="sldNum" sz="quarter" idx="10"/>
          </p:nvPr>
        </p:nvSpPr>
        <p:spPr/>
        <p:txBody>
          <a:bodyPr/>
          <a:lstStyle/>
          <a:p>
            <a:fld id="{C5E57340-CFAA-457D-A56E-5DD0EBB5C64E}" type="slidenum">
              <a:rPr lang="en-CA" smtClean="0"/>
              <a:t>23</a:t>
            </a:fld>
            <a:endParaRPr lang="en-CA"/>
          </a:p>
        </p:txBody>
      </p:sp>
    </p:spTree>
    <p:extLst>
      <p:ext uri="{BB962C8B-B14F-4D97-AF65-F5344CB8AC3E}">
        <p14:creationId xmlns:p14="http://schemas.microsoft.com/office/powerpoint/2010/main" val="889864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“quasi” antimicrobial stewardship</a:t>
            </a:r>
            <a:r>
              <a:rPr lang="en-US" baseline="0" dirty="0" smtClean="0"/>
              <a:t> – the concept that when the </a:t>
            </a:r>
            <a:r>
              <a:rPr lang="en-US" baseline="0" dirty="0" err="1" smtClean="0"/>
              <a:t>abx</a:t>
            </a:r>
            <a:r>
              <a:rPr lang="en-US" baseline="0" dirty="0" smtClean="0"/>
              <a:t> is reported with the infection, the ICP can check that the drug is effective for the pathogen implicated and intervene if/when it is not. </a:t>
            </a:r>
          </a:p>
          <a:p>
            <a:r>
              <a:rPr lang="en-US" baseline="0" dirty="0" smtClean="0"/>
              <a:t>Tip: Next slide goes over what a report will look like and how to interpret </a:t>
            </a:r>
            <a:endParaRPr lang="en-CA" dirty="0"/>
          </a:p>
        </p:txBody>
      </p:sp>
      <p:sp>
        <p:nvSpPr>
          <p:cNvPr id="4" name="Slide Number Placeholder 3"/>
          <p:cNvSpPr>
            <a:spLocks noGrp="1"/>
          </p:cNvSpPr>
          <p:nvPr>
            <p:ph type="sldNum" sz="quarter" idx="10"/>
          </p:nvPr>
        </p:nvSpPr>
        <p:spPr/>
        <p:txBody>
          <a:bodyPr/>
          <a:lstStyle/>
          <a:p>
            <a:fld id="{C5E57340-CFAA-457D-A56E-5DD0EBB5C64E}" type="slidenum">
              <a:rPr lang="en-CA" smtClean="0"/>
              <a:t>24</a:t>
            </a:fld>
            <a:endParaRPr lang="en-CA"/>
          </a:p>
        </p:txBody>
      </p:sp>
    </p:spTree>
    <p:extLst>
      <p:ext uri="{BB962C8B-B14F-4D97-AF65-F5344CB8AC3E}">
        <p14:creationId xmlns:p14="http://schemas.microsoft.com/office/powerpoint/2010/main" val="1141726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 has been used as a criterion for rationing scarce healthcare resources (for example, kidney transplantation), and has been justified on the basis of the greater good versus the individual: that older people have a shorter duration of benefit from treatment and they have had a ‘fair innings’.1 If resources are scarce, it is assumed that they should be assigned to younger people.</a:t>
            </a:r>
          </a:p>
          <a:p>
            <a:endParaRPr lang="en-US" dirty="0" smtClean="0"/>
          </a:p>
          <a:p>
            <a:r>
              <a:rPr lang="en-US" dirty="0" smtClean="0"/>
              <a:t>Preferential treatment for younger people may have made sense in 1948, when 40% of people died before they reached 65 years of age, compared with the current 7%. It is less defensible now, given the improvement in longevity, the effectiveness of medical interventions for older people which is apparent in clinical practice, and the compression of morbidity into the last years, or even months, of long and active lives</a:t>
            </a:r>
          </a:p>
          <a:p>
            <a:r>
              <a:rPr lang="en-US" dirty="0" smtClean="0"/>
              <a:t>e.g., MB Museum</a:t>
            </a:r>
            <a:r>
              <a:rPr lang="en-US" baseline="0" dirty="0" smtClean="0"/>
              <a:t> of Human </a:t>
            </a:r>
            <a:r>
              <a:rPr lang="en-US" baseline="0" dirty="0" err="1" smtClean="0"/>
              <a:t>Rts</a:t>
            </a:r>
            <a:r>
              <a:rPr lang="en-US" baseline="0" dirty="0" smtClean="0"/>
              <a:t> – Ray St. </a:t>
            </a:r>
            <a:r>
              <a:rPr lang="en-US" baseline="0" dirty="0" err="1" smtClean="0"/>
              <a:t>Germain</a:t>
            </a:r>
            <a:r>
              <a:rPr lang="en-US" baseline="0" dirty="0" smtClean="0"/>
              <a:t>…”want a younger performer”</a:t>
            </a:r>
            <a:endParaRPr lang="en-CA" dirty="0"/>
          </a:p>
        </p:txBody>
      </p:sp>
      <p:sp>
        <p:nvSpPr>
          <p:cNvPr id="4" name="Slide Number Placeholder 3"/>
          <p:cNvSpPr>
            <a:spLocks noGrp="1"/>
          </p:cNvSpPr>
          <p:nvPr>
            <p:ph type="sldNum" sz="quarter" idx="10"/>
          </p:nvPr>
        </p:nvSpPr>
        <p:spPr/>
        <p:txBody>
          <a:bodyPr/>
          <a:lstStyle/>
          <a:p>
            <a:fld id="{E7672D97-582C-416C-8892-BBC24C49243A}" type="slidenum">
              <a:rPr lang="en-CA" smtClean="0">
                <a:solidFill>
                  <a:prstClr val="black"/>
                </a:solidFill>
              </a:rPr>
              <a:pPr/>
              <a:t>3</a:t>
            </a:fld>
            <a:endParaRPr lang="en-CA">
              <a:solidFill>
                <a:prstClr val="black"/>
              </a:solidFill>
            </a:endParaRPr>
          </a:p>
        </p:txBody>
      </p:sp>
    </p:spTree>
    <p:extLst>
      <p:ext uri="{BB962C8B-B14F-4D97-AF65-F5344CB8AC3E}">
        <p14:creationId xmlns:p14="http://schemas.microsoft.com/office/powerpoint/2010/main" val="1333484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 to action!</a:t>
            </a:r>
            <a:r>
              <a:rPr lang="en-US" baseline="0" dirty="0" smtClean="0"/>
              <a:t> Instead of reporting rates and ensuring they are within ‘acceptable’ published</a:t>
            </a:r>
            <a:r>
              <a:rPr lang="en-CA" baseline="0" dirty="0" smtClean="0"/>
              <a:t> l</a:t>
            </a:r>
            <a:r>
              <a:rPr lang="en-US" baseline="0" dirty="0" err="1" smtClean="0"/>
              <a:t>imits</a:t>
            </a:r>
            <a:r>
              <a:rPr lang="en-US" baseline="0" dirty="0" smtClean="0"/>
              <a:t>, targeted surveillance looks at collecting data on those items you can </a:t>
            </a:r>
            <a:r>
              <a:rPr lang="en-US" u="sng" baseline="0" dirty="0" smtClean="0"/>
              <a:t>do</a:t>
            </a:r>
            <a:r>
              <a:rPr lang="en-US" baseline="0" dirty="0" smtClean="0"/>
              <a:t> something about and then </a:t>
            </a:r>
            <a:r>
              <a:rPr lang="en-US" u="sng" baseline="0" dirty="0" smtClean="0"/>
              <a:t>using</a:t>
            </a:r>
            <a:r>
              <a:rPr lang="en-US" baseline="0" dirty="0" smtClean="0"/>
              <a:t> that data to inspire change and improvement or as evidence of the need for said change -  then using the next set of data to measure that improvement/change – this cycle repeats itself until infection rates are as low as possible. Target zero??</a:t>
            </a:r>
            <a:endParaRPr lang="en-CA" dirty="0"/>
          </a:p>
        </p:txBody>
      </p:sp>
      <p:sp>
        <p:nvSpPr>
          <p:cNvPr id="4" name="Slide Number Placeholder 3"/>
          <p:cNvSpPr>
            <a:spLocks noGrp="1"/>
          </p:cNvSpPr>
          <p:nvPr>
            <p:ph type="sldNum" sz="quarter" idx="10"/>
          </p:nvPr>
        </p:nvSpPr>
        <p:spPr/>
        <p:txBody>
          <a:bodyPr/>
          <a:lstStyle/>
          <a:p>
            <a:fld id="{C5E57340-CFAA-457D-A56E-5DD0EBB5C64E}" type="slidenum">
              <a:rPr lang="en-CA" smtClean="0"/>
              <a:t>5</a:t>
            </a:fld>
            <a:endParaRPr lang="en-CA"/>
          </a:p>
        </p:txBody>
      </p:sp>
    </p:spTree>
    <p:extLst>
      <p:ext uri="{BB962C8B-B14F-4D97-AF65-F5344CB8AC3E}">
        <p14:creationId xmlns:p14="http://schemas.microsoft.com/office/powerpoint/2010/main" val="1422580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Speaker</a:t>
            </a:r>
            <a:r>
              <a:rPr lang="en-US" b="1" baseline="0" dirty="0" smtClean="0"/>
              <a:t> marginalia (timing tips); </a:t>
            </a:r>
            <a:r>
              <a:rPr lang="en-US" dirty="0" smtClean="0"/>
              <a:t>After case info shows</a:t>
            </a:r>
            <a:r>
              <a:rPr lang="en-US" baseline="0" dirty="0" smtClean="0"/>
              <a:t> click to advance to question then pause to discuss. Did anyone answer “call doc for </a:t>
            </a:r>
            <a:r>
              <a:rPr lang="en-US" baseline="0" dirty="0" err="1" smtClean="0"/>
              <a:t>abx</a:t>
            </a:r>
            <a:r>
              <a:rPr lang="en-US" baseline="0" dirty="0" smtClean="0"/>
              <a:t>” did anyone consider assessing the site to rule out an infection first e.g., is this a stage 1 pressure ulcer. If it isn’t an ulcer and it is indeed an infection, or if it IS an ulcer that is now infected what other clinical data could be used to complete the picture? E.g., if the wound had draining pus it could be considered an infection. Note: </a:t>
            </a:r>
            <a:r>
              <a:rPr lang="en-US" dirty="0" smtClean="0"/>
              <a:t>Drainage does</a:t>
            </a:r>
            <a:r>
              <a:rPr lang="en-US" baseline="0" dirty="0" smtClean="0"/>
              <a:t> not always indicate pus – melting slough for example can often be mistaken for pus and it can be difficult to discern between pus and other sources of drainage. Use the entire clinical presentation to determine if/when a particular case meets definition and should be treated. Use the next slide (of the data collection form) to walk through how and when to report) using the example of adding the sign of pus to meet definition (the slide after this expands on the topic of pus)</a:t>
            </a:r>
          </a:p>
          <a:p>
            <a:endParaRPr lang="en-US" baseline="0" dirty="0" smtClean="0"/>
          </a:p>
          <a:p>
            <a:endParaRPr lang="en-CA" dirty="0"/>
          </a:p>
        </p:txBody>
      </p:sp>
      <p:sp>
        <p:nvSpPr>
          <p:cNvPr id="4" name="Slide Number Placeholder 3"/>
          <p:cNvSpPr>
            <a:spLocks noGrp="1"/>
          </p:cNvSpPr>
          <p:nvPr>
            <p:ph type="sldNum" sz="quarter" idx="10"/>
          </p:nvPr>
        </p:nvSpPr>
        <p:spPr/>
        <p:txBody>
          <a:bodyPr/>
          <a:lstStyle/>
          <a:p>
            <a:fld id="{C5E57340-CFAA-457D-A56E-5DD0EBB5C64E}" type="slidenum">
              <a:rPr lang="en-CA" smtClean="0"/>
              <a:t>7</a:t>
            </a:fld>
            <a:endParaRPr lang="en-CA"/>
          </a:p>
        </p:txBody>
      </p:sp>
    </p:spTree>
    <p:extLst>
      <p:ext uri="{BB962C8B-B14F-4D97-AF65-F5344CB8AC3E}">
        <p14:creationId xmlns:p14="http://schemas.microsoft.com/office/powerpoint/2010/main" val="447395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5E57340-CFAA-457D-A56E-5DD0EBB5C64E}" type="slidenum">
              <a:rPr lang="en-CA" smtClean="0"/>
              <a:t>8</a:t>
            </a:fld>
            <a:endParaRPr lang="en-CA"/>
          </a:p>
        </p:txBody>
      </p:sp>
    </p:spTree>
    <p:extLst>
      <p:ext uri="{BB962C8B-B14F-4D97-AF65-F5344CB8AC3E}">
        <p14:creationId xmlns:p14="http://schemas.microsoft.com/office/powerpoint/2010/main" val="3105714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b="1" dirty="0" smtClean="0">
                <a:effectLst/>
              </a:rPr>
              <a:t>Marginalia:</a:t>
            </a:r>
          </a:p>
          <a:p>
            <a:pPr rtl="0"/>
            <a:r>
              <a:rPr lang="en-CA" b="0" dirty="0" smtClean="0">
                <a:effectLst/>
              </a:rPr>
              <a:t>Neutrophil</a:t>
            </a:r>
            <a:r>
              <a:rPr lang="en-CA" b="0" dirty="0" smtClean="0">
                <a:solidFill>
                  <a:schemeClr val="tx1"/>
                </a:solidFill>
                <a:effectLst/>
              </a:rPr>
              <a:t> </a:t>
            </a:r>
            <a:r>
              <a:rPr lang="en-CA" b="0" dirty="0" smtClean="0">
                <a:solidFill>
                  <a:schemeClr val="tx1"/>
                </a:solidFill>
                <a:effectLst/>
                <a:hlinkClick r:id="rId3" action="ppaction://hlinkfile" tooltip="Granulocytes"/>
              </a:rPr>
              <a:t>granulocytes</a:t>
            </a:r>
            <a:r>
              <a:rPr lang="en-CA" b="0" dirty="0" smtClean="0">
                <a:solidFill>
                  <a:schemeClr val="tx1"/>
                </a:solidFill>
                <a:effectLst/>
              </a:rPr>
              <a:t> </a:t>
            </a:r>
            <a:r>
              <a:rPr lang="en-CA" b="0" dirty="0" smtClean="0">
                <a:effectLst/>
              </a:rPr>
              <a:t>[also known as neutrophils or </a:t>
            </a:r>
            <a:r>
              <a:rPr lang="en-CA" b="0" dirty="0" err="1" smtClean="0">
                <a:effectLst/>
              </a:rPr>
              <a:t>polymorphonuclear</a:t>
            </a:r>
            <a:r>
              <a:rPr lang="en-CA" b="0" dirty="0" smtClean="0">
                <a:effectLst/>
              </a:rPr>
              <a:t> leukocytes (PMNs)] are the most abundant (40 to 75 %) type of </a:t>
            </a:r>
            <a:r>
              <a:rPr lang="en-CA" b="0" dirty="0" smtClean="0">
                <a:effectLst/>
                <a:hlinkClick r:id="rId4" action="ppaction://hlinkfile" tooltip="White blood cell"/>
              </a:rPr>
              <a:t>white blood cells</a:t>
            </a:r>
            <a:r>
              <a:rPr lang="en-CA" b="0" dirty="0" smtClean="0">
                <a:effectLst/>
              </a:rPr>
              <a:t>.</a:t>
            </a:r>
            <a:r>
              <a:rPr lang="en-CA" b="0" baseline="0" dirty="0" smtClean="0">
                <a:effectLst/>
              </a:rPr>
              <a:t> </a:t>
            </a:r>
            <a:r>
              <a:rPr lang="en-CA" b="0" dirty="0" smtClean="0">
                <a:effectLst/>
              </a:rPr>
              <a:t>They are formed from stem cells in the bone marrow. They are short lived and highly motile. They form part of the </a:t>
            </a:r>
            <a:r>
              <a:rPr lang="en-CA" b="0" dirty="0" err="1" smtClean="0">
                <a:effectLst/>
              </a:rPr>
              <a:t>polymorphonuclear</a:t>
            </a:r>
            <a:r>
              <a:rPr lang="en-CA" b="0" dirty="0" smtClean="0">
                <a:effectLst/>
              </a:rPr>
              <a:t> cell family (PMNs) together with </a:t>
            </a:r>
            <a:r>
              <a:rPr lang="en-CA" b="0" dirty="0" smtClean="0">
                <a:effectLst/>
                <a:hlinkClick r:id="rId5" action="ppaction://hlinkfile" tooltip="Basophils"/>
              </a:rPr>
              <a:t>basophils</a:t>
            </a:r>
            <a:r>
              <a:rPr lang="en-CA" b="0" dirty="0" smtClean="0">
                <a:effectLst/>
              </a:rPr>
              <a:t> and </a:t>
            </a:r>
            <a:r>
              <a:rPr lang="en-CA" b="0" dirty="0" err="1" smtClean="0">
                <a:effectLst/>
                <a:hlinkClick r:id="rId6" action="ppaction://hlinkfile" tooltip="Eosinophils"/>
              </a:rPr>
              <a:t>eosinophils</a:t>
            </a:r>
            <a:r>
              <a:rPr lang="en-CA" b="0" dirty="0" smtClean="0">
                <a:effectLst/>
              </a:rPr>
              <a:t>.</a:t>
            </a:r>
            <a:r>
              <a:rPr lang="en-CA" b="0" baseline="30000" dirty="0" smtClean="0">
                <a:effectLst/>
                <a:hlinkClick r:id="rId7" action="ppaction://hlinkfile"/>
              </a:rPr>
              <a:t>[1]</a:t>
            </a:r>
            <a:r>
              <a:rPr lang="en-CA" b="0" baseline="30000" dirty="0" smtClean="0">
                <a:effectLst/>
                <a:hlinkClick r:id="rId8" action="ppaction://hlinkfile"/>
              </a:rPr>
              <a:t>[2]</a:t>
            </a:r>
            <a:r>
              <a:rPr lang="en-CA" b="0" baseline="30000" dirty="0" smtClean="0">
                <a:effectLst/>
                <a:hlinkClick r:id="rId9" action="ppaction://hlinkfile"/>
              </a:rPr>
              <a:t>[3]</a:t>
            </a:r>
            <a:endParaRPr lang="en-CA" b="0" dirty="0" smtClean="0">
              <a:effectLst/>
            </a:endParaRPr>
          </a:p>
          <a:p>
            <a:pPr rtl="0"/>
            <a:r>
              <a:rPr lang="en-CA" b="0" dirty="0" smtClean="0">
                <a:effectLst/>
              </a:rPr>
              <a:t>Neutrophils are a type of </a:t>
            </a:r>
            <a:r>
              <a:rPr lang="en-CA" b="0" dirty="0" smtClean="0">
                <a:effectLst/>
                <a:hlinkClick r:id="rId10" action="ppaction://hlinkfile" tooltip="Phagocyte"/>
              </a:rPr>
              <a:t>phagocyte</a:t>
            </a:r>
            <a:r>
              <a:rPr lang="en-CA" b="0" dirty="0" smtClean="0">
                <a:effectLst/>
              </a:rPr>
              <a:t> and are normally found in the </a:t>
            </a:r>
            <a:r>
              <a:rPr lang="en-CA" b="0" dirty="0" smtClean="0">
                <a:effectLst/>
                <a:hlinkClick r:id="rId11" action="ppaction://hlinkfile" tooltip="Blood"/>
              </a:rPr>
              <a:t>blood</a:t>
            </a:r>
            <a:r>
              <a:rPr lang="en-CA" b="0" dirty="0" smtClean="0">
                <a:effectLst/>
              </a:rPr>
              <a:t> stream. During the beginning (</a:t>
            </a:r>
            <a:r>
              <a:rPr lang="en-CA" b="0" dirty="0" smtClean="0">
                <a:effectLst/>
                <a:hlinkClick r:id="rId12" action="ppaction://hlinkfile" tooltip="Acute (medical)"/>
              </a:rPr>
              <a:t>acute</a:t>
            </a:r>
            <a:r>
              <a:rPr lang="en-CA" b="0" dirty="0" smtClean="0">
                <a:effectLst/>
              </a:rPr>
              <a:t>) phase of </a:t>
            </a:r>
            <a:r>
              <a:rPr lang="en-CA" b="0" dirty="0" smtClean="0">
                <a:effectLst/>
                <a:hlinkClick r:id="rId13" action="ppaction://hlinkfile" tooltip="Inflammation"/>
              </a:rPr>
              <a:t>inflammation</a:t>
            </a:r>
            <a:r>
              <a:rPr lang="en-CA" b="0" dirty="0" smtClean="0">
                <a:effectLst/>
              </a:rPr>
              <a:t>, particularly as a result of </a:t>
            </a:r>
            <a:r>
              <a:rPr lang="en-CA" b="0" dirty="0" smtClean="0">
                <a:effectLst/>
                <a:hlinkClick r:id="rId14" action="ppaction://hlinkfile" tooltip="Bacteria"/>
              </a:rPr>
              <a:t>bacterial</a:t>
            </a:r>
            <a:r>
              <a:rPr lang="en-CA" b="0" dirty="0" smtClean="0">
                <a:effectLst/>
              </a:rPr>
              <a:t> </a:t>
            </a:r>
            <a:r>
              <a:rPr lang="en-CA" b="0" dirty="0" smtClean="0">
                <a:effectLst/>
                <a:hlinkClick r:id="rId15" action="ppaction://hlinkfile" tooltip="Infection"/>
              </a:rPr>
              <a:t>infection</a:t>
            </a:r>
            <a:r>
              <a:rPr lang="en-CA" b="0" dirty="0" smtClean="0">
                <a:effectLst/>
              </a:rPr>
              <a:t>, environmental exposure,</a:t>
            </a:r>
            <a:r>
              <a:rPr lang="en-CA" b="0" baseline="30000" dirty="0" smtClean="0">
                <a:effectLst/>
                <a:hlinkClick r:id="rId16" action="ppaction://hlinkfile"/>
              </a:rPr>
              <a:t>[4]</a:t>
            </a:r>
            <a:r>
              <a:rPr lang="en-CA" b="0" dirty="0" smtClean="0">
                <a:effectLst/>
              </a:rPr>
              <a:t> and some cancers,</a:t>
            </a:r>
            <a:r>
              <a:rPr lang="en-CA" b="0" baseline="30000" dirty="0" smtClean="0">
                <a:effectLst/>
                <a:hlinkClick r:id="rId17" action="ppaction://hlinkfile"/>
              </a:rPr>
              <a:t>[5]</a:t>
            </a:r>
            <a:r>
              <a:rPr lang="en-CA" b="0" baseline="30000" dirty="0" smtClean="0">
                <a:effectLst/>
                <a:hlinkClick r:id="rId18" action="ppaction://hlinkfile"/>
              </a:rPr>
              <a:t>[6]</a:t>
            </a:r>
            <a:r>
              <a:rPr lang="en-CA" b="0" dirty="0" smtClean="0">
                <a:effectLst/>
              </a:rPr>
              <a:t> neutrophils are one of the first-responders of inflammatory cells to migrate towards the site of inflammation. They migrate through the blood vessels, then through </a:t>
            </a:r>
            <a:r>
              <a:rPr lang="en-CA" b="0" dirty="0" smtClean="0">
                <a:effectLst/>
                <a:hlinkClick r:id="rId19" action="ppaction://hlinkfile" tooltip="wikt:interstitial"/>
              </a:rPr>
              <a:t>interstitial</a:t>
            </a:r>
            <a:r>
              <a:rPr lang="en-CA" b="0" dirty="0" smtClean="0">
                <a:effectLst/>
              </a:rPr>
              <a:t> tissue, following chemical signals such as </a:t>
            </a:r>
            <a:r>
              <a:rPr lang="en-CA" b="0" dirty="0" smtClean="0">
                <a:effectLst/>
                <a:hlinkClick r:id="rId20" action="ppaction://hlinkfile" tooltip="Interleukin-8"/>
              </a:rPr>
              <a:t>Interleukin-8</a:t>
            </a:r>
            <a:r>
              <a:rPr lang="en-CA" b="0" dirty="0" smtClean="0">
                <a:effectLst/>
              </a:rPr>
              <a:t> (IL-8), </a:t>
            </a:r>
            <a:r>
              <a:rPr lang="en-CA" b="0" dirty="0" smtClean="0">
                <a:effectLst/>
                <a:hlinkClick r:id="rId21" action="ppaction://hlinkfile" tooltip="C5a"/>
              </a:rPr>
              <a:t>C5a</a:t>
            </a:r>
            <a:r>
              <a:rPr lang="en-CA" b="0" dirty="0" smtClean="0">
                <a:effectLst/>
              </a:rPr>
              <a:t>, </a:t>
            </a:r>
            <a:r>
              <a:rPr lang="en-CA" b="0" dirty="0" err="1" smtClean="0">
                <a:effectLst/>
                <a:hlinkClick r:id="rId22" action="ppaction://hlinkfile" tooltip="N-Formylmethionine leucyl-phenylalanine"/>
              </a:rPr>
              <a:t>fMLP</a:t>
            </a:r>
            <a:r>
              <a:rPr lang="en-CA" b="0" dirty="0" smtClean="0">
                <a:effectLst/>
              </a:rPr>
              <a:t> and </a:t>
            </a:r>
            <a:r>
              <a:rPr lang="en-CA" b="0" dirty="0" smtClean="0">
                <a:effectLst/>
                <a:hlinkClick r:id="rId23" action="ppaction://hlinkfile" tooltip="Leukotriene B4"/>
              </a:rPr>
              <a:t>Leukotriene B4</a:t>
            </a:r>
            <a:r>
              <a:rPr lang="en-CA" b="0" dirty="0" smtClean="0">
                <a:effectLst/>
              </a:rPr>
              <a:t> in a process called </a:t>
            </a:r>
            <a:r>
              <a:rPr lang="en-CA" b="0" dirty="0" err="1" smtClean="0">
                <a:effectLst/>
                <a:hlinkClick r:id="rId24" action="ppaction://hlinkfile" tooltip="Chemotaxis"/>
              </a:rPr>
              <a:t>chemotaxis</a:t>
            </a:r>
            <a:r>
              <a:rPr lang="en-CA" b="0" dirty="0" smtClean="0">
                <a:effectLst/>
              </a:rPr>
              <a:t>. They are the predominant cells in </a:t>
            </a:r>
            <a:r>
              <a:rPr lang="en-CA" b="0" dirty="0" smtClean="0">
                <a:effectLst/>
                <a:hlinkClick r:id="rId25" action="ppaction://hlinkfile" tooltip="Pus"/>
              </a:rPr>
              <a:t>pus</a:t>
            </a:r>
            <a:r>
              <a:rPr lang="en-CA" b="0" dirty="0" smtClean="0">
                <a:effectLst/>
              </a:rPr>
              <a:t>, accounting for its whitish/yellowish appearance.</a:t>
            </a:r>
          </a:p>
          <a:p>
            <a:pPr rtl="0"/>
            <a:r>
              <a:rPr lang="en-CA" b="0" dirty="0" smtClean="0">
                <a:effectLst/>
              </a:rPr>
              <a:t>Neutrophils are recruited to the site of injury within minutes following trauma and are the hallmark of acute inflammation.</a:t>
            </a:r>
            <a:r>
              <a:rPr lang="en-CA" b="0" baseline="30000" dirty="0" smtClean="0">
                <a:effectLst/>
                <a:hlinkClick r:id="rId26" action="ppaction://hlinkfile"/>
              </a:rPr>
              <a:t>[7]</a:t>
            </a:r>
            <a:endParaRPr lang="en-CA" b="0" dirty="0" smtClean="0">
              <a:effectLst/>
            </a:endParaRPr>
          </a:p>
          <a:p>
            <a:endParaRPr lang="en-CA" dirty="0"/>
          </a:p>
        </p:txBody>
      </p:sp>
      <p:sp>
        <p:nvSpPr>
          <p:cNvPr id="4" name="Slide Number Placeholder 3"/>
          <p:cNvSpPr>
            <a:spLocks noGrp="1"/>
          </p:cNvSpPr>
          <p:nvPr>
            <p:ph type="sldNum" sz="quarter" idx="10"/>
          </p:nvPr>
        </p:nvSpPr>
        <p:spPr/>
        <p:txBody>
          <a:bodyPr/>
          <a:lstStyle/>
          <a:p>
            <a:fld id="{C5E57340-CFAA-457D-A56E-5DD0EBB5C64E}" type="slidenum">
              <a:rPr lang="en-CA" smtClean="0"/>
              <a:t>10</a:t>
            </a:fld>
            <a:endParaRPr lang="en-CA"/>
          </a:p>
        </p:txBody>
      </p:sp>
    </p:spTree>
    <p:extLst>
      <p:ext uri="{BB962C8B-B14F-4D97-AF65-F5344CB8AC3E}">
        <p14:creationId xmlns:p14="http://schemas.microsoft.com/office/powerpoint/2010/main" val="3043026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 point: What is baseline? </a:t>
            </a:r>
          </a:p>
          <a:p>
            <a:r>
              <a:rPr lang="en-US" dirty="0" smtClean="0"/>
              <a:t>Next 2 slides discuss other changes to the definitions (table comparing versions)</a:t>
            </a:r>
            <a:endParaRPr lang="en-CA" dirty="0"/>
          </a:p>
        </p:txBody>
      </p:sp>
      <p:sp>
        <p:nvSpPr>
          <p:cNvPr id="4" name="Slide Number Placeholder 3"/>
          <p:cNvSpPr>
            <a:spLocks noGrp="1"/>
          </p:cNvSpPr>
          <p:nvPr>
            <p:ph type="sldNum" sz="quarter" idx="10"/>
          </p:nvPr>
        </p:nvSpPr>
        <p:spPr/>
        <p:txBody>
          <a:bodyPr/>
          <a:lstStyle/>
          <a:p>
            <a:fld id="{C5E57340-CFAA-457D-A56E-5DD0EBB5C64E}" type="slidenum">
              <a:rPr lang="en-CA" smtClean="0"/>
              <a:t>11</a:t>
            </a:fld>
            <a:endParaRPr lang="en-CA"/>
          </a:p>
        </p:txBody>
      </p:sp>
    </p:spTree>
    <p:extLst>
      <p:ext uri="{BB962C8B-B14F-4D97-AF65-F5344CB8AC3E}">
        <p14:creationId xmlns:p14="http://schemas.microsoft.com/office/powerpoint/2010/main" val="3409497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slides</a:t>
            </a:r>
            <a:r>
              <a:rPr lang="en-US" baseline="0" dirty="0" smtClean="0"/>
              <a:t> are small and difficult to read but you can use them to walk through the differences by having attendees follow the copy of the form you’ve handed out to accompany the talk (if you’ve done so)</a:t>
            </a:r>
          </a:p>
          <a:p>
            <a:r>
              <a:rPr lang="en-US" dirty="0" smtClean="0"/>
              <a:t>Red</a:t>
            </a:r>
            <a:r>
              <a:rPr lang="en-US" baseline="0" dirty="0" smtClean="0"/>
              <a:t> font=additions to the definitions</a:t>
            </a:r>
          </a:p>
          <a:p>
            <a:r>
              <a:rPr lang="en-US" baseline="0" dirty="0" smtClean="0"/>
              <a:t>Matched color of fonts point out the differences in language </a:t>
            </a:r>
            <a:r>
              <a:rPr lang="en-US" baseline="0" dirty="0" err="1" smtClean="0"/>
              <a:t>btwn</a:t>
            </a:r>
            <a:r>
              <a:rPr lang="en-US" baseline="0" dirty="0" smtClean="0"/>
              <a:t> the 2 versions when addressing the same issue</a:t>
            </a:r>
          </a:p>
          <a:p>
            <a:endParaRPr lang="en-US" baseline="0" dirty="0" smtClean="0"/>
          </a:p>
          <a:p>
            <a:endParaRPr lang="en-CA" dirty="0"/>
          </a:p>
        </p:txBody>
      </p:sp>
      <p:sp>
        <p:nvSpPr>
          <p:cNvPr id="4" name="Slide Number Placeholder 3"/>
          <p:cNvSpPr>
            <a:spLocks noGrp="1"/>
          </p:cNvSpPr>
          <p:nvPr>
            <p:ph type="sldNum" sz="quarter" idx="10"/>
          </p:nvPr>
        </p:nvSpPr>
        <p:spPr/>
        <p:txBody>
          <a:bodyPr/>
          <a:lstStyle/>
          <a:p>
            <a:fld id="{C5E57340-CFAA-457D-A56E-5DD0EBB5C64E}" type="slidenum">
              <a:rPr lang="en-CA" smtClean="0"/>
              <a:t>12</a:t>
            </a:fld>
            <a:endParaRPr lang="en-CA"/>
          </a:p>
        </p:txBody>
      </p:sp>
    </p:spTree>
    <p:extLst>
      <p:ext uri="{BB962C8B-B14F-4D97-AF65-F5344CB8AC3E}">
        <p14:creationId xmlns:p14="http://schemas.microsoft.com/office/powerpoint/2010/main" val="3359191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Red</a:t>
            </a:r>
            <a:r>
              <a:rPr lang="en-US" baseline="0" dirty="0" smtClean="0"/>
              <a:t> font=additions to the definitions</a:t>
            </a:r>
          </a:p>
          <a:p>
            <a:r>
              <a:rPr lang="en-US" baseline="0" dirty="0" smtClean="0"/>
              <a:t>Matched color of fonts point out the differences in language </a:t>
            </a:r>
            <a:r>
              <a:rPr lang="en-US" baseline="0" dirty="0" err="1" smtClean="0"/>
              <a:t>btwn</a:t>
            </a:r>
            <a:r>
              <a:rPr lang="en-US" baseline="0" dirty="0" smtClean="0"/>
              <a:t> the 2 versions when addressing the same issue</a:t>
            </a:r>
            <a:endParaRPr lang="en-CA" dirty="0"/>
          </a:p>
        </p:txBody>
      </p:sp>
      <p:sp>
        <p:nvSpPr>
          <p:cNvPr id="4" name="Slide Number Placeholder 3"/>
          <p:cNvSpPr>
            <a:spLocks noGrp="1"/>
          </p:cNvSpPr>
          <p:nvPr>
            <p:ph type="sldNum" sz="quarter" idx="10"/>
          </p:nvPr>
        </p:nvSpPr>
        <p:spPr/>
        <p:txBody>
          <a:bodyPr/>
          <a:lstStyle/>
          <a:p>
            <a:fld id="{C5E57340-CFAA-457D-A56E-5DD0EBB5C64E}" type="slidenum">
              <a:rPr lang="en-CA" smtClean="0"/>
              <a:t>13</a:t>
            </a:fld>
            <a:endParaRPr lang="en-CA"/>
          </a:p>
        </p:txBody>
      </p:sp>
    </p:spTree>
    <p:extLst>
      <p:ext uri="{BB962C8B-B14F-4D97-AF65-F5344CB8AC3E}">
        <p14:creationId xmlns:p14="http://schemas.microsoft.com/office/powerpoint/2010/main" val="33591915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8" name="microbes_title2.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202199"/>
            <a:ext cx="9144000" cy="5143500"/>
          </a:xfrm>
          <a:prstGeom prst="rect">
            <a:avLst/>
          </a:prstGeom>
        </p:spPr>
      </p:pic>
      <p:sp>
        <p:nvSpPr>
          <p:cNvPr id="4" name="Date Placeholder 3"/>
          <p:cNvSpPr>
            <a:spLocks noGrp="1"/>
          </p:cNvSpPr>
          <p:nvPr>
            <p:ph type="dt" sz="half" idx="10"/>
          </p:nvPr>
        </p:nvSpPr>
        <p:spPr/>
        <p:txBody>
          <a:bodyPr/>
          <a:lstStyle/>
          <a:p>
            <a:fld id="{6EB7948D-65B7-4FEC-80B5-36D7629B101D}"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t>‹#›</a:t>
            </a:fld>
            <a:endParaRPr lang="en-US"/>
          </a:p>
        </p:txBody>
      </p:sp>
      <p:sp>
        <p:nvSpPr>
          <p:cNvPr id="2" name="Title 1"/>
          <p:cNvSpPr>
            <a:spLocks noGrp="1"/>
          </p:cNvSpPr>
          <p:nvPr>
            <p:ph type="ctrTitle"/>
          </p:nvPr>
        </p:nvSpPr>
        <p:spPr>
          <a:xfrm>
            <a:off x="1066800" y="5265057"/>
            <a:ext cx="7772400" cy="933450"/>
          </a:xfrm>
        </p:spPr>
        <p:txBody>
          <a:bodyPr anchor="b">
            <a:normAutofit/>
          </a:bodyPr>
          <a:lstStyle>
            <a:lvl1pPr algn="r">
              <a:defRPr sz="3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438400" y="6052461"/>
            <a:ext cx="6400800" cy="685800"/>
          </a:xfrm>
        </p:spPr>
        <p:txBody>
          <a:bodyPr>
            <a:normAutofit/>
          </a:bodyPr>
          <a:lstStyle>
            <a:lvl1pPr marL="0" indent="0" algn="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12" name="Straight Connector 11"/>
          <p:cNvCxnSpPr/>
          <p:nvPr userDrawn="1"/>
        </p:nvCxnSpPr>
        <p:spPr>
          <a:xfrm>
            <a:off x="0" y="200681"/>
            <a:ext cx="9136800"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0" y="5345699"/>
            <a:ext cx="9136800"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152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1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7948D-65B7-4FEC-80B5-36D7629B101D}" type="datetimeFigureOut">
              <a:rPr lang="en-US" smtClean="0"/>
              <a:t>3/12/2019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61299727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85750"/>
            <a:ext cx="2438400"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124200" y="304800"/>
            <a:ext cx="5562600" cy="52578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0" y="1447801"/>
            <a:ext cx="2438400" cy="4114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215233093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0" y="42672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057400" y="228600"/>
            <a:ext cx="54864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57400" y="48339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16553954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7948D-65B7-4FEC-80B5-36D7629B101D}"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314810365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304801"/>
            <a:ext cx="990600" cy="53340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7162800" cy="5364162"/>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EB7948D-65B7-4FEC-80B5-36D7629B101D}"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31511306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3962400" y="15240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3962400" y="23622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3962400" y="32004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3962400" y="40386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0" name="Title 1"/>
          <p:cNvSpPr>
            <a:spLocks noGrp="1"/>
          </p:cNvSpPr>
          <p:nvPr>
            <p:ph type="title"/>
          </p:nvPr>
        </p:nvSpPr>
        <p:spPr>
          <a:xfrm>
            <a:off x="457200" y="274638"/>
            <a:ext cx="8153400" cy="792162"/>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15192991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457200" y="1143000"/>
            <a:ext cx="3048000" cy="2176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3657600" y="1143000"/>
            <a:ext cx="5029200" cy="2144037"/>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457200" y="3392186"/>
            <a:ext cx="3048000" cy="22466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3657600" y="3392186"/>
            <a:ext cx="5029200" cy="22132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2" name="Title 1"/>
          <p:cNvSpPr>
            <a:spLocks noGrp="1"/>
          </p:cNvSpPr>
          <p:nvPr>
            <p:ph type="title"/>
          </p:nvPr>
        </p:nvSpPr>
        <p:spPr>
          <a:xfrm>
            <a:off x="457200" y="274638"/>
            <a:ext cx="8229600" cy="792162"/>
          </a:xfrm>
        </p:spPr>
        <p:txBody>
          <a:bodyPr/>
          <a:lstStyle/>
          <a:p>
            <a:r>
              <a:rPr lang="en-US" smtClean="0"/>
              <a:t>Click to edit Master title style</a:t>
            </a:r>
            <a:endParaRPr lang="en-US"/>
          </a:p>
        </p:txBody>
      </p:sp>
    </p:spTree>
    <p:extLst>
      <p:ext uri="{BB962C8B-B14F-4D97-AF65-F5344CB8AC3E}">
        <p14:creationId xmlns:p14="http://schemas.microsoft.com/office/powerpoint/2010/main" val="6697807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457201" y="3505201"/>
            <a:ext cx="2514597" cy="2133600"/>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3314700" y="3505201"/>
            <a:ext cx="2514597" cy="2133600"/>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172199" y="3505201"/>
            <a:ext cx="2514597" cy="2133600"/>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457201" y="1219200"/>
            <a:ext cx="2514597"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3314699" y="1219200"/>
            <a:ext cx="25146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172200" y="1219200"/>
            <a:ext cx="25146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3" name="Title 1"/>
          <p:cNvSpPr>
            <a:spLocks noGrp="1"/>
          </p:cNvSpPr>
          <p:nvPr>
            <p:ph type="title"/>
          </p:nvPr>
        </p:nvSpPr>
        <p:spPr>
          <a:xfrm>
            <a:off x="457200" y="274638"/>
            <a:ext cx="6172200" cy="792162"/>
          </a:xfrm>
        </p:spPr>
        <p:txBody>
          <a:bodyPr/>
          <a:lstStyle/>
          <a:p>
            <a:r>
              <a:rPr lang="en-US" smtClean="0"/>
              <a:t>Click to edit Master title style</a:t>
            </a:r>
            <a:endParaRPr lang="en-US"/>
          </a:p>
        </p:txBody>
      </p:sp>
    </p:spTree>
    <p:extLst>
      <p:ext uri="{BB962C8B-B14F-4D97-AF65-F5344CB8AC3E}">
        <p14:creationId xmlns:p14="http://schemas.microsoft.com/office/powerpoint/2010/main" val="395749737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681"/>
            <a:ext cx="9144000" cy="5143500"/>
          </a:xfrm>
          <a:prstGeom prst="rect">
            <a:avLst/>
          </a:prstGeom>
        </p:spPr>
      </p:pic>
      <p:sp>
        <p:nvSpPr>
          <p:cNvPr id="4" name="Date Placeholder 3"/>
          <p:cNvSpPr>
            <a:spLocks noGrp="1"/>
          </p:cNvSpPr>
          <p:nvPr>
            <p:ph type="dt" sz="half" idx="10"/>
          </p:nvPr>
        </p:nvSpPr>
        <p:spPr/>
        <p:txBody>
          <a:bodyPr/>
          <a:lstStyle/>
          <a:p>
            <a:fld id="{6EB7948D-65B7-4FEC-80B5-36D7629B101D}"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t>‹#›</a:t>
            </a:fld>
            <a:endParaRPr lang="en-US"/>
          </a:p>
        </p:txBody>
      </p:sp>
      <p:sp>
        <p:nvSpPr>
          <p:cNvPr id="2" name="Title 1"/>
          <p:cNvSpPr>
            <a:spLocks noGrp="1"/>
          </p:cNvSpPr>
          <p:nvPr>
            <p:ph type="ctrTitle"/>
          </p:nvPr>
        </p:nvSpPr>
        <p:spPr>
          <a:xfrm>
            <a:off x="1066800" y="5265057"/>
            <a:ext cx="7772400" cy="933450"/>
          </a:xfrm>
        </p:spPr>
        <p:txBody>
          <a:bodyPr anchor="b">
            <a:normAutofit/>
          </a:bodyPr>
          <a:lstStyle>
            <a:lvl1pPr algn="r">
              <a:defRPr sz="3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438400" y="6052461"/>
            <a:ext cx="6400800" cy="685800"/>
          </a:xfrm>
        </p:spPr>
        <p:txBody>
          <a:bodyPr>
            <a:normAutofit/>
          </a:bodyPr>
          <a:lstStyle>
            <a:lvl1pPr marL="0" indent="0" algn="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12" name="Straight Connector 11"/>
          <p:cNvCxnSpPr/>
          <p:nvPr userDrawn="1"/>
        </p:nvCxnSpPr>
        <p:spPr>
          <a:xfrm>
            <a:off x="0" y="200681"/>
            <a:ext cx="9136800"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0" y="5345699"/>
            <a:ext cx="9136800"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66134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0668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7948D-65B7-4FEC-80B5-36D7629B101D}"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6855777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0668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7948D-65B7-4FEC-80B5-36D7629B101D}"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417926058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ullete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EB7948D-65B7-4FEC-80B5-36D7629B101D}"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5346334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Light Backgroun">
    <p:bg>
      <p:bgPr>
        <a:solidFill>
          <a:schemeClr val="bg1"/>
        </a:solidFill>
        <a:effectLst/>
      </p:bgPr>
    </p:bg>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t>3/12/2019</a:t>
            </a:fld>
            <a:endParaRPr lang="en-US"/>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t>‹#›</a:t>
            </a:fld>
            <a:endParaRPr lang="en-US"/>
          </a:p>
        </p:txBody>
      </p:sp>
      <p:sp>
        <p:nvSpPr>
          <p:cNvPr id="7" name="Title Placeholder 1"/>
          <p:cNvSpPr>
            <a:spLocks noGrp="1"/>
          </p:cNvSpPr>
          <p:nvPr>
            <p:ph type="title"/>
          </p:nvPr>
        </p:nvSpPr>
        <p:spPr>
          <a:xfrm>
            <a:off x="457200" y="274638"/>
            <a:ext cx="8229600" cy="79216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Content Placeholder 2"/>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001428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No Side Graphic">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t>3/12/2019</a:t>
            </a:fld>
            <a:endParaRPr lang="en-US"/>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t>‹#›</a:t>
            </a:fld>
            <a:endParaRPr lang="en-US"/>
          </a:p>
        </p:txBody>
      </p:sp>
      <p:sp>
        <p:nvSpPr>
          <p:cNvPr id="7" name="Title Placeholder 1"/>
          <p:cNvSpPr>
            <a:spLocks noGrp="1"/>
          </p:cNvSpPr>
          <p:nvPr>
            <p:ph type="title"/>
          </p:nvPr>
        </p:nvSpPr>
        <p:spPr>
          <a:xfrm>
            <a:off x="457200" y="274638"/>
            <a:ext cx="8229600" cy="79216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4" name="Content Placeholder 3"/>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378960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4167187"/>
            <a:ext cx="70866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62000" y="2667000"/>
            <a:ext cx="7086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B7948D-65B7-4FEC-80B5-36D7629B101D}"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3336501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bg>
      <p:bgPr>
        <a:gradFill>
          <a:gsLst>
            <a:gs pos="0">
              <a:schemeClr val="bg1">
                <a:lumMod val="50000"/>
              </a:schemeClr>
            </a:gs>
            <a:gs pos="86000">
              <a:schemeClr val="bg1">
                <a:lumMod val="95000"/>
              </a:schemeClr>
            </a:gs>
            <a:gs pos="100000">
              <a:schemeClr val="bg1">
                <a:lumMod val="7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4958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43000"/>
            <a:ext cx="4038600" cy="44958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6EB7948D-65B7-4FEC-80B5-36D7629B101D}"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288792185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12838"/>
            <a:ext cx="3962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28801"/>
            <a:ext cx="3962400" cy="381000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0" y="1112838"/>
            <a:ext cx="3963957"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400" y="1828801"/>
            <a:ext cx="3963957" cy="381000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6EB7948D-65B7-4FEC-80B5-36D7629B101D}" type="datetimeFigureOut">
              <a:rPr lang="en-US" smtClean="0"/>
              <a:t>3/12/2019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99AA8B-2E7A-4BBC-8FDE-CA7CF71DD330}" type="slidenum">
              <a:rPr lang="en-US" smtClean="0"/>
              <a:t>‹#›</a:t>
            </a:fld>
            <a:endParaRPr lang="en-US"/>
          </a:p>
        </p:txBody>
      </p:sp>
      <p:sp>
        <p:nvSpPr>
          <p:cNvPr id="10" name="Title 1"/>
          <p:cNvSpPr>
            <a:spLocks noGrp="1"/>
          </p:cNvSpPr>
          <p:nvPr>
            <p:ph type="title"/>
          </p:nvPr>
        </p:nvSpPr>
        <p:spPr>
          <a:xfrm>
            <a:off x="457200" y="274638"/>
            <a:ext cx="8153400" cy="792162"/>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1634406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B7948D-65B7-4FEC-80B5-36D7629B101D}" type="datetimeFigureOut">
              <a:rPr lang="en-US" smtClean="0"/>
              <a:t>3/12/2019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201711982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7948D-65B7-4FEC-80B5-36D7629B101D}" type="datetimeFigureOut">
              <a:rPr lang="en-US" smtClean="0"/>
              <a:t>3/12/2019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2635826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85750"/>
            <a:ext cx="2438400"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124200" y="304800"/>
            <a:ext cx="5562600" cy="52578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0" y="1447801"/>
            <a:ext cx="2438400" cy="4114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193781600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0" y="42672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057400" y="228600"/>
            <a:ext cx="54864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57400" y="48339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32503842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ullete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EB7948D-65B7-4FEC-80B5-36D7629B101D}"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364901844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7948D-65B7-4FEC-80B5-36D7629B101D}"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71899456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304801"/>
            <a:ext cx="990600" cy="53340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7162800" cy="5364162"/>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EB7948D-65B7-4FEC-80B5-36D7629B101D}"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387642679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3962400" y="15240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3962400" y="23622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3962400" y="32004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3962400" y="40386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0" name="Title 1"/>
          <p:cNvSpPr>
            <a:spLocks noGrp="1"/>
          </p:cNvSpPr>
          <p:nvPr>
            <p:ph type="title"/>
          </p:nvPr>
        </p:nvSpPr>
        <p:spPr>
          <a:xfrm>
            <a:off x="457200" y="274638"/>
            <a:ext cx="8153400" cy="792162"/>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17777032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457200" y="1143000"/>
            <a:ext cx="3048000" cy="2176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3657600" y="1143000"/>
            <a:ext cx="5029200" cy="2144037"/>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457200" y="3392186"/>
            <a:ext cx="3048000" cy="22466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3657600" y="3392186"/>
            <a:ext cx="5029200" cy="22132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2" name="Title 1"/>
          <p:cNvSpPr>
            <a:spLocks noGrp="1"/>
          </p:cNvSpPr>
          <p:nvPr>
            <p:ph type="title"/>
          </p:nvPr>
        </p:nvSpPr>
        <p:spPr>
          <a:xfrm>
            <a:off x="457200" y="274638"/>
            <a:ext cx="8229600" cy="792162"/>
          </a:xfrm>
        </p:spPr>
        <p:txBody>
          <a:bodyPr/>
          <a:lstStyle/>
          <a:p>
            <a:r>
              <a:rPr lang="en-US" smtClean="0"/>
              <a:t>Click to edit Master title style</a:t>
            </a:r>
            <a:endParaRPr lang="en-US"/>
          </a:p>
        </p:txBody>
      </p:sp>
    </p:spTree>
    <p:extLst>
      <p:ext uri="{BB962C8B-B14F-4D97-AF65-F5344CB8AC3E}">
        <p14:creationId xmlns:p14="http://schemas.microsoft.com/office/powerpoint/2010/main" val="170530869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457201" y="3505201"/>
            <a:ext cx="2514597" cy="2133600"/>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3314700" y="3505201"/>
            <a:ext cx="2514597" cy="2133600"/>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172199" y="3505201"/>
            <a:ext cx="2514597" cy="2133600"/>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457201" y="1219200"/>
            <a:ext cx="2514597"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3314699" y="1219200"/>
            <a:ext cx="25146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172200" y="1219200"/>
            <a:ext cx="25146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3" name="Title 1"/>
          <p:cNvSpPr>
            <a:spLocks noGrp="1"/>
          </p:cNvSpPr>
          <p:nvPr>
            <p:ph type="title"/>
          </p:nvPr>
        </p:nvSpPr>
        <p:spPr>
          <a:xfrm>
            <a:off x="457200" y="274638"/>
            <a:ext cx="6172200" cy="792162"/>
          </a:xfrm>
        </p:spPr>
        <p:txBody>
          <a:bodyPr/>
          <a:lstStyle/>
          <a:p>
            <a:r>
              <a:rPr lang="en-US" smtClean="0"/>
              <a:t>Click to edit Master title style</a:t>
            </a:r>
            <a:endParaRPr lang="en-US"/>
          </a:p>
        </p:txBody>
      </p:sp>
    </p:spTree>
    <p:extLst>
      <p:ext uri="{BB962C8B-B14F-4D97-AF65-F5344CB8AC3E}">
        <p14:creationId xmlns:p14="http://schemas.microsoft.com/office/powerpoint/2010/main" val="4264230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Light Backgroun">
    <p:bg>
      <p:bgPr>
        <a:solidFill>
          <a:schemeClr val="bg1"/>
        </a:solidFill>
        <a:effectLst/>
      </p:bgPr>
    </p:bg>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t>3/12/2019</a:t>
            </a:fld>
            <a:endParaRPr lang="en-US"/>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t>‹#›</a:t>
            </a:fld>
            <a:endParaRPr lang="en-US"/>
          </a:p>
        </p:txBody>
      </p:sp>
      <p:sp>
        <p:nvSpPr>
          <p:cNvPr id="7" name="Title Placeholder 1"/>
          <p:cNvSpPr>
            <a:spLocks noGrp="1"/>
          </p:cNvSpPr>
          <p:nvPr>
            <p:ph type="title"/>
          </p:nvPr>
        </p:nvSpPr>
        <p:spPr>
          <a:xfrm>
            <a:off x="457200" y="274638"/>
            <a:ext cx="8229600" cy="79216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Content Placeholder 2"/>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97792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No Side Graphic">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t>3/12/2019</a:t>
            </a:fld>
            <a:endParaRPr lang="en-US"/>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t>‹#›</a:t>
            </a:fld>
            <a:endParaRPr lang="en-US"/>
          </a:p>
        </p:txBody>
      </p:sp>
      <p:sp>
        <p:nvSpPr>
          <p:cNvPr id="7" name="Title Placeholder 1"/>
          <p:cNvSpPr>
            <a:spLocks noGrp="1"/>
          </p:cNvSpPr>
          <p:nvPr>
            <p:ph type="title"/>
          </p:nvPr>
        </p:nvSpPr>
        <p:spPr>
          <a:xfrm>
            <a:off x="457200" y="274638"/>
            <a:ext cx="8229600" cy="79216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4" name="Content Placeholder 3"/>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22716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4167187"/>
            <a:ext cx="70866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62000" y="2667000"/>
            <a:ext cx="7086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B7948D-65B7-4FEC-80B5-36D7629B101D}"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1769591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bg>
      <p:bgPr>
        <a:gradFill>
          <a:gsLst>
            <a:gs pos="0">
              <a:schemeClr val="bg1">
                <a:lumMod val="50000"/>
              </a:schemeClr>
            </a:gs>
            <a:gs pos="86000">
              <a:schemeClr val="bg1">
                <a:lumMod val="95000"/>
              </a:schemeClr>
            </a:gs>
            <a:gs pos="100000">
              <a:schemeClr val="bg1">
                <a:lumMod val="7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4958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43000"/>
            <a:ext cx="4038600" cy="44958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6EB7948D-65B7-4FEC-80B5-36D7629B101D}"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19217757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12838"/>
            <a:ext cx="3962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28801"/>
            <a:ext cx="3962400" cy="381000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0" y="1112838"/>
            <a:ext cx="3963957"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400" y="1828801"/>
            <a:ext cx="3963957" cy="381000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6EB7948D-65B7-4FEC-80B5-36D7629B101D}" type="datetimeFigureOut">
              <a:rPr lang="en-US" smtClean="0"/>
              <a:t>3/12/2019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99AA8B-2E7A-4BBC-8FDE-CA7CF71DD330}" type="slidenum">
              <a:rPr lang="en-US" smtClean="0"/>
              <a:t>‹#›</a:t>
            </a:fld>
            <a:endParaRPr lang="en-US"/>
          </a:p>
        </p:txBody>
      </p:sp>
      <p:sp>
        <p:nvSpPr>
          <p:cNvPr id="10" name="Title 1"/>
          <p:cNvSpPr>
            <a:spLocks noGrp="1"/>
          </p:cNvSpPr>
          <p:nvPr>
            <p:ph type="title"/>
          </p:nvPr>
        </p:nvSpPr>
        <p:spPr>
          <a:xfrm>
            <a:off x="457200" y="274638"/>
            <a:ext cx="8153400" cy="792162"/>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402883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B7948D-65B7-4FEC-80B5-36D7629B101D}" type="datetimeFigureOut">
              <a:rPr lang="en-US" smtClean="0"/>
              <a:t>3/12/2019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880138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video" Target="../media/media1.wm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microsoft.com/office/2007/relationships/media" Target="../media/media1.wm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50000"/>
              </a:schemeClr>
            </a:gs>
            <a:gs pos="86000">
              <a:schemeClr val="bg1">
                <a:lumMod val="95000"/>
              </a:schemeClr>
            </a:gs>
            <a:gs pos="100000">
              <a:schemeClr val="bg1">
                <a:lumMod val="75000"/>
              </a:schemeClr>
            </a:gs>
          </a:gsLst>
          <a:lin ang="5400000" scaled="0"/>
          <a:tileRect/>
        </a:gradFill>
        <a:effectLst/>
      </p:bgPr>
    </p:bg>
    <p:spTree>
      <p:nvGrpSpPr>
        <p:cNvPr id="1" name=""/>
        <p:cNvGrpSpPr/>
        <p:nvPr/>
      </p:nvGrpSpPr>
      <p:grpSpPr>
        <a:xfrm>
          <a:off x="0" y="0"/>
          <a:ext cx="0" cy="0"/>
          <a:chOff x="0" y="0"/>
          <a:chExt cx="0" cy="0"/>
        </a:xfrm>
      </p:grpSpPr>
      <p:pic>
        <p:nvPicPr>
          <p:cNvPr id="7" name="microbes_slide.mov">
            <a:hlinkClick r:id="" action="ppaction://media"/>
          </p:cNvPr>
          <p:cNvPicPr>
            <a:picLocks noChangeAspect="1"/>
          </p:cNvPicPr>
          <p:nvPr>
            <a:videoFile r:link="rId20"/>
            <p:extLst>
              <p:ext uri="{DAA4B4D4-6D71-4841-9C94-3DE7FCFB9230}">
                <p14:media xmlns:p14="http://schemas.microsoft.com/office/powerpoint/2010/main" r:embed="rId19"/>
              </p:ext>
            </p:extLst>
          </p:nvPr>
        </p:nvPicPr>
        <p:blipFill>
          <a:blip r:embed="rId21"/>
          <a:stretch>
            <a:fillRect/>
          </a:stretch>
        </p:blipFill>
        <p:spPr>
          <a:xfrm>
            <a:off x="0" y="5786437"/>
            <a:ext cx="9144000" cy="1071563"/>
          </a:xfrm>
          <a:prstGeom prst="rect">
            <a:avLst/>
          </a:prstGeom>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t>3/12/2019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t>‹#›</a:t>
            </a:fld>
            <a:endParaRPr lang="en-US"/>
          </a:p>
        </p:txBody>
      </p:sp>
      <p:cxnSp>
        <p:nvCxnSpPr>
          <p:cNvPr id="9" name="Straight Connector 8"/>
          <p:cNvCxnSpPr/>
          <p:nvPr/>
        </p:nvCxnSpPr>
        <p:spPr>
          <a:xfrm flipH="1">
            <a:off x="1" y="5791200"/>
            <a:ext cx="9143999"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457200" y="274638"/>
            <a:ext cx="8229600" cy="79216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66800"/>
            <a:ext cx="8229600" cy="4495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7423602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1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txStyles>
    <p:titleStyle>
      <a:lvl1pPr algn="l" defTabSz="914400" rtl="0" eaLnBrk="1" latinLnBrk="0" hangingPunct="1">
        <a:spcBef>
          <a:spcPct val="0"/>
        </a:spcBef>
        <a:buNone/>
        <a:defRPr sz="3200" kern="1200">
          <a:solidFill>
            <a:schemeClr val="tx1">
              <a:lumMod val="75000"/>
              <a:lumOff val="25000"/>
            </a:schemeClr>
          </a:solidFill>
          <a:latin typeface="+mj-lt"/>
          <a:ea typeface="+mj-ea"/>
          <a:cs typeface="+mj-cs"/>
        </a:defRPr>
      </a:lvl1pPr>
    </p:titleStyle>
    <p:bodyStyle>
      <a:lvl1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50000"/>
              </a:schemeClr>
            </a:gs>
            <a:gs pos="86000">
              <a:schemeClr val="bg1">
                <a:lumMod val="95000"/>
              </a:schemeClr>
            </a:gs>
            <a:gs pos="100000">
              <a:schemeClr val="bg1">
                <a:lumMod val="75000"/>
              </a:schemeClr>
            </a:gs>
          </a:gsLst>
          <a:lin ang="5400000" scaled="0"/>
          <a:tileRect/>
        </a:gra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 y="5791200"/>
            <a:ext cx="9144000" cy="1071562"/>
          </a:xfrm>
          <a:prstGeom prst="rect">
            <a:avLst/>
          </a:prstGeom>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t>3/12/2019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t>‹#›</a:t>
            </a:fld>
            <a:endParaRPr lang="en-US"/>
          </a:p>
        </p:txBody>
      </p:sp>
      <p:cxnSp>
        <p:nvCxnSpPr>
          <p:cNvPr id="9" name="Straight Connector 8"/>
          <p:cNvCxnSpPr/>
          <p:nvPr/>
        </p:nvCxnSpPr>
        <p:spPr>
          <a:xfrm flipH="1">
            <a:off x="1" y="5791200"/>
            <a:ext cx="9143999"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457200" y="274638"/>
            <a:ext cx="8229600" cy="79216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66800"/>
            <a:ext cx="8229600" cy="4495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9499094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tx1">
              <a:lumMod val="75000"/>
              <a:lumOff val="25000"/>
            </a:schemeClr>
          </a:solidFill>
          <a:latin typeface="+mj-lt"/>
          <a:ea typeface="+mj-ea"/>
          <a:cs typeface="+mj-cs"/>
        </a:defRPr>
      </a:lvl1pPr>
    </p:titleStyle>
    <p:bodyStyle>
      <a:lvl1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26.png"/><Relationship Id="rId4"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24.png"/><Relationship Id="rId5" Type="http://schemas.openxmlformats.org/officeDocument/2006/relationships/image" Target="../media/image27.PNG"/><Relationship Id="rId4"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1.png"/><Relationship Id="rId1" Type="http://schemas.openxmlformats.org/officeDocument/2006/relationships/slideLayout" Target="../slideLayouts/slideLayout2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everydayfeminism.com/2013/01/20-examples-of-age-privileg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5029200"/>
            <a:ext cx="7772400" cy="933450"/>
          </a:xfrm>
        </p:spPr>
        <p:txBody>
          <a:bodyPr/>
          <a:lstStyle/>
          <a:p>
            <a:r>
              <a:rPr lang="en-US" dirty="0" smtClean="0">
                <a:solidFill>
                  <a:schemeClr val="accent3"/>
                </a:solidFill>
              </a:rPr>
              <a:t>Targeted </a:t>
            </a:r>
            <a:r>
              <a:rPr lang="en-US" dirty="0" smtClean="0"/>
              <a:t>Surveillance</a:t>
            </a:r>
            <a:endParaRPr lang="en-US" dirty="0">
              <a:solidFill>
                <a:schemeClr val="accent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 y="5486400"/>
            <a:ext cx="9144000" cy="152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2514600" y="5791200"/>
            <a:ext cx="6400800" cy="685800"/>
          </a:xfrm>
        </p:spPr>
        <p:txBody>
          <a:bodyPr/>
          <a:lstStyle/>
          <a:p>
            <a:r>
              <a:rPr lang="en-US" dirty="0" smtClean="0"/>
              <a:t>Infection Prevention and Control</a:t>
            </a:r>
            <a:endParaRPr lang="en-US" dirty="0"/>
          </a:p>
        </p:txBody>
      </p:sp>
    </p:spTree>
    <p:extLst>
      <p:ext uri="{BB962C8B-B14F-4D97-AF65-F5344CB8AC3E}">
        <p14:creationId xmlns:p14="http://schemas.microsoft.com/office/powerpoint/2010/main" val="2477459960"/>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7620000" cy="381000"/>
          </a:xfrm>
        </p:spPr>
        <p:txBody>
          <a:bodyPr>
            <a:noAutofit/>
          </a:bodyPr>
          <a:lstStyle/>
          <a:p>
            <a:r>
              <a:rPr lang="en-US" sz="2800" dirty="0" smtClean="0">
                <a:solidFill>
                  <a:schemeClr val="accent3"/>
                </a:solidFill>
              </a:rPr>
              <a:t>Side </a:t>
            </a:r>
            <a:r>
              <a:rPr lang="en-US" sz="2800" dirty="0" smtClean="0">
                <a:solidFill>
                  <a:schemeClr val="tx1"/>
                </a:solidFill>
              </a:rPr>
              <a:t>Note</a:t>
            </a:r>
            <a:r>
              <a:rPr lang="en-US" sz="2800" dirty="0" smtClean="0">
                <a:solidFill>
                  <a:schemeClr val="accent3"/>
                </a:solidFill>
              </a:rPr>
              <a:t/>
            </a:r>
            <a:br>
              <a:rPr lang="en-US" sz="2800" dirty="0" smtClean="0">
                <a:solidFill>
                  <a:schemeClr val="accent3"/>
                </a:solidFill>
              </a:rPr>
            </a:br>
            <a:endParaRPr lang="en-US" sz="2800" dirty="0" smtClean="0"/>
          </a:p>
        </p:txBody>
      </p:sp>
      <p:sp>
        <p:nvSpPr>
          <p:cNvPr id="7" name="Content Placeholder 6"/>
          <p:cNvSpPr>
            <a:spLocks noGrp="1"/>
          </p:cNvSpPr>
          <p:nvPr>
            <p:ph idx="1"/>
          </p:nvPr>
        </p:nvSpPr>
        <p:spPr>
          <a:xfrm>
            <a:off x="462280" y="779519"/>
            <a:ext cx="8034021" cy="630825"/>
          </a:xfrm>
        </p:spPr>
        <p:txBody>
          <a:bodyPr>
            <a:noAutofit/>
          </a:bodyPr>
          <a:lstStyle/>
          <a:p>
            <a:r>
              <a:rPr lang="en-US" sz="2000" dirty="0" smtClean="0"/>
              <a:t>Leukocytosis </a:t>
            </a:r>
          </a:p>
          <a:p>
            <a:r>
              <a:rPr lang="en-US" sz="1600" dirty="0" smtClean="0"/>
              <a:t>(</a:t>
            </a:r>
            <a:r>
              <a:rPr lang="en-US" sz="1600" dirty="0"/>
              <a:t>WBC &gt;11X10</a:t>
            </a:r>
            <a:r>
              <a:rPr lang="en-US" sz="1600" baseline="30000" dirty="0"/>
              <a:t>9</a:t>
            </a:r>
            <a:r>
              <a:rPr lang="en-US" sz="1600" dirty="0"/>
              <a:t> /L </a:t>
            </a:r>
            <a:r>
              <a:rPr lang="en-US" sz="1600" b="1" dirty="0"/>
              <a:t>OR </a:t>
            </a:r>
            <a:r>
              <a:rPr lang="en-US" sz="1600" dirty="0"/>
              <a:t>left shift (lab reports will indicate ‘left shift’ on smear results) </a:t>
            </a:r>
          </a:p>
        </p:txBody>
      </p:sp>
      <p:sp>
        <p:nvSpPr>
          <p:cNvPr id="6" name="TextBox 5"/>
          <p:cNvSpPr txBox="1"/>
          <p:nvPr/>
        </p:nvSpPr>
        <p:spPr>
          <a:xfrm>
            <a:off x="477520" y="1425584"/>
            <a:ext cx="4419600" cy="1723549"/>
          </a:xfrm>
          <a:prstGeom prst="rect">
            <a:avLst/>
          </a:prstGeom>
          <a:noFill/>
        </p:spPr>
        <p:txBody>
          <a:bodyPr wrap="square" rtlCol="0">
            <a:spAutoFit/>
          </a:bodyPr>
          <a:lstStyle/>
          <a:p>
            <a:r>
              <a:rPr lang="en-US" dirty="0"/>
              <a:t>Leukocytosis refers to an increase in the total number of WBCs due to any cause. </a:t>
            </a:r>
            <a:r>
              <a:rPr lang="en-US" dirty="0" smtClean="0"/>
              <a:t>It </a:t>
            </a:r>
            <a:r>
              <a:rPr lang="en-US" dirty="0"/>
              <a:t>can be caused by infection, inflammation, allergic reaction, malignancy, hereditary disorders, or other miscellaneous causes.</a:t>
            </a:r>
          </a:p>
          <a:p>
            <a:endParaRPr lang="en-US" sz="1600" dirty="0">
              <a:effectLst/>
            </a:endParaRPr>
          </a:p>
        </p:txBody>
      </p:sp>
      <p:sp>
        <p:nvSpPr>
          <p:cNvPr id="8" name="TextBox 7"/>
          <p:cNvSpPr txBox="1"/>
          <p:nvPr/>
        </p:nvSpPr>
        <p:spPr>
          <a:xfrm>
            <a:off x="5257800" y="1994633"/>
            <a:ext cx="3581400" cy="1815882"/>
          </a:xfrm>
          <a:prstGeom prst="rect">
            <a:avLst/>
          </a:prstGeom>
          <a:noFill/>
        </p:spPr>
        <p:txBody>
          <a:bodyPr wrap="square" rtlCol="0">
            <a:spAutoFit/>
          </a:bodyPr>
          <a:lstStyle/>
          <a:p>
            <a:r>
              <a:rPr lang="en-US" sz="1600" dirty="0"/>
              <a:t>In general, the WBC and neutrophil counts alone are not sensitive or specific enough to accurately predict bacterial infection. Although viral infections generally do not cause </a:t>
            </a:r>
            <a:r>
              <a:rPr lang="en-US" sz="1600" dirty="0" err="1"/>
              <a:t>neutrophilia</a:t>
            </a:r>
            <a:r>
              <a:rPr lang="en-US" sz="1600" dirty="0"/>
              <a:t>, it can occur during the early phases of </a:t>
            </a:r>
            <a:r>
              <a:rPr lang="en-US" sz="1600" dirty="0" smtClean="0"/>
              <a:t>infection</a:t>
            </a:r>
            <a:endParaRPr lang="en-US" sz="1600" dirty="0">
              <a:solidFill>
                <a:schemeClr val="tx1">
                  <a:lumMod val="65000"/>
                  <a:lumOff val="3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3138973"/>
            <a:ext cx="3200400" cy="25603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2803586"/>
            <a:ext cx="1762125" cy="2013857"/>
          </a:xfrm>
          <a:prstGeom prst="rect">
            <a:avLst/>
          </a:prstGeom>
        </p:spPr>
      </p:pic>
    </p:spTree>
    <p:extLst>
      <p:ext uri="{BB962C8B-B14F-4D97-AF65-F5344CB8AC3E}">
        <p14:creationId xmlns:p14="http://schemas.microsoft.com/office/powerpoint/2010/main" val="2301866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3"/>
                </a:solidFill>
              </a:rPr>
              <a:t>Side </a:t>
            </a:r>
            <a:r>
              <a:rPr lang="en-US" dirty="0">
                <a:solidFill>
                  <a:schemeClr val="tx1"/>
                </a:solidFill>
              </a:rPr>
              <a:t>Note</a:t>
            </a:r>
            <a:r>
              <a:rPr lang="en-US" dirty="0">
                <a:solidFill>
                  <a:schemeClr val="accent3"/>
                </a:solidFill>
              </a:rPr>
              <a:t/>
            </a:r>
            <a:br>
              <a:rPr lang="en-US" dirty="0">
                <a:solidFill>
                  <a:schemeClr val="accent3"/>
                </a:solidFill>
              </a:rPr>
            </a:br>
            <a:endParaRPr lang="en-CA" dirty="0"/>
          </a:p>
        </p:txBody>
      </p:sp>
      <p:sp>
        <p:nvSpPr>
          <p:cNvPr id="3" name="Content Placeholder 2"/>
          <p:cNvSpPr>
            <a:spLocks noGrp="1"/>
          </p:cNvSpPr>
          <p:nvPr>
            <p:ph idx="1"/>
          </p:nvPr>
        </p:nvSpPr>
        <p:spPr>
          <a:xfrm>
            <a:off x="439418" y="1066800"/>
            <a:ext cx="6266182" cy="3733800"/>
          </a:xfrm>
        </p:spPr>
        <p:txBody>
          <a:bodyPr/>
          <a:lstStyle/>
          <a:p>
            <a:r>
              <a:rPr lang="en-US" dirty="0" smtClean="0">
                <a:solidFill>
                  <a:srgbClr val="626262"/>
                </a:solidFill>
              </a:rPr>
              <a:t>New definition! Accounts for </a:t>
            </a:r>
            <a:r>
              <a:rPr lang="en-CA" dirty="0" err="1" smtClean="0"/>
              <a:t>immunosenescence</a:t>
            </a:r>
            <a:endParaRPr lang="en-US" dirty="0" smtClean="0">
              <a:solidFill>
                <a:srgbClr val="626262"/>
              </a:solidFill>
            </a:endParaRPr>
          </a:p>
          <a:p>
            <a:r>
              <a:rPr lang="en-US" dirty="0" smtClean="0">
                <a:solidFill>
                  <a:srgbClr val="626262"/>
                </a:solidFill>
              </a:rPr>
              <a:t>    	</a:t>
            </a:r>
          </a:p>
          <a:p>
            <a:r>
              <a:rPr lang="en-US" sz="2000" b="1" dirty="0" smtClean="0">
                <a:solidFill>
                  <a:srgbClr val="626262"/>
                </a:solidFill>
                <a:effectLst>
                  <a:outerShdw blurRad="38100" dist="38100" dir="2700000" algn="tl">
                    <a:srgbClr val="000000">
                      <a:alpha val="43137"/>
                    </a:srgbClr>
                  </a:outerShdw>
                </a:effectLst>
              </a:rPr>
              <a:t>A single oral temperature &gt;37.8</a:t>
            </a:r>
            <a:r>
              <a:rPr lang="en-US" sz="2000" b="1" baseline="30000" dirty="0" smtClean="0">
                <a:solidFill>
                  <a:srgbClr val="626262"/>
                </a:solidFill>
                <a:effectLst>
                  <a:outerShdw blurRad="38100" dist="38100" dir="2700000" algn="tl">
                    <a:srgbClr val="000000">
                      <a:alpha val="43137"/>
                    </a:srgbClr>
                  </a:outerShdw>
                </a:effectLst>
              </a:rPr>
              <a:t>0</a:t>
            </a:r>
            <a:r>
              <a:rPr lang="en-US" sz="2000" b="1" dirty="0" smtClean="0">
                <a:solidFill>
                  <a:srgbClr val="626262"/>
                </a:solidFill>
                <a:effectLst>
                  <a:outerShdw blurRad="38100" dist="38100" dir="2700000" algn="tl">
                    <a:srgbClr val="000000">
                      <a:alpha val="43137"/>
                    </a:srgbClr>
                  </a:outerShdw>
                </a:effectLst>
              </a:rPr>
              <a:t>C </a:t>
            </a:r>
          </a:p>
          <a:p>
            <a:r>
              <a:rPr lang="en-US" sz="2000" b="1" dirty="0">
                <a:solidFill>
                  <a:srgbClr val="626262"/>
                </a:solidFill>
                <a:effectLst>
                  <a:outerShdw blurRad="38100" dist="38100" dir="2700000" algn="tl">
                    <a:srgbClr val="000000">
                      <a:alpha val="43137"/>
                    </a:srgbClr>
                  </a:outerShdw>
                </a:effectLst>
              </a:rPr>
              <a:t> </a:t>
            </a:r>
            <a:r>
              <a:rPr lang="en-US" sz="2000" b="1" dirty="0" smtClean="0">
                <a:solidFill>
                  <a:srgbClr val="626262"/>
                </a:solidFill>
                <a:effectLst>
                  <a:outerShdw blurRad="38100" dist="38100" dir="2700000" algn="tl">
                    <a:srgbClr val="000000">
                      <a:alpha val="43137"/>
                    </a:srgbClr>
                  </a:outerShdw>
                </a:effectLst>
              </a:rPr>
              <a:t>   	 or</a:t>
            </a:r>
          </a:p>
          <a:p>
            <a:r>
              <a:rPr lang="en-US" sz="2000" b="1" dirty="0" smtClean="0">
                <a:solidFill>
                  <a:srgbClr val="626262"/>
                </a:solidFill>
                <a:effectLst>
                  <a:outerShdw blurRad="38100" dist="38100" dir="2700000" algn="tl">
                    <a:srgbClr val="000000">
                      <a:alpha val="43137"/>
                    </a:srgbClr>
                  </a:outerShdw>
                </a:effectLst>
              </a:rPr>
              <a:t>   repeated oral temperatures &gt;37.2</a:t>
            </a:r>
            <a:r>
              <a:rPr lang="en-US" sz="2000" b="1" baseline="30000" dirty="0" smtClean="0">
                <a:solidFill>
                  <a:srgbClr val="626262"/>
                </a:solidFill>
                <a:effectLst>
                  <a:outerShdw blurRad="38100" dist="38100" dir="2700000" algn="tl">
                    <a:srgbClr val="000000">
                      <a:alpha val="43137"/>
                    </a:srgbClr>
                  </a:outerShdw>
                </a:effectLst>
              </a:rPr>
              <a:t>0</a:t>
            </a:r>
            <a:r>
              <a:rPr lang="en-US" sz="2000" b="1" dirty="0" smtClean="0">
                <a:solidFill>
                  <a:srgbClr val="626262"/>
                </a:solidFill>
                <a:effectLst>
                  <a:outerShdw blurRad="38100" dist="38100" dir="2700000" algn="tl">
                    <a:srgbClr val="000000">
                      <a:alpha val="43137"/>
                    </a:srgbClr>
                  </a:outerShdw>
                </a:effectLst>
              </a:rPr>
              <a:t>C</a:t>
            </a:r>
          </a:p>
          <a:p>
            <a:r>
              <a:rPr lang="en-US" sz="2000" b="1" dirty="0" smtClean="0">
                <a:solidFill>
                  <a:srgbClr val="626262"/>
                </a:solidFill>
                <a:effectLst>
                  <a:outerShdw blurRad="38100" dist="38100" dir="2700000" algn="tl">
                    <a:srgbClr val="000000">
                      <a:alpha val="43137"/>
                    </a:srgbClr>
                  </a:outerShdw>
                </a:effectLst>
              </a:rPr>
              <a:t>    	    or </a:t>
            </a:r>
          </a:p>
          <a:p>
            <a:r>
              <a:rPr lang="en-US" sz="2000" b="1" dirty="0" smtClean="0">
                <a:solidFill>
                  <a:srgbClr val="626262"/>
                </a:solidFill>
                <a:effectLst>
                  <a:outerShdw blurRad="38100" dist="38100" dir="2700000" algn="tl">
                    <a:srgbClr val="000000">
                      <a:alpha val="43137"/>
                    </a:srgbClr>
                  </a:outerShdw>
                </a:effectLst>
              </a:rPr>
              <a:t>     </a:t>
            </a:r>
            <a:r>
              <a:rPr lang="en-US" sz="2000" b="1" dirty="0">
                <a:solidFill>
                  <a:srgbClr val="626262"/>
                </a:solidFill>
                <a:effectLst>
                  <a:outerShdw blurRad="38100" dist="38100" dir="2700000" algn="tl">
                    <a:srgbClr val="000000">
                      <a:alpha val="43137"/>
                    </a:srgbClr>
                  </a:outerShdw>
                </a:effectLst>
              </a:rPr>
              <a:t> </a:t>
            </a:r>
            <a:r>
              <a:rPr lang="en-US" sz="2000" b="1" dirty="0" smtClean="0">
                <a:solidFill>
                  <a:srgbClr val="626262"/>
                </a:solidFill>
                <a:effectLst>
                  <a:outerShdw blurRad="38100" dist="38100" dir="2700000" algn="tl">
                    <a:srgbClr val="000000">
                      <a:alpha val="43137"/>
                    </a:srgbClr>
                  </a:outerShdw>
                </a:effectLst>
              </a:rPr>
              <a:t> a single oral temp &gt;1.1</a:t>
            </a:r>
            <a:r>
              <a:rPr lang="en-US" sz="2000" b="1" baseline="30000" dirty="0" smtClean="0">
                <a:solidFill>
                  <a:srgbClr val="626262"/>
                </a:solidFill>
                <a:effectLst>
                  <a:outerShdw blurRad="38100" dist="38100" dir="2700000" algn="tl">
                    <a:srgbClr val="000000">
                      <a:alpha val="43137"/>
                    </a:srgbClr>
                  </a:outerShdw>
                </a:effectLst>
              </a:rPr>
              <a:t>0</a:t>
            </a:r>
            <a:r>
              <a:rPr lang="en-US" sz="2000" b="1" dirty="0" smtClean="0">
                <a:solidFill>
                  <a:srgbClr val="626262"/>
                </a:solidFill>
                <a:effectLst>
                  <a:outerShdw blurRad="38100" dist="38100" dir="2700000" algn="tl">
                    <a:srgbClr val="000000">
                      <a:alpha val="43137"/>
                    </a:srgbClr>
                  </a:outerShdw>
                </a:effectLst>
              </a:rPr>
              <a:t>C above baseline from any site</a:t>
            </a:r>
          </a:p>
          <a:p>
            <a:endParaRPr lang="en-CA" sz="2000" b="1" dirty="0">
              <a:solidFill>
                <a:schemeClr val="tx1"/>
              </a:solidFill>
            </a:endParaRPr>
          </a:p>
        </p:txBody>
      </p:sp>
      <p:sp>
        <p:nvSpPr>
          <p:cNvPr id="4" name="Content Placeholder 6"/>
          <p:cNvSpPr txBox="1">
            <a:spLocks/>
          </p:cNvSpPr>
          <p:nvPr/>
        </p:nvSpPr>
        <p:spPr>
          <a:xfrm>
            <a:off x="439418" y="533400"/>
            <a:ext cx="8034021" cy="630825"/>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smtClean="0"/>
              <a:t>Fever</a:t>
            </a:r>
            <a:endParaRPr lang="en-US" sz="3200" dirty="0"/>
          </a:p>
        </p:txBody>
      </p:sp>
      <p:pic>
        <p:nvPicPr>
          <p:cNvPr id="2050" name="Picture 2" descr="C:\Documents and Settings\mliarakos\Local Settings\Temporary Internet Files\Content.IE5\4DYVP5LU\MP90040942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33680"/>
            <a:ext cx="2026929" cy="5339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39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2565651513"/>
              </p:ext>
            </p:extLst>
          </p:nvPr>
        </p:nvGraphicFramePr>
        <p:xfrm>
          <a:off x="228600" y="228600"/>
          <a:ext cx="8686800" cy="5486400"/>
        </p:xfrm>
        <a:graphic>
          <a:graphicData uri="http://schemas.openxmlformats.org/drawingml/2006/table">
            <a:tbl>
              <a:tblPr firstRow="1" bandRow="1">
                <a:tableStyleId>{F5AB1C69-6EDB-4FF4-983F-18BD219EF322}</a:tableStyleId>
              </a:tblPr>
              <a:tblGrid>
                <a:gridCol w="2412999"/>
                <a:gridCol w="6273801"/>
              </a:tblGrid>
              <a:tr h="369588">
                <a:tc>
                  <a:txBody>
                    <a:bodyPr/>
                    <a:lstStyle/>
                    <a:p>
                      <a:r>
                        <a:rPr lang="en-US" sz="1600" dirty="0" smtClean="0"/>
                        <a:t>Definition</a:t>
                      </a:r>
                      <a:endParaRPr lang="en-US" sz="1600" dirty="0"/>
                    </a:p>
                  </a:txBody>
                  <a:tcPr/>
                </a:tc>
                <a:tc>
                  <a:txBody>
                    <a:bodyPr/>
                    <a:lstStyle/>
                    <a:p>
                      <a:r>
                        <a:rPr lang="en-US" sz="1600" dirty="0" smtClean="0"/>
                        <a:t>Targeted Surveillance</a:t>
                      </a:r>
                      <a:endParaRPr lang="en-US" sz="1600" dirty="0"/>
                    </a:p>
                  </a:txBody>
                  <a:tcPr/>
                </a:tc>
              </a:tr>
              <a:tr h="941027">
                <a:tc>
                  <a:txBody>
                    <a:bodyPr/>
                    <a:lstStyle/>
                    <a:p>
                      <a:r>
                        <a:rPr lang="en-US" sz="1200" b="1" dirty="0" smtClean="0"/>
                        <a:t>Cellulitis/Soft Tissue/Wound </a:t>
                      </a:r>
                      <a:endParaRPr lang="en-US" sz="1200" b="1" dirty="0"/>
                    </a:p>
                  </a:txBody>
                  <a:tcPr/>
                </a:tc>
                <a:tc>
                  <a:txBody>
                    <a:bodyPr/>
                    <a:lstStyle/>
                    <a:p>
                      <a:pPr algn="l"/>
                      <a:r>
                        <a:rPr lang="en-US" sz="1000" dirty="0" smtClean="0"/>
                        <a:t>Pus, heat, redness, </a:t>
                      </a:r>
                      <a:r>
                        <a:rPr lang="en-US" sz="1000" baseline="0" dirty="0" smtClean="0"/>
                        <a:t>serous drainage, </a:t>
                      </a:r>
                      <a:r>
                        <a:rPr lang="en-US" sz="1000" dirty="0" smtClean="0"/>
                        <a:t>swelling, tenderness/pain,</a:t>
                      </a:r>
                      <a:r>
                        <a:rPr lang="en-US" sz="1000" baseline="0" dirty="0" smtClean="0"/>
                        <a:t> </a:t>
                      </a:r>
                      <a:r>
                        <a:rPr lang="en-US" sz="1000" b="1" baseline="0" dirty="0" smtClean="0">
                          <a:solidFill>
                            <a:srgbClr val="00B050"/>
                          </a:solidFill>
                        </a:rPr>
                        <a:t>fever</a:t>
                      </a:r>
                      <a:r>
                        <a:rPr lang="en-US" sz="1000" b="0" baseline="0" dirty="0" smtClean="0">
                          <a:solidFill>
                            <a:schemeClr val="tx1"/>
                          </a:solidFill>
                        </a:rPr>
                        <a:t>,</a:t>
                      </a:r>
                      <a:r>
                        <a:rPr lang="en-US" sz="1000" b="1" baseline="0" dirty="0" smtClean="0">
                          <a:solidFill>
                            <a:srgbClr val="FF0000"/>
                          </a:solidFill>
                        </a:rPr>
                        <a:t> </a:t>
                      </a:r>
                      <a:r>
                        <a:rPr lang="en-US" sz="1000" baseline="0" dirty="0" smtClean="0"/>
                        <a:t>leukocytosis, </a:t>
                      </a:r>
                      <a:r>
                        <a:rPr lang="en-US" sz="1000" baseline="0" dirty="0" smtClean="0">
                          <a:solidFill>
                            <a:schemeClr val="accent1">
                              <a:lumMod val="75000"/>
                            </a:schemeClr>
                          </a:solidFill>
                        </a:rPr>
                        <a:t>acute change in mental status from baseline, acute functional decline</a:t>
                      </a:r>
                      <a:endParaRPr lang="en-US" sz="1000" dirty="0">
                        <a:solidFill>
                          <a:schemeClr val="accent1">
                            <a:lumMod val="75000"/>
                          </a:schemeClr>
                        </a:solidFill>
                      </a:endParaRPr>
                    </a:p>
                  </a:txBody>
                  <a:tcPr/>
                </a:tc>
              </a:tr>
              <a:tr h="737006">
                <a:tc>
                  <a:txBody>
                    <a:bodyPr/>
                    <a:lstStyle/>
                    <a:p>
                      <a:r>
                        <a:rPr lang="en-US" sz="1200" b="1" dirty="0" smtClean="0"/>
                        <a:t>Scabies</a:t>
                      </a:r>
                      <a:endParaRPr lang="en-US" sz="1200" b="1" dirty="0"/>
                    </a:p>
                  </a:txBody>
                  <a:tcPr/>
                </a:tc>
                <a:tc>
                  <a:txBody>
                    <a:bodyPr/>
                    <a:lstStyle/>
                    <a:p>
                      <a:pPr algn="l"/>
                      <a:r>
                        <a:rPr lang="en-US" sz="1000" dirty="0" smtClean="0"/>
                        <a:t>Maculopapular rash </a:t>
                      </a:r>
                      <a:r>
                        <a:rPr lang="en-US" sz="1000" dirty="0" smtClean="0">
                          <a:solidFill>
                            <a:srgbClr val="FF0000"/>
                          </a:solidFill>
                        </a:rPr>
                        <a:t>and/or itching</a:t>
                      </a:r>
                      <a:r>
                        <a:rPr lang="en-US" sz="1000" dirty="0" smtClean="0"/>
                        <a:t>, MD</a:t>
                      </a:r>
                      <a:r>
                        <a:rPr lang="en-US" sz="1000" baseline="0" dirty="0" smtClean="0"/>
                        <a:t> dx, Lab confirmation </a:t>
                      </a:r>
                      <a:r>
                        <a:rPr lang="en-US" sz="1000" baseline="0" dirty="0" smtClean="0">
                          <a:solidFill>
                            <a:srgbClr val="FF0000"/>
                          </a:solidFill>
                        </a:rPr>
                        <a:t>or link to another person with lab confirmed scabies</a:t>
                      </a:r>
                      <a:endParaRPr lang="en-US" sz="1000" dirty="0">
                        <a:solidFill>
                          <a:srgbClr val="FF0000"/>
                        </a:solidFill>
                      </a:endParaRPr>
                    </a:p>
                  </a:txBody>
                  <a:tcPr/>
                </a:tc>
              </a:tr>
              <a:tr h="1247050">
                <a:tc>
                  <a:txBody>
                    <a:bodyPr/>
                    <a:lstStyle/>
                    <a:p>
                      <a:r>
                        <a:rPr lang="en-US" sz="1200" b="1" dirty="0" smtClean="0"/>
                        <a:t>Pneumonia</a:t>
                      </a:r>
                      <a:r>
                        <a:rPr lang="en-US" sz="1200" b="1" baseline="0" dirty="0" smtClean="0"/>
                        <a:t> </a:t>
                      </a:r>
                      <a:endParaRPr lang="en-US" sz="1200" b="1" dirty="0"/>
                    </a:p>
                  </a:txBody>
                  <a:tcPr/>
                </a:tc>
                <a:tc>
                  <a:txBody>
                    <a:bodyPr/>
                    <a:lstStyle/>
                    <a:p>
                      <a:pPr algn="l"/>
                      <a:r>
                        <a:rPr lang="en-US" sz="1000" dirty="0" smtClean="0"/>
                        <a:t>CXR demonstrating</a:t>
                      </a:r>
                      <a:r>
                        <a:rPr lang="en-US" sz="1000" baseline="0" dirty="0" smtClean="0"/>
                        <a:t> pneumonia </a:t>
                      </a:r>
                      <a:r>
                        <a:rPr lang="en-US" sz="1000" baseline="0" dirty="0" smtClean="0">
                          <a:solidFill>
                            <a:srgbClr val="FF0000"/>
                          </a:solidFill>
                        </a:rPr>
                        <a:t>or presence of a new infiltrate </a:t>
                      </a:r>
                      <a:r>
                        <a:rPr lang="en-US" sz="1000" baseline="0" dirty="0" smtClean="0"/>
                        <a:t>and </a:t>
                      </a:r>
                      <a:r>
                        <a:rPr lang="en-US" sz="1000" baseline="0" dirty="0" smtClean="0">
                          <a:solidFill>
                            <a:schemeClr val="bg2">
                              <a:lumMod val="50000"/>
                            </a:schemeClr>
                          </a:solidFill>
                        </a:rPr>
                        <a:t>one of the following;</a:t>
                      </a:r>
                    </a:p>
                    <a:p>
                      <a:pPr algn="l"/>
                      <a:r>
                        <a:rPr lang="en-US" sz="1000" baseline="0" dirty="0" smtClean="0"/>
                        <a:t>New/increased cough, new/increased sputum, </a:t>
                      </a:r>
                      <a:r>
                        <a:rPr lang="en-US" sz="1000" baseline="0" dirty="0" smtClean="0">
                          <a:solidFill>
                            <a:srgbClr val="FF0000"/>
                          </a:solidFill>
                        </a:rPr>
                        <a:t>Sp0</a:t>
                      </a:r>
                      <a:r>
                        <a:rPr lang="en-US" sz="1000" baseline="-25000" dirty="0" smtClean="0">
                          <a:solidFill>
                            <a:srgbClr val="FF0000"/>
                          </a:solidFill>
                        </a:rPr>
                        <a:t>2</a:t>
                      </a:r>
                      <a:r>
                        <a:rPr lang="en-US" sz="1000" baseline="0" dirty="0" smtClean="0">
                          <a:solidFill>
                            <a:srgbClr val="FF0000"/>
                          </a:solidFill>
                        </a:rPr>
                        <a:t> &lt;94% RA or decrease &gt; 3% from baseline</a:t>
                      </a:r>
                      <a:r>
                        <a:rPr lang="en-US" sz="1000" baseline="0" dirty="0" smtClean="0"/>
                        <a:t>, </a:t>
                      </a:r>
                      <a:r>
                        <a:rPr lang="en-US" sz="1000" baseline="0" dirty="0" smtClean="0">
                          <a:solidFill>
                            <a:srgbClr val="FF0000"/>
                          </a:solidFill>
                        </a:rPr>
                        <a:t>new or changed abnormalities on lung examination</a:t>
                      </a:r>
                      <a:r>
                        <a:rPr lang="en-US" sz="1000" baseline="0" dirty="0" smtClean="0"/>
                        <a:t>, RR&gt;25 breaths/min, at least one </a:t>
                      </a:r>
                      <a:r>
                        <a:rPr lang="en-US" sz="1000" baseline="0" dirty="0" smtClean="0">
                          <a:solidFill>
                            <a:srgbClr val="FF0000"/>
                          </a:solidFill>
                        </a:rPr>
                        <a:t>constitutional criterion</a:t>
                      </a:r>
                      <a:endParaRPr lang="en-US" sz="1000" baseline="-25000" dirty="0" smtClean="0">
                        <a:solidFill>
                          <a:srgbClr val="FF0000"/>
                        </a:solidFill>
                      </a:endParaRPr>
                    </a:p>
                  </a:txBody>
                  <a:tcPr/>
                </a:tc>
              </a:tr>
              <a:tr h="1082965">
                <a:tc>
                  <a:txBody>
                    <a:bodyPr/>
                    <a:lstStyle/>
                    <a:p>
                      <a:r>
                        <a:rPr lang="en-US" sz="1200" b="1" dirty="0" smtClean="0"/>
                        <a:t>LRTI</a:t>
                      </a:r>
                      <a:endParaRPr lang="en-US" sz="12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solidFill>
                            <a:srgbClr val="FF0000"/>
                          </a:solidFill>
                        </a:rPr>
                        <a:t>CXR not performed or negative for pneumonia or new infiltrate</a:t>
                      </a:r>
                      <a:r>
                        <a:rPr lang="en-US" sz="1000" baseline="0" dirty="0" smtClean="0"/>
                        <a:t>, </a:t>
                      </a:r>
                      <a:r>
                        <a:rPr lang="en-US" sz="1000" baseline="0" dirty="0" smtClean="0">
                          <a:solidFill>
                            <a:schemeClr val="bg2">
                              <a:lumMod val="50000"/>
                            </a:schemeClr>
                          </a:solidFill>
                        </a:rPr>
                        <a:t>at least 2 of the signs and symptoms listed in the pneumonia definition</a:t>
                      </a:r>
                      <a:r>
                        <a:rPr lang="en-US" sz="1000" baseline="0" dirty="0" smtClean="0"/>
                        <a:t>, </a:t>
                      </a:r>
                      <a:r>
                        <a:rPr lang="en-US" sz="1000" baseline="0" dirty="0" smtClean="0">
                          <a:solidFill>
                            <a:srgbClr val="FF0000"/>
                          </a:solidFill>
                        </a:rPr>
                        <a:t>at least 2 constitutional criteria</a:t>
                      </a:r>
                      <a:endParaRPr lang="en-US" sz="1000" dirty="0">
                        <a:solidFill>
                          <a:srgbClr val="FF0000"/>
                        </a:solidFill>
                      </a:endParaRPr>
                    </a:p>
                  </a:txBody>
                  <a:tcPr/>
                </a:tc>
              </a:tr>
              <a:tr h="1108764">
                <a:tc>
                  <a:txBody>
                    <a:bodyPr/>
                    <a:lstStyle/>
                    <a:p>
                      <a:r>
                        <a:rPr lang="en-US" sz="1200" b="1" dirty="0" smtClean="0"/>
                        <a:t>UTI (non-</a:t>
                      </a:r>
                      <a:r>
                        <a:rPr lang="en-US" sz="1200" b="1" dirty="0" err="1" smtClean="0"/>
                        <a:t>cath</a:t>
                      </a:r>
                      <a:r>
                        <a:rPr lang="en-US" sz="1200" b="1" dirty="0" smtClean="0"/>
                        <a:t>)</a:t>
                      </a:r>
                      <a:endParaRPr lang="en-US" sz="1200" b="1" dirty="0"/>
                    </a:p>
                  </a:txBody>
                  <a:tcPr/>
                </a:tc>
                <a:tc>
                  <a:txBody>
                    <a:bodyPr/>
                    <a:lstStyle/>
                    <a:p>
                      <a:pPr algn="l"/>
                      <a:r>
                        <a:rPr lang="en-US" sz="1000" dirty="0" smtClean="0">
                          <a:solidFill>
                            <a:srgbClr val="FF0000"/>
                          </a:solidFill>
                        </a:rPr>
                        <a:t>Significant lab results</a:t>
                      </a:r>
                      <a:r>
                        <a:rPr lang="en-US" sz="1000" dirty="0" smtClean="0"/>
                        <a:t>, and one of the following;</a:t>
                      </a:r>
                    </a:p>
                    <a:p>
                      <a:pPr marL="171450" indent="-171450" algn="l">
                        <a:buFont typeface="Arial" pitchFamily="34" charset="0"/>
                        <a:buChar char="•"/>
                      </a:pPr>
                      <a:r>
                        <a:rPr lang="en-US" sz="1000" dirty="0" smtClean="0">
                          <a:solidFill>
                            <a:schemeClr val="bg2">
                              <a:lumMod val="50000"/>
                            </a:schemeClr>
                          </a:solidFill>
                        </a:rPr>
                        <a:t>acute dysuria</a:t>
                      </a:r>
                      <a:r>
                        <a:rPr lang="en-US" sz="1000" baseline="0" dirty="0" smtClean="0"/>
                        <a:t> or acute pain, </a:t>
                      </a:r>
                      <a:r>
                        <a:rPr lang="en-US" sz="1000" baseline="0" dirty="0" smtClean="0">
                          <a:solidFill>
                            <a:srgbClr val="FF0000"/>
                          </a:solidFill>
                        </a:rPr>
                        <a:t>swelling/tenderness of the testes/epididymis/prostate </a:t>
                      </a:r>
                      <a:r>
                        <a:rPr lang="en-US" sz="1000" b="1" baseline="0" dirty="0" smtClean="0"/>
                        <a:t>with</a:t>
                      </a:r>
                      <a:r>
                        <a:rPr lang="en-US" sz="1000" baseline="0" dirty="0" smtClean="0"/>
                        <a:t> </a:t>
                      </a:r>
                      <a:r>
                        <a:rPr lang="en-US" sz="1000" baseline="0" dirty="0" smtClean="0">
                          <a:solidFill>
                            <a:srgbClr val="00B050"/>
                          </a:solidFill>
                        </a:rPr>
                        <a:t>fever</a:t>
                      </a:r>
                      <a:r>
                        <a:rPr lang="en-US" sz="1000" baseline="0" dirty="0" smtClean="0"/>
                        <a:t> or </a:t>
                      </a:r>
                      <a:r>
                        <a:rPr lang="en-US" sz="1000" baseline="0" dirty="0" smtClean="0">
                          <a:solidFill>
                            <a:srgbClr val="FF0000"/>
                          </a:solidFill>
                        </a:rPr>
                        <a:t>leukocytosis</a:t>
                      </a:r>
                      <a:r>
                        <a:rPr lang="en-US" sz="1000" baseline="0" dirty="0" smtClean="0"/>
                        <a:t> and one of; </a:t>
                      </a:r>
                      <a:r>
                        <a:rPr lang="en-US" sz="1000" baseline="0" dirty="0" smtClean="0">
                          <a:solidFill>
                            <a:schemeClr val="accent6">
                              <a:lumMod val="75000"/>
                            </a:schemeClr>
                          </a:solidFill>
                        </a:rPr>
                        <a:t>acute CVA pain/tenderness, suprapubic pain</a:t>
                      </a:r>
                      <a:r>
                        <a:rPr lang="en-US" sz="1000" baseline="0" dirty="0" smtClean="0"/>
                        <a:t>, </a:t>
                      </a:r>
                      <a:r>
                        <a:rPr lang="en-US" sz="1000" baseline="0" dirty="0" smtClean="0">
                          <a:solidFill>
                            <a:srgbClr val="7030A0"/>
                          </a:solidFill>
                        </a:rPr>
                        <a:t>gross hematuria</a:t>
                      </a:r>
                      <a:r>
                        <a:rPr lang="en-US" sz="1000" baseline="0" dirty="0" smtClean="0"/>
                        <a:t>, new/increased incontinence, new/increased urgency or frequency </a:t>
                      </a:r>
                    </a:p>
                    <a:p>
                      <a:pPr marL="171450" indent="-171450" algn="l">
                        <a:buFont typeface="Arial" pitchFamily="34" charset="0"/>
                        <a:buChar char="•"/>
                      </a:pPr>
                      <a:r>
                        <a:rPr lang="en-US" sz="1000" b="1" baseline="0" dirty="0" smtClean="0">
                          <a:solidFill>
                            <a:srgbClr val="FF0000"/>
                          </a:solidFill>
                        </a:rPr>
                        <a:t>without</a:t>
                      </a:r>
                      <a:r>
                        <a:rPr lang="en-US" sz="1000" baseline="0" dirty="0" smtClean="0">
                          <a:solidFill>
                            <a:srgbClr val="FF0000"/>
                          </a:solidFill>
                        </a:rPr>
                        <a:t> fever/leukocytosis at least 2 of; suprapubic pain, gross hematuria, new/increased incontinence / urgency / frequency</a:t>
                      </a:r>
                      <a:endParaRPr lang="en-US" sz="1000" dirty="0">
                        <a:solidFill>
                          <a:srgbClr val="FF0000"/>
                        </a:solidFill>
                      </a:endParaRPr>
                    </a:p>
                  </a:txBody>
                  <a:tcPr/>
                </a:tc>
              </a:tr>
            </a:tbl>
          </a:graphicData>
        </a:graphic>
      </p:graphicFrame>
    </p:spTree>
    <p:extLst>
      <p:ext uri="{BB962C8B-B14F-4D97-AF65-F5344CB8AC3E}">
        <p14:creationId xmlns:p14="http://schemas.microsoft.com/office/powerpoint/2010/main" val="1978138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2941244655"/>
              </p:ext>
            </p:extLst>
          </p:nvPr>
        </p:nvGraphicFramePr>
        <p:xfrm>
          <a:off x="304800" y="175549"/>
          <a:ext cx="8610600" cy="5387050"/>
        </p:xfrm>
        <a:graphic>
          <a:graphicData uri="http://schemas.openxmlformats.org/drawingml/2006/table">
            <a:tbl>
              <a:tblPr firstRow="1" bandRow="1">
                <a:tableStyleId>{F5AB1C69-6EDB-4FF4-983F-18BD219EF322}</a:tableStyleId>
              </a:tblPr>
              <a:tblGrid>
                <a:gridCol w="2391832"/>
                <a:gridCol w="6218768"/>
              </a:tblGrid>
              <a:tr h="409405">
                <a:tc>
                  <a:txBody>
                    <a:bodyPr/>
                    <a:lstStyle/>
                    <a:p>
                      <a:r>
                        <a:rPr lang="en-US" sz="1600" dirty="0" smtClean="0"/>
                        <a:t>Definition</a:t>
                      </a:r>
                      <a:endParaRPr lang="en-US" sz="1600" dirty="0"/>
                    </a:p>
                  </a:txBody>
                  <a:tcPr/>
                </a:tc>
                <a:tc>
                  <a:txBody>
                    <a:bodyPr/>
                    <a:lstStyle/>
                    <a:p>
                      <a:r>
                        <a:rPr lang="en-US" sz="1600" dirty="0" smtClean="0"/>
                        <a:t>New/Targeted Surveillance</a:t>
                      </a:r>
                      <a:endParaRPr lang="en-US" sz="1600" dirty="0"/>
                    </a:p>
                  </a:txBody>
                  <a:tcPr/>
                </a:tc>
              </a:tr>
              <a:tr h="1414310">
                <a:tc>
                  <a:txBody>
                    <a:bodyPr/>
                    <a:lstStyle/>
                    <a:p>
                      <a:r>
                        <a:rPr lang="en-US" sz="1200" b="1" dirty="0" smtClean="0"/>
                        <a:t>UTI (catheter)</a:t>
                      </a:r>
                      <a:endParaRPr lang="en-US" sz="1200" b="1" dirty="0"/>
                    </a:p>
                  </a:txBody>
                  <a:tcPr/>
                </a:tc>
                <a:tc>
                  <a:txBody>
                    <a:bodyPr/>
                    <a:lstStyle/>
                    <a:p>
                      <a:pPr algn="l"/>
                      <a:r>
                        <a:rPr lang="en-US" sz="1000" dirty="0" smtClean="0">
                          <a:solidFill>
                            <a:srgbClr val="FF0000"/>
                          </a:solidFill>
                        </a:rPr>
                        <a:t>Significant lab results</a:t>
                      </a:r>
                      <a:r>
                        <a:rPr lang="en-US" sz="1000" dirty="0" smtClean="0"/>
                        <a:t>, and one of the following;</a:t>
                      </a:r>
                    </a:p>
                    <a:p>
                      <a:pPr marL="171450" indent="-171450" algn="l">
                        <a:buFont typeface="Arial" pitchFamily="34" charset="0"/>
                        <a:buChar char="•"/>
                      </a:pPr>
                      <a:r>
                        <a:rPr lang="en-US" sz="1000" dirty="0" smtClean="0">
                          <a:solidFill>
                            <a:srgbClr val="00B050"/>
                          </a:solidFill>
                        </a:rPr>
                        <a:t>fever,</a:t>
                      </a:r>
                      <a:r>
                        <a:rPr lang="en-US" sz="1000" baseline="0" dirty="0" smtClean="0">
                          <a:solidFill>
                            <a:srgbClr val="00B050"/>
                          </a:solidFill>
                        </a:rPr>
                        <a:t> rigors</a:t>
                      </a:r>
                      <a:r>
                        <a:rPr lang="en-US" sz="1000" baseline="0" dirty="0" smtClean="0"/>
                        <a:t>, or </a:t>
                      </a:r>
                      <a:r>
                        <a:rPr lang="en-US" sz="1000" baseline="0" dirty="0" smtClean="0">
                          <a:solidFill>
                            <a:srgbClr val="FF0000"/>
                          </a:solidFill>
                        </a:rPr>
                        <a:t>new  onset hypotension </a:t>
                      </a:r>
                      <a:r>
                        <a:rPr lang="en-US" sz="1000" b="1" baseline="0" dirty="0" smtClean="0">
                          <a:solidFill>
                            <a:srgbClr val="FF0000"/>
                          </a:solidFill>
                        </a:rPr>
                        <a:t>with no alternate site of infection</a:t>
                      </a:r>
                    </a:p>
                    <a:p>
                      <a:pPr marL="171450" indent="-171450" algn="l">
                        <a:buFont typeface="Arial" pitchFamily="34" charset="0"/>
                        <a:buChar char="•"/>
                      </a:pPr>
                      <a:r>
                        <a:rPr lang="en-US" sz="1000" baseline="0" dirty="0" smtClean="0">
                          <a:solidFill>
                            <a:schemeClr val="bg2">
                              <a:lumMod val="50000"/>
                            </a:schemeClr>
                          </a:solidFill>
                        </a:rPr>
                        <a:t>Acute change in mental status or acute function decline with no alternate dx </a:t>
                      </a:r>
                      <a:r>
                        <a:rPr lang="en-US" sz="1000" b="1" u="sng" baseline="0" dirty="0" smtClean="0">
                          <a:solidFill>
                            <a:schemeClr val="bg2">
                              <a:lumMod val="50000"/>
                            </a:schemeClr>
                          </a:solidFill>
                        </a:rPr>
                        <a:t>AND </a:t>
                      </a:r>
                      <a:r>
                        <a:rPr lang="en-US" sz="1000" baseline="0" dirty="0" smtClean="0">
                          <a:solidFill>
                            <a:schemeClr val="bg2">
                              <a:lumMod val="50000"/>
                            </a:schemeClr>
                          </a:solidFill>
                        </a:rPr>
                        <a:t>leukocytosis</a:t>
                      </a:r>
                    </a:p>
                    <a:p>
                      <a:pPr marL="171450" indent="-171450" algn="l">
                        <a:buFont typeface="Arial" pitchFamily="34" charset="0"/>
                        <a:buChar char="•"/>
                      </a:pPr>
                      <a:r>
                        <a:rPr lang="en-US" sz="1000" baseline="0" dirty="0" smtClean="0">
                          <a:solidFill>
                            <a:srgbClr val="7030A0"/>
                          </a:solidFill>
                        </a:rPr>
                        <a:t>New onset suprapubic or CVA pain/tenderness</a:t>
                      </a:r>
                    </a:p>
                    <a:p>
                      <a:pPr marL="171450" indent="-171450" algn="l">
                        <a:buFont typeface="Arial" pitchFamily="34" charset="0"/>
                        <a:buChar char="•"/>
                      </a:pPr>
                      <a:r>
                        <a:rPr lang="en-US" sz="1000" baseline="0" dirty="0" smtClean="0">
                          <a:solidFill>
                            <a:srgbClr val="FF0000"/>
                          </a:solidFill>
                        </a:rPr>
                        <a:t>Purulent discharge from around the catheter or acute pain/swelling/tenderness of the testes, epididymis, or prostate</a:t>
                      </a:r>
                    </a:p>
                    <a:p>
                      <a:pPr marL="171450" indent="-171450" algn="l">
                        <a:buFont typeface="Arial" pitchFamily="34" charset="0"/>
                        <a:buChar char="•"/>
                      </a:pPr>
                      <a:endParaRPr lang="en-US" sz="1000" dirty="0" smtClean="0"/>
                    </a:p>
                  </a:txBody>
                  <a:tcPr/>
                </a:tc>
              </a:tr>
              <a:tr h="2335119">
                <a:tc rowSpan="2">
                  <a:txBody>
                    <a:bodyPr/>
                    <a:lstStyle/>
                    <a:p>
                      <a:r>
                        <a:rPr lang="en-US" sz="1200" b="1" dirty="0" smtClean="0"/>
                        <a:t>Gastroenteritis</a:t>
                      </a:r>
                      <a:endParaRPr lang="en-US" sz="1200" b="1" dirty="0"/>
                    </a:p>
                  </a:txBody>
                  <a:tcPr/>
                </a:tc>
                <a:tc>
                  <a:txBody>
                    <a:bodyPr/>
                    <a:lstStyle/>
                    <a:p>
                      <a:pPr algn="l"/>
                      <a:r>
                        <a:rPr lang="en-US" sz="1000" dirty="0" smtClean="0">
                          <a:solidFill>
                            <a:schemeClr val="tx1"/>
                          </a:solidFill>
                        </a:rPr>
                        <a:t>GASTROENTERITIS</a:t>
                      </a:r>
                    </a:p>
                    <a:p>
                      <a:pPr algn="l"/>
                      <a:r>
                        <a:rPr lang="en-US" sz="1000" dirty="0" smtClean="0">
                          <a:solidFill>
                            <a:schemeClr val="tx1"/>
                          </a:solidFill>
                        </a:rPr>
                        <a:t>One of the following;</a:t>
                      </a:r>
                    </a:p>
                    <a:p>
                      <a:pPr marL="171450" indent="-171450" algn="l">
                        <a:buFont typeface="Arial" pitchFamily="34" charset="0"/>
                        <a:buChar char="•"/>
                      </a:pPr>
                      <a:r>
                        <a:rPr lang="en-US" sz="1000" b="1" dirty="0" smtClean="0">
                          <a:solidFill>
                            <a:schemeClr val="accent6">
                              <a:lumMod val="75000"/>
                            </a:schemeClr>
                          </a:solidFill>
                        </a:rPr>
                        <a:t>3 or more </a:t>
                      </a:r>
                      <a:r>
                        <a:rPr lang="en-US" sz="1000" dirty="0" smtClean="0">
                          <a:solidFill>
                            <a:schemeClr val="tx1"/>
                          </a:solidFill>
                        </a:rPr>
                        <a:t>liquid or watery stools above what is normal for the resident within a 24 </a:t>
                      </a:r>
                      <a:r>
                        <a:rPr lang="en-US" sz="1000" dirty="0" err="1" smtClean="0">
                          <a:solidFill>
                            <a:schemeClr val="tx1"/>
                          </a:solidFill>
                        </a:rPr>
                        <a:t>hr</a:t>
                      </a:r>
                      <a:r>
                        <a:rPr lang="en-US" sz="1000" dirty="0" smtClean="0">
                          <a:solidFill>
                            <a:schemeClr val="tx1"/>
                          </a:solidFill>
                        </a:rPr>
                        <a:t> period</a:t>
                      </a:r>
                    </a:p>
                    <a:p>
                      <a:pPr marL="171450" indent="-171450" algn="l">
                        <a:buFont typeface="Arial" pitchFamily="34" charset="0"/>
                        <a:buChar char="•"/>
                      </a:pPr>
                      <a:r>
                        <a:rPr lang="en-US" sz="1000" dirty="0" smtClean="0">
                          <a:solidFill>
                            <a:schemeClr val="tx1"/>
                          </a:solidFill>
                        </a:rPr>
                        <a:t>2 or</a:t>
                      </a:r>
                      <a:r>
                        <a:rPr lang="en-US" sz="1000" baseline="0" dirty="0" smtClean="0">
                          <a:solidFill>
                            <a:schemeClr val="tx1"/>
                          </a:solidFill>
                        </a:rPr>
                        <a:t> more episodes of vomiting in a 24 </a:t>
                      </a:r>
                      <a:r>
                        <a:rPr lang="en-US" sz="1000" baseline="0" dirty="0" err="1" smtClean="0">
                          <a:solidFill>
                            <a:schemeClr val="tx1"/>
                          </a:solidFill>
                        </a:rPr>
                        <a:t>hr</a:t>
                      </a:r>
                      <a:r>
                        <a:rPr lang="en-US" sz="1000" baseline="0" dirty="0" smtClean="0">
                          <a:solidFill>
                            <a:schemeClr val="tx1"/>
                          </a:solidFill>
                        </a:rPr>
                        <a:t> period</a:t>
                      </a:r>
                    </a:p>
                    <a:p>
                      <a:pPr marL="171450" indent="-171450" algn="l">
                        <a:buFont typeface="Arial" pitchFamily="34" charset="0"/>
                        <a:buChar char="•"/>
                      </a:pPr>
                      <a:r>
                        <a:rPr lang="en-US" sz="1000" baseline="0" dirty="0" smtClean="0">
                          <a:solidFill>
                            <a:schemeClr val="tx1"/>
                          </a:solidFill>
                        </a:rPr>
                        <a:t>Both of the following;</a:t>
                      </a:r>
                    </a:p>
                    <a:p>
                      <a:pPr marL="628650" lvl="1" indent="-171450" algn="l">
                        <a:buFont typeface="Arial" pitchFamily="34" charset="0"/>
                        <a:buChar char="•"/>
                      </a:pPr>
                      <a:r>
                        <a:rPr lang="en-US" sz="1000" baseline="0" dirty="0" smtClean="0">
                          <a:solidFill>
                            <a:schemeClr val="tx1"/>
                          </a:solidFill>
                        </a:rPr>
                        <a:t>Stool culture positive for a pathogen that is </a:t>
                      </a:r>
                      <a:r>
                        <a:rPr lang="en-US" sz="1000" baseline="0" dirty="0" smtClean="0">
                          <a:solidFill>
                            <a:srgbClr val="FF0000"/>
                          </a:solidFill>
                        </a:rPr>
                        <a:t>not C.diff</a:t>
                      </a:r>
                      <a:r>
                        <a:rPr lang="en-US" sz="1000" baseline="0" dirty="0" smtClean="0">
                          <a:solidFill>
                            <a:schemeClr val="tx1"/>
                          </a:solidFill>
                        </a:rPr>
                        <a:t> (</a:t>
                      </a:r>
                      <a:r>
                        <a:rPr lang="en-US" sz="1000" baseline="0" dirty="0" smtClean="0">
                          <a:solidFill>
                            <a:schemeClr val="bg2">
                              <a:lumMod val="50000"/>
                            </a:schemeClr>
                          </a:solidFill>
                        </a:rPr>
                        <a:t>Salmonella, Shigella, </a:t>
                      </a:r>
                      <a:r>
                        <a:rPr lang="en-US" sz="1000" baseline="0" dirty="0" err="1" smtClean="0">
                          <a:solidFill>
                            <a:schemeClr val="bg2">
                              <a:lumMod val="50000"/>
                            </a:schemeClr>
                          </a:solidFill>
                        </a:rPr>
                        <a:t>E.coli</a:t>
                      </a:r>
                      <a:r>
                        <a:rPr lang="en-US" sz="1000" baseline="0" dirty="0" smtClean="0">
                          <a:solidFill>
                            <a:schemeClr val="bg2">
                              <a:lumMod val="50000"/>
                            </a:schemeClr>
                          </a:solidFill>
                        </a:rPr>
                        <a:t> 0157:H7, campylobacter, rotavirus, </a:t>
                      </a:r>
                      <a:r>
                        <a:rPr lang="en-US" sz="1000" baseline="0" dirty="0" err="1" smtClean="0">
                          <a:solidFill>
                            <a:schemeClr val="bg2">
                              <a:lumMod val="50000"/>
                            </a:schemeClr>
                          </a:solidFill>
                        </a:rPr>
                        <a:t>norovirus</a:t>
                      </a:r>
                      <a:r>
                        <a:rPr lang="en-US" sz="1000" baseline="0" dirty="0" smtClean="0">
                          <a:solidFill>
                            <a:schemeClr val="bg2">
                              <a:lumMod val="50000"/>
                            </a:schemeClr>
                          </a:solidFill>
                        </a:rPr>
                        <a:t> etc.) </a:t>
                      </a:r>
                    </a:p>
                    <a:p>
                      <a:pPr marL="628650" lvl="1" indent="-171450" algn="l">
                        <a:buFont typeface="Arial" pitchFamily="34" charset="0"/>
                        <a:buChar char="•"/>
                      </a:pPr>
                      <a:r>
                        <a:rPr lang="en-US" sz="1000" baseline="0" dirty="0" smtClean="0">
                          <a:solidFill>
                            <a:schemeClr val="tx1"/>
                          </a:solidFill>
                        </a:rPr>
                        <a:t>At least one sign or symptom compatible with a GI tract infection (nausea, vomiting, </a:t>
                      </a:r>
                      <a:r>
                        <a:rPr lang="en-US" sz="1000" baseline="0" dirty="0" err="1" smtClean="0">
                          <a:solidFill>
                            <a:schemeClr val="tx1"/>
                          </a:solidFill>
                        </a:rPr>
                        <a:t>abd</a:t>
                      </a:r>
                      <a:r>
                        <a:rPr lang="en-US" sz="1000" baseline="0" dirty="0" smtClean="0">
                          <a:solidFill>
                            <a:schemeClr val="tx1"/>
                          </a:solidFill>
                        </a:rPr>
                        <a:t> pain/tenderness, or diarrhea)</a:t>
                      </a:r>
                      <a:endParaRPr lang="en-US" sz="1000" dirty="0">
                        <a:solidFill>
                          <a:schemeClr val="tx1"/>
                        </a:solidFill>
                      </a:endParaRPr>
                    </a:p>
                  </a:txBody>
                  <a:tcPr/>
                </a:tc>
              </a:tr>
              <a:tr h="1228216">
                <a:tc vMerge="1">
                  <a:txBody>
                    <a:bodyPr/>
                    <a:lstStyle/>
                    <a:p>
                      <a:endParaRPr lang="en-CA"/>
                    </a:p>
                  </a:txBody>
                  <a:tcPr/>
                </a:tc>
                <a:tc>
                  <a:txBody>
                    <a:bodyPr/>
                    <a:lstStyle/>
                    <a:p>
                      <a:pPr algn="l"/>
                      <a:r>
                        <a:rPr lang="en-US" sz="1000" dirty="0" smtClean="0">
                          <a:solidFill>
                            <a:schemeClr val="tx1"/>
                          </a:solidFill>
                        </a:rPr>
                        <a:t>CDAD </a:t>
                      </a:r>
                    </a:p>
                    <a:p>
                      <a:pPr algn="l"/>
                      <a:r>
                        <a:rPr lang="en-US" sz="1000" dirty="0" smtClean="0">
                          <a:solidFill>
                            <a:schemeClr val="tx1"/>
                          </a:solidFill>
                        </a:rPr>
                        <a:t>Both</a:t>
                      </a:r>
                      <a:r>
                        <a:rPr lang="en-US" sz="1000" baseline="0" dirty="0" smtClean="0">
                          <a:solidFill>
                            <a:schemeClr val="tx1"/>
                          </a:solidFill>
                        </a:rPr>
                        <a:t> of the following;</a:t>
                      </a:r>
                    </a:p>
                    <a:p>
                      <a:pPr marL="171450" indent="-171450" algn="l">
                        <a:buFont typeface="Arial" pitchFamily="34" charset="0"/>
                        <a:buChar char="•"/>
                      </a:pPr>
                      <a:r>
                        <a:rPr lang="en-US" sz="1000" dirty="0" smtClean="0">
                          <a:solidFill>
                            <a:schemeClr val="tx1"/>
                          </a:solidFill>
                        </a:rPr>
                        <a:t>3 or more liquid or watery stools above what is normal for the resident within a 24 </a:t>
                      </a:r>
                      <a:r>
                        <a:rPr lang="en-US" sz="1000" dirty="0" err="1" smtClean="0">
                          <a:solidFill>
                            <a:schemeClr val="tx1"/>
                          </a:solidFill>
                        </a:rPr>
                        <a:t>hr</a:t>
                      </a:r>
                      <a:r>
                        <a:rPr lang="en-US" sz="1000" dirty="0" smtClean="0">
                          <a:solidFill>
                            <a:schemeClr val="tx1"/>
                          </a:solidFill>
                        </a:rPr>
                        <a:t> period and/or </a:t>
                      </a:r>
                      <a:r>
                        <a:rPr lang="en-US" sz="1000" dirty="0" smtClean="0">
                          <a:solidFill>
                            <a:srgbClr val="FF0000"/>
                          </a:solidFill>
                        </a:rPr>
                        <a:t>presence of toxic megacolon(abnormal dilation of the large</a:t>
                      </a:r>
                      <a:r>
                        <a:rPr lang="en-US" sz="1000" baseline="0" dirty="0" smtClean="0">
                          <a:solidFill>
                            <a:srgbClr val="FF0000"/>
                          </a:solidFill>
                        </a:rPr>
                        <a:t> bowel documented radiographically)</a:t>
                      </a:r>
                    </a:p>
                    <a:p>
                      <a:pPr marL="171450" indent="-171450" algn="l">
                        <a:buFont typeface="Arial" pitchFamily="34" charset="0"/>
                        <a:buChar char="•"/>
                      </a:pPr>
                      <a:r>
                        <a:rPr lang="en-US" sz="1000" baseline="0" dirty="0" smtClean="0">
                          <a:solidFill>
                            <a:schemeClr val="tx1"/>
                          </a:solidFill>
                        </a:rPr>
                        <a:t>A stool sample positive for </a:t>
                      </a:r>
                      <a:r>
                        <a:rPr lang="en-US" sz="1000" baseline="0" dirty="0" smtClean="0">
                          <a:solidFill>
                            <a:srgbClr val="FF0000"/>
                          </a:solidFill>
                        </a:rPr>
                        <a:t>C.diff/C.diff toxin and/or pseudomembranous colitis identified on endoscopy, surgery or examination of a </a:t>
                      </a:r>
                      <a:r>
                        <a:rPr lang="en-US" sz="1000" baseline="0" dirty="0" err="1" smtClean="0">
                          <a:solidFill>
                            <a:srgbClr val="FF0000"/>
                          </a:solidFill>
                        </a:rPr>
                        <a:t>bx</a:t>
                      </a:r>
                      <a:r>
                        <a:rPr lang="en-US" sz="1000" baseline="0" dirty="0" smtClean="0">
                          <a:solidFill>
                            <a:srgbClr val="FF0000"/>
                          </a:solidFill>
                        </a:rPr>
                        <a:t> specimen</a:t>
                      </a:r>
                      <a:endParaRPr lang="en-US" sz="1000" dirty="0" smtClean="0">
                        <a:solidFill>
                          <a:srgbClr val="FF0000"/>
                        </a:solidFill>
                      </a:endParaRPr>
                    </a:p>
                  </a:txBody>
                  <a:tcPr/>
                </a:tc>
              </a:tr>
            </a:tbl>
          </a:graphicData>
        </a:graphic>
      </p:graphicFrame>
    </p:spTree>
    <p:extLst>
      <p:ext uri="{BB962C8B-B14F-4D97-AF65-F5344CB8AC3E}">
        <p14:creationId xmlns:p14="http://schemas.microsoft.com/office/powerpoint/2010/main" val="4287840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5750"/>
            <a:ext cx="2438400" cy="781050"/>
          </a:xfrm>
        </p:spPr>
        <p:txBody>
          <a:bodyPr/>
          <a:lstStyle/>
          <a:p>
            <a:r>
              <a:rPr lang="en-US" dirty="0" smtClean="0">
                <a:solidFill>
                  <a:schemeClr val="accent3"/>
                </a:solidFill>
              </a:rPr>
              <a:t>Constitutional </a:t>
            </a:r>
            <a:r>
              <a:rPr lang="en-US" dirty="0" smtClean="0"/>
              <a:t>Criterion</a:t>
            </a:r>
            <a:endParaRPr lang="en-CA" dirty="0"/>
          </a:p>
        </p:txBody>
      </p:sp>
      <p:sp>
        <p:nvSpPr>
          <p:cNvPr id="3" name="Content Placeholder 2"/>
          <p:cNvSpPr>
            <a:spLocks noGrp="1"/>
          </p:cNvSpPr>
          <p:nvPr>
            <p:ph idx="1"/>
          </p:nvPr>
        </p:nvSpPr>
        <p:spPr>
          <a:xfrm>
            <a:off x="3581400" y="2514600"/>
            <a:ext cx="5105400" cy="3048000"/>
          </a:xfrm>
        </p:spPr>
        <p:txBody>
          <a:bodyPr>
            <a:normAutofit/>
          </a:bodyPr>
          <a:lstStyle/>
          <a:p>
            <a:r>
              <a:rPr lang="en-US" sz="1600" dirty="0" smtClean="0"/>
              <a:t>Acute change in mental status from baseline =</a:t>
            </a:r>
          </a:p>
          <a:p>
            <a:pPr marL="457200" indent="-457200">
              <a:buAutoNum type="arabicPeriod"/>
            </a:pPr>
            <a:r>
              <a:rPr lang="en-US" sz="1600" dirty="0" smtClean="0"/>
              <a:t>New fluctuating behavior (e.g., that comes and goes or changes in severity during the assessment)</a:t>
            </a:r>
          </a:p>
          <a:p>
            <a:pPr marL="457200" indent="-457200">
              <a:buAutoNum type="arabicPeriod"/>
            </a:pPr>
            <a:r>
              <a:rPr lang="en-US" sz="1600" dirty="0" smtClean="0"/>
              <a:t>New onset of difficulty focusing attention (e.g., unable to keep track of discussion or easily distracted)</a:t>
            </a:r>
          </a:p>
          <a:p>
            <a:pPr marL="457200" indent="-457200">
              <a:buAutoNum type="arabicPeriod"/>
            </a:pPr>
            <a:r>
              <a:rPr lang="en-US" sz="1600" dirty="0" smtClean="0"/>
              <a:t>New onset of incoherent thinking (e.g., rambling conversation, unclear flow of ideas, unpredictable switches in subject)</a:t>
            </a:r>
          </a:p>
          <a:p>
            <a:pPr marL="457200" indent="-457200">
              <a:buAutoNum type="arabicPeriod"/>
            </a:pPr>
            <a:r>
              <a:rPr lang="en-US" sz="1600" dirty="0" smtClean="0"/>
              <a:t>Resident’s level of consciousness is described as different from baseline (e.g., </a:t>
            </a:r>
            <a:r>
              <a:rPr lang="en-US" sz="1600" dirty="0" err="1" smtClean="0"/>
              <a:t>hyperalert</a:t>
            </a:r>
            <a:r>
              <a:rPr lang="en-US" sz="1600" dirty="0" smtClean="0"/>
              <a:t>, sleepy, drowsy, difficult to arouse)</a:t>
            </a:r>
          </a:p>
          <a:p>
            <a:pPr marL="457200" indent="-457200">
              <a:buAutoNum type="arabicPeriod"/>
            </a:pPr>
            <a:endParaRPr lang="en-CA" sz="1600" dirty="0"/>
          </a:p>
        </p:txBody>
      </p:sp>
      <p:sp>
        <p:nvSpPr>
          <p:cNvPr id="4" name="Text Placeholder 3"/>
          <p:cNvSpPr>
            <a:spLocks noGrp="1"/>
          </p:cNvSpPr>
          <p:nvPr>
            <p:ph type="body" sz="half" idx="2"/>
          </p:nvPr>
        </p:nvSpPr>
        <p:spPr/>
        <p:txBody>
          <a:bodyPr>
            <a:normAutofit/>
          </a:bodyPr>
          <a:lstStyle/>
          <a:p>
            <a:pPr marL="285750" indent="-285750">
              <a:buFont typeface="Arial" pitchFamily="34" charset="0"/>
              <a:buChar char="•"/>
            </a:pPr>
            <a:r>
              <a:rPr lang="en-US" sz="1800" dirty="0" smtClean="0"/>
              <a:t>Includes new definition for fever</a:t>
            </a:r>
          </a:p>
          <a:p>
            <a:pPr marL="285750" indent="-285750">
              <a:buFont typeface="Arial" pitchFamily="34" charset="0"/>
              <a:buChar char="•"/>
            </a:pPr>
            <a:r>
              <a:rPr lang="en-US" sz="1800" dirty="0" smtClean="0"/>
              <a:t>Includes the new sign of infection; leukocytosis </a:t>
            </a:r>
          </a:p>
          <a:p>
            <a:pPr marL="285750" indent="-285750">
              <a:buFont typeface="Arial" pitchFamily="34" charset="0"/>
              <a:buChar char="•"/>
            </a:pPr>
            <a:r>
              <a:rPr lang="en-US" sz="1800" dirty="0" smtClean="0"/>
              <a:t>Also includes language to define acute change in mental status</a:t>
            </a:r>
          </a:p>
        </p:txBody>
      </p:sp>
      <p:pic>
        <p:nvPicPr>
          <p:cNvPr id="4101"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8266" t="36741" r="59000" b="37007"/>
          <a:stretch/>
        </p:blipFill>
        <p:spPr bwMode="auto">
          <a:xfrm>
            <a:off x="3566160" y="213700"/>
            <a:ext cx="4699000" cy="21129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Oval 14"/>
          <p:cNvSpPr/>
          <p:nvPr/>
        </p:nvSpPr>
        <p:spPr>
          <a:xfrm>
            <a:off x="3581400" y="1600200"/>
            <a:ext cx="3352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ight Arrow 15"/>
          <p:cNvSpPr/>
          <p:nvPr/>
        </p:nvSpPr>
        <p:spPr>
          <a:xfrm>
            <a:off x="2971800" y="3114040"/>
            <a:ext cx="609600" cy="238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3566160" y="2130326"/>
            <a:ext cx="4699000" cy="338554"/>
          </a:xfrm>
          <a:prstGeom prst="rect">
            <a:avLst/>
          </a:prstGeom>
          <a:solidFill>
            <a:schemeClr val="bg1"/>
          </a:solidFill>
          <a:effectLst>
            <a:outerShdw blurRad="152400" dist="317500" dir="5400000" sx="90000" sy="-19000" rotWithShape="0">
              <a:prstClr val="black">
                <a:alpha val="15000"/>
              </a:prstClr>
            </a:outerShdw>
          </a:effectLst>
        </p:spPr>
        <p:txBody>
          <a:bodyPr wrap="square" rtlCol="0">
            <a:spAutoFit/>
          </a:bodyPr>
          <a:lstStyle/>
          <a:p>
            <a:r>
              <a:rPr lang="en-CA" sz="800" i="1" dirty="0" smtClean="0"/>
              <a:t>From https</a:t>
            </a:r>
            <a:r>
              <a:rPr lang="en-CA" sz="800" i="1" dirty="0"/>
              <a:t>://www.google.ca/search?q=constitutional+&amp;sourceid=ie7&amp;rls=com.microsoft:en-US&amp;ie=utf8&amp;oe=utf8&amp;rlz=1I7SUNC_en&amp;gws_rd=cr&amp;ei=7FtpUrXGJs3YyAHu3YC4BA</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452763"/>
            <a:ext cx="3557705" cy="3415397"/>
          </a:xfrm>
          <a:prstGeom prst="rect">
            <a:avLst/>
          </a:prstGeom>
        </p:spPr>
      </p:pic>
    </p:spTree>
    <p:extLst>
      <p:ext uri="{BB962C8B-B14F-4D97-AF65-F5344CB8AC3E}">
        <p14:creationId xmlns:p14="http://schemas.microsoft.com/office/powerpoint/2010/main" val="1730719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S900074722[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4240" y="264160"/>
            <a:ext cx="609600" cy="609600"/>
          </a:xfrm>
          <a:prstGeom prst="rect">
            <a:avLst/>
          </a:prstGeom>
        </p:spPr>
      </p:pic>
      <p:sp>
        <p:nvSpPr>
          <p:cNvPr id="3" name="Content Placeholder 2"/>
          <p:cNvSpPr>
            <a:spLocks noGrp="1"/>
          </p:cNvSpPr>
          <p:nvPr>
            <p:ph idx="1"/>
          </p:nvPr>
        </p:nvSpPr>
        <p:spPr/>
        <p:txBody>
          <a:bodyPr>
            <a:normAutofit/>
          </a:bodyPr>
          <a:lstStyle/>
          <a:p>
            <a:pPr marL="438912" indent="-320040" fontAlgn="auto">
              <a:spcBef>
                <a:spcPts val="0"/>
              </a:spcBef>
              <a:spcAft>
                <a:spcPts val="0"/>
              </a:spcAft>
              <a:buFont typeface="Wingdings 2"/>
              <a:buChar char=""/>
              <a:defRPr/>
            </a:pPr>
            <a:r>
              <a:rPr lang="en-CA" dirty="0" smtClean="0"/>
              <a:t>Mr</a:t>
            </a:r>
            <a:r>
              <a:rPr lang="en-CA" dirty="0"/>
              <a:t>. Tinkle is a 90 </a:t>
            </a:r>
            <a:r>
              <a:rPr lang="en-CA" dirty="0" smtClean="0"/>
              <a:t>year </a:t>
            </a:r>
            <a:r>
              <a:rPr lang="en-CA" dirty="0"/>
              <a:t>old </a:t>
            </a:r>
            <a:r>
              <a:rPr lang="en-CA" dirty="0" smtClean="0"/>
              <a:t>man</a:t>
            </a:r>
            <a:endParaRPr lang="en-CA" dirty="0"/>
          </a:p>
          <a:p>
            <a:pPr marL="438912" indent="-320040" fontAlgn="auto">
              <a:spcBef>
                <a:spcPts val="0"/>
              </a:spcBef>
              <a:spcAft>
                <a:spcPts val="0"/>
              </a:spcAft>
              <a:buFont typeface="Wingdings 2"/>
              <a:buChar char=""/>
              <a:defRPr/>
            </a:pPr>
            <a:r>
              <a:rPr lang="en-CA" dirty="0"/>
              <a:t>IPNs indicate the following;</a:t>
            </a:r>
          </a:p>
          <a:p>
            <a:pPr marL="731520" lvl="1" indent="-274320" fontAlgn="auto">
              <a:spcAft>
                <a:spcPts val="0"/>
              </a:spcAft>
              <a:buFont typeface="Wingdings"/>
              <a:buChar char=""/>
              <a:defRPr/>
            </a:pPr>
            <a:r>
              <a:rPr lang="en-CA" b="1" dirty="0" smtClean="0"/>
              <a:t>Oct 2, 2013</a:t>
            </a:r>
            <a:r>
              <a:rPr lang="en-CA" dirty="0" smtClean="0"/>
              <a:t>: </a:t>
            </a:r>
            <a:r>
              <a:rPr lang="en-CA" dirty="0"/>
              <a:t>“Resident is receiving </a:t>
            </a:r>
            <a:r>
              <a:rPr lang="en-CA" dirty="0" smtClean="0"/>
              <a:t>risperidone </a:t>
            </a:r>
            <a:r>
              <a:rPr lang="en-CA" dirty="0"/>
              <a:t>@ 1500 + 1900 which started </a:t>
            </a:r>
            <a:r>
              <a:rPr lang="en-CA" dirty="0" smtClean="0"/>
              <a:t>28.09. 13.  </a:t>
            </a:r>
            <a:r>
              <a:rPr lang="en-CA" dirty="0"/>
              <a:t>Behaviour changes </a:t>
            </a:r>
            <a:r>
              <a:rPr lang="en-CA" dirty="0" smtClean="0"/>
              <a:t>reported, </a:t>
            </a:r>
            <a:r>
              <a:rPr lang="en-CA" dirty="0"/>
              <a:t>not sure if related to increased </a:t>
            </a:r>
            <a:r>
              <a:rPr lang="en-CA" dirty="0" smtClean="0"/>
              <a:t>risperidone </a:t>
            </a:r>
            <a:r>
              <a:rPr lang="en-CA" dirty="0"/>
              <a:t>or possible medical problems - ? UTI”</a:t>
            </a:r>
          </a:p>
          <a:p>
            <a:pPr marL="731520" lvl="1" indent="-274320" fontAlgn="auto">
              <a:spcAft>
                <a:spcPts val="0"/>
              </a:spcAft>
              <a:buFont typeface="Wingdings"/>
              <a:buChar char=""/>
              <a:defRPr/>
            </a:pPr>
            <a:r>
              <a:rPr lang="en-CA" b="1" dirty="0" smtClean="0"/>
              <a:t>Oct 3, 2013</a:t>
            </a:r>
            <a:r>
              <a:rPr lang="en-CA" dirty="0" smtClean="0"/>
              <a:t>: </a:t>
            </a:r>
            <a:r>
              <a:rPr lang="en-CA" dirty="0"/>
              <a:t>“lethargy increased, foul urine, some urinary symptoms, r/o UTI”</a:t>
            </a:r>
          </a:p>
          <a:p>
            <a:pPr marL="731520" lvl="1" indent="-274320" fontAlgn="auto">
              <a:spcAft>
                <a:spcPts val="0"/>
              </a:spcAft>
              <a:buFont typeface="Wingdings"/>
              <a:buChar char=""/>
              <a:defRPr/>
            </a:pPr>
            <a:r>
              <a:rPr lang="en-CA" b="1" dirty="0" smtClean="0"/>
              <a:t>Oct 5, 2013</a:t>
            </a:r>
            <a:r>
              <a:rPr lang="en-CA" dirty="0" smtClean="0"/>
              <a:t>: </a:t>
            </a:r>
            <a:r>
              <a:rPr lang="en-CA" dirty="0"/>
              <a:t>“Urinalysis result arrived = urinary tract infection. Physician called &amp; ordered </a:t>
            </a:r>
            <a:r>
              <a:rPr lang="en-CA" dirty="0" smtClean="0"/>
              <a:t>a/b x </a:t>
            </a:r>
            <a:r>
              <a:rPr lang="en-CA" dirty="0"/>
              <a:t>7days</a:t>
            </a:r>
            <a:r>
              <a:rPr lang="en-CA" dirty="0" smtClean="0"/>
              <a:t>”</a:t>
            </a:r>
          </a:p>
          <a:p>
            <a:pPr marL="731520" lvl="1" indent="-274320" fontAlgn="auto">
              <a:spcAft>
                <a:spcPts val="0"/>
              </a:spcAft>
              <a:buFont typeface="Wingdings"/>
              <a:buChar char=""/>
              <a:defRPr/>
            </a:pPr>
            <a:endParaRPr lang="en-US" dirty="0"/>
          </a:p>
          <a:p>
            <a:pPr marL="731520" lvl="1" indent="-274320" fontAlgn="auto">
              <a:spcAft>
                <a:spcPts val="0"/>
              </a:spcAft>
              <a:buFont typeface="Wingdings"/>
              <a:buChar char=""/>
              <a:defRPr/>
            </a:pPr>
            <a:endParaRPr lang="en-US" dirty="0" smtClean="0"/>
          </a:p>
          <a:p>
            <a:pPr marL="731520" lvl="1" indent="-274320" fontAlgn="auto">
              <a:spcAft>
                <a:spcPts val="0"/>
              </a:spcAft>
              <a:buFont typeface="Wingdings"/>
              <a:buChar char=""/>
              <a:defRPr/>
            </a:pPr>
            <a:endParaRPr lang="en-US" dirty="0"/>
          </a:p>
          <a:p>
            <a:pPr marL="731520" lvl="1" indent="-274320" fontAlgn="auto">
              <a:spcAft>
                <a:spcPts val="0"/>
              </a:spcAft>
              <a:buFont typeface="Wingdings"/>
              <a:buChar char=""/>
              <a:defRPr/>
            </a:pPr>
            <a:endParaRPr lang="en-US" dirty="0" smtClean="0"/>
          </a:p>
          <a:p>
            <a:pPr marL="731520" lvl="1" indent="-274320" fontAlgn="auto">
              <a:spcAft>
                <a:spcPts val="0"/>
              </a:spcAft>
              <a:buFont typeface="Wingdings"/>
              <a:buChar char=""/>
              <a:defRPr/>
            </a:pPr>
            <a:endParaRPr lang="en-CA" dirty="0" smtClean="0"/>
          </a:p>
          <a:p>
            <a:pPr marL="731520" lvl="1" indent="-274320" fontAlgn="auto">
              <a:spcAft>
                <a:spcPts val="0"/>
              </a:spcAft>
              <a:buFont typeface="Wingdings"/>
              <a:buChar char=""/>
              <a:defRPr/>
            </a:pPr>
            <a:endParaRPr lang="en-CA" dirty="0"/>
          </a:p>
          <a:p>
            <a:pPr marL="457200" lvl="1" fontAlgn="auto">
              <a:spcAft>
                <a:spcPts val="0"/>
              </a:spcAft>
              <a:defRPr/>
            </a:pPr>
            <a:endParaRPr lang="en-CA" dirty="0"/>
          </a:p>
          <a:p>
            <a:endParaRPr lang="en-CA" dirty="0"/>
          </a:p>
        </p:txBody>
      </p:sp>
      <p:sp>
        <p:nvSpPr>
          <p:cNvPr id="4" name="Title 1"/>
          <p:cNvSpPr>
            <a:spLocks noGrp="1"/>
          </p:cNvSpPr>
          <p:nvPr>
            <p:ph type="title"/>
          </p:nvPr>
        </p:nvSpPr>
        <p:spPr/>
        <p:txBody>
          <a:bodyPr>
            <a:normAutofit/>
          </a:bodyPr>
          <a:lstStyle/>
          <a:p>
            <a:r>
              <a:rPr lang="en-US" dirty="0">
                <a:solidFill>
                  <a:schemeClr val="accent3"/>
                </a:solidFill>
              </a:rPr>
              <a:t>Example </a:t>
            </a:r>
            <a:r>
              <a:rPr lang="en-US" dirty="0" smtClean="0">
                <a:solidFill>
                  <a:schemeClr val="tx1"/>
                </a:solidFill>
              </a:rPr>
              <a:t>Two</a:t>
            </a:r>
            <a:endParaRPr lang="en-US" dirty="0">
              <a:solidFill>
                <a:schemeClr val="tx1"/>
              </a:solidFill>
            </a:endParaRPr>
          </a:p>
        </p:txBody>
      </p:sp>
      <p:sp>
        <p:nvSpPr>
          <p:cNvPr id="7" name="TextBox 6"/>
          <p:cNvSpPr txBox="1"/>
          <p:nvPr/>
        </p:nvSpPr>
        <p:spPr>
          <a:xfrm rot="20477369">
            <a:off x="2665454" y="1400366"/>
            <a:ext cx="3611398" cy="646331"/>
          </a:xfrm>
          <a:prstGeom prst="rect">
            <a:avLst/>
          </a:prstGeom>
          <a:solidFill>
            <a:schemeClr val="bg1">
              <a:lumMod val="85000"/>
            </a:schemeClr>
          </a:solidFill>
          <a:ln>
            <a:solidFill>
              <a:schemeClr val="bg1">
                <a:lumMod val="50000"/>
              </a:schemeClr>
            </a:solidFill>
          </a:ln>
          <a:effectLst>
            <a:glow rad="139700">
              <a:schemeClr val="accent4">
                <a:satMod val="175000"/>
                <a:alpha val="40000"/>
              </a:schemeClr>
            </a:glow>
          </a:effectLst>
        </p:spPr>
        <p:txBody>
          <a:bodyPr wrap="square" rtlCol="0">
            <a:spAutoFit/>
          </a:bodyPr>
          <a:lstStyle/>
          <a:p>
            <a:r>
              <a:rPr lang="en-US" sz="3600" dirty="0" smtClean="0"/>
              <a:t>Where’s the beef?</a:t>
            </a:r>
            <a:endParaRPr lang="en-CA" sz="3600" dirty="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2997200"/>
            <a:ext cx="2271713" cy="4038600"/>
          </a:xfrm>
          <a:prstGeom prst="rect">
            <a:avLst/>
          </a:prstGeom>
        </p:spPr>
      </p:pic>
    </p:spTree>
    <p:extLst>
      <p:ext uri="{BB962C8B-B14F-4D97-AF65-F5344CB8AC3E}">
        <p14:creationId xmlns:p14="http://schemas.microsoft.com/office/powerpoint/2010/main" val="428479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31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1" fill="hold" display="0">
                  <p:stCondLst>
                    <p:cond delay="indefinite"/>
                  </p:stCondLst>
                  <p:endCondLst>
                    <p:cond evt="onStopAudio" delay="0">
                      <p:tgtEl>
                        <p:sldTgt/>
                      </p:tgtEl>
                    </p:cond>
                  </p:endCondLst>
                </p:cTn>
                <p:tgtEl>
                  <p:spTgt spid="2"/>
                </p:tgtEl>
              </p:cMediaNode>
            </p:audio>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2057400"/>
          </a:xfrm>
        </p:spPr>
        <p:txBody>
          <a:bodyPr>
            <a:normAutofit lnSpcReduction="10000"/>
          </a:bodyPr>
          <a:lstStyle/>
          <a:p>
            <a:r>
              <a:rPr lang="en-US" dirty="0"/>
              <a:t>82 year old </a:t>
            </a:r>
            <a:r>
              <a:rPr lang="en-US" dirty="0" smtClean="0"/>
              <a:t>female, T38.2</a:t>
            </a:r>
            <a:r>
              <a:rPr lang="en-US" baseline="30000" dirty="0" smtClean="0"/>
              <a:t>0</a:t>
            </a:r>
            <a:r>
              <a:rPr lang="en-US" dirty="0" smtClean="0"/>
              <a:t> C (oral) </a:t>
            </a:r>
            <a:r>
              <a:rPr lang="en-US" dirty="0"/>
              <a:t>this morning, her urine is cloudy and foul smelling, and she has been increasingly confused over night. Her foley has drained 60cc in the last eight hours.</a:t>
            </a:r>
          </a:p>
          <a:p>
            <a:r>
              <a:rPr lang="en-US" dirty="0" smtClean="0"/>
              <a:t>IPNs</a:t>
            </a:r>
            <a:r>
              <a:rPr lang="en-US" dirty="0"/>
              <a:t>;</a:t>
            </a:r>
          </a:p>
          <a:p>
            <a:pPr marL="285750" indent="-285750">
              <a:buFont typeface="Arial" pitchFamily="34" charset="0"/>
              <a:buChar char="•"/>
            </a:pPr>
            <a:r>
              <a:rPr lang="en-US" b="1" dirty="0"/>
              <a:t>Sept 24, </a:t>
            </a:r>
            <a:r>
              <a:rPr lang="en-US" b="1" dirty="0" smtClean="0"/>
              <a:t>2013 </a:t>
            </a:r>
            <a:r>
              <a:rPr lang="en-US" dirty="0" smtClean="0"/>
              <a:t>-  </a:t>
            </a:r>
            <a:r>
              <a:rPr lang="en-US" dirty="0"/>
              <a:t>Resident very confused over night and urine is foul smelling. Contacted Dr. who ordered </a:t>
            </a:r>
            <a:r>
              <a:rPr lang="en-US" dirty="0" smtClean="0"/>
              <a:t>Nitrofurantoin</a:t>
            </a:r>
            <a:r>
              <a:rPr lang="en-US" dirty="0"/>
              <a:t> </a:t>
            </a:r>
            <a:endParaRPr lang="en-US" dirty="0" smtClean="0"/>
          </a:p>
          <a:p>
            <a:pPr marL="285750" indent="-285750">
              <a:buFont typeface="Arial" pitchFamily="34" charset="0"/>
              <a:buChar char="•"/>
            </a:pPr>
            <a:r>
              <a:rPr lang="en-US" b="1" dirty="0" smtClean="0"/>
              <a:t>Sept 26, 2013 </a:t>
            </a:r>
            <a:r>
              <a:rPr lang="en-US" dirty="0" smtClean="0"/>
              <a:t>– Resident A&amp;O x3, improving nicely on antibiotics</a:t>
            </a:r>
            <a:endParaRPr lang="en-CA" dirty="0"/>
          </a:p>
        </p:txBody>
      </p:sp>
      <p:sp>
        <p:nvSpPr>
          <p:cNvPr id="4" name="Title 1"/>
          <p:cNvSpPr>
            <a:spLocks noGrp="1"/>
          </p:cNvSpPr>
          <p:nvPr>
            <p:ph type="title"/>
          </p:nvPr>
        </p:nvSpPr>
        <p:spPr/>
        <p:txBody>
          <a:bodyPr>
            <a:normAutofit/>
          </a:bodyPr>
          <a:lstStyle/>
          <a:p>
            <a:r>
              <a:rPr lang="en-US" dirty="0">
                <a:solidFill>
                  <a:schemeClr val="accent3"/>
                </a:solidFill>
              </a:rPr>
              <a:t>Example </a:t>
            </a:r>
            <a:r>
              <a:rPr lang="en-US" dirty="0" smtClean="0">
                <a:solidFill>
                  <a:schemeClr val="tx1"/>
                </a:solidFill>
              </a:rPr>
              <a:t>Three</a:t>
            </a:r>
            <a:endParaRPr lang="en-US" dirty="0">
              <a:solidFill>
                <a:schemeClr val="tx1"/>
              </a:solidFill>
            </a:endParaRPr>
          </a:p>
        </p:txBody>
      </p:sp>
      <p:sp>
        <p:nvSpPr>
          <p:cNvPr id="6" name="Content Placeholder 2"/>
          <p:cNvSpPr txBox="1">
            <a:spLocks/>
          </p:cNvSpPr>
          <p:nvPr/>
        </p:nvSpPr>
        <p:spPr>
          <a:xfrm>
            <a:off x="457200" y="3449320"/>
            <a:ext cx="8229600" cy="1104900"/>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CA" dirty="0"/>
          </a:p>
        </p:txBody>
      </p:sp>
      <p:sp>
        <p:nvSpPr>
          <p:cNvPr id="7" name="Content Placeholder 2"/>
          <p:cNvSpPr txBox="1">
            <a:spLocks/>
          </p:cNvSpPr>
          <p:nvPr/>
        </p:nvSpPr>
        <p:spPr>
          <a:xfrm>
            <a:off x="457200" y="3087370"/>
            <a:ext cx="8229600" cy="914400"/>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Arial" pitchFamily="34" charset="0"/>
              <a:buChar char="•"/>
            </a:pPr>
            <a:r>
              <a:rPr lang="en-US" b="1" dirty="0" smtClean="0"/>
              <a:t>Sept 28, 2013 </a:t>
            </a:r>
            <a:r>
              <a:rPr lang="en-US" dirty="0" smtClean="0"/>
              <a:t>– Lab results back, no growth in specimen. Physician informed and Nitrofurantoin discontinued. Will collect another specimen to retest – resident still confused</a:t>
            </a:r>
            <a:endParaRPr lang="en-CA" dirty="0"/>
          </a:p>
        </p:txBody>
      </p:sp>
      <p:sp>
        <p:nvSpPr>
          <p:cNvPr id="8" name="Content Placeholder 2"/>
          <p:cNvSpPr txBox="1">
            <a:spLocks/>
          </p:cNvSpPr>
          <p:nvPr/>
        </p:nvSpPr>
        <p:spPr>
          <a:xfrm>
            <a:off x="462280" y="3981450"/>
            <a:ext cx="8229600" cy="914400"/>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Arial" pitchFamily="34" charset="0"/>
              <a:buChar char="•"/>
            </a:pPr>
            <a:r>
              <a:rPr lang="en-US" b="1" dirty="0" smtClean="0"/>
              <a:t>Sept 30, 2013 </a:t>
            </a:r>
            <a:r>
              <a:rPr lang="en-US" dirty="0" smtClean="0"/>
              <a:t>– Blood work back, showing electrolyte imbalance – specifically serum sodium and potassium are high. Physician informed, </a:t>
            </a:r>
            <a:r>
              <a:rPr lang="en-US" dirty="0" err="1" smtClean="0"/>
              <a:t>subcut</a:t>
            </a:r>
            <a:r>
              <a:rPr lang="en-US" dirty="0" smtClean="0"/>
              <a:t> fluid ordered for re-hydration</a:t>
            </a:r>
            <a:endParaRPr lang="en-CA" dirty="0"/>
          </a:p>
        </p:txBody>
      </p:sp>
      <p:sp>
        <p:nvSpPr>
          <p:cNvPr id="9" name="TextBox 8"/>
          <p:cNvSpPr txBox="1"/>
          <p:nvPr/>
        </p:nvSpPr>
        <p:spPr>
          <a:xfrm rot="20959358">
            <a:off x="1781212" y="1167161"/>
            <a:ext cx="3611398" cy="646331"/>
          </a:xfrm>
          <a:prstGeom prst="rect">
            <a:avLst/>
          </a:prstGeom>
          <a:solidFill>
            <a:schemeClr val="bg1">
              <a:lumMod val="85000"/>
            </a:schemeClr>
          </a:solidFill>
          <a:ln>
            <a:solidFill>
              <a:schemeClr val="bg1">
                <a:lumMod val="50000"/>
              </a:schemeClr>
            </a:solidFill>
          </a:ln>
          <a:effectLst>
            <a:glow rad="139700">
              <a:schemeClr val="accent4">
                <a:satMod val="175000"/>
                <a:alpha val="40000"/>
              </a:schemeClr>
            </a:glow>
          </a:effectLst>
        </p:spPr>
        <p:txBody>
          <a:bodyPr wrap="square" rtlCol="0">
            <a:spAutoFit/>
          </a:bodyPr>
          <a:lstStyle/>
          <a:p>
            <a:r>
              <a:rPr lang="en-US" sz="3600" dirty="0" smtClean="0"/>
              <a:t>Where’s the beef?</a:t>
            </a:r>
            <a:endParaRPr lang="en-CA" sz="3600" dirty="0"/>
          </a:p>
        </p:txBody>
      </p:sp>
      <p:pic>
        <p:nvPicPr>
          <p:cNvPr id="2" name="MS900074721[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55000" y="4895850"/>
            <a:ext cx="609600" cy="609600"/>
          </a:xfrm>
          <a:prstGeom prst="rect">
            <a:avLst/>
          </a:prstGeom>
        </p:spPr>
      </p:pic>
      <p:sp>
        <p:nvSpPr>
          <p:cNvPr id="5" name="TextBox 4"/>
          <p:cNvSpPr txBox="1"/>
          <p:nvPr/>
        </p:nvSpPr>
        <p:spPr>
          <a:xfrm>
            <a:off x="457200" y="5008880"/>
            <a:ext cx="7543800" cy="646331"/>
          </a:xfrm>
          <a:prstGeom prst="rect">
            <a:avLst/>
          </a:prstGeom>
          <a:noFill/>
        </p:spPr>
        <p:txBody>
          <a:bodyPr wrap="square" rtlCol="0">
            <a:spAutoFit/>
          </a:bodyPr>
          <a:lstStyle/>
          <a:p>
            <a:pPr marL="285750" indent="-285750">
              <a:buFont typeface="Arial" pitchFamily="34" charset="0"/>
              <a:buChar char="•"/>
            </a:pPr>
            <a:r>
              <a:rPr lang="en-US" b="1" dirty="0" smtClean="0">
                <a:solidFill>
                  <a:srgbClr val="6D6D6D"/>
                </a:solidFill>
              </a:rPr>
              <a:t>Oct 8, 2013 </a:t>
            </a:r>
            <a:r>
              <a:rPr lang="en-US" dirty="0" smtClean="0">
                <a:solidFill>
                  <a:srgbClr val="6D6D6D"/>
                </a:solidFill>
              </a:rPr>
              <a:t>– </a:t>
            </a:r>
            <a:r>
              <a:rPr lang="en-US" dirty="0" smtClean="0">
                <a:solidFill>
                  <a:srgbClr val="626262"/>
                </a:solidFill>
              </a:rPr>
              <a:t>Resident has had 7 watery stools in the last 24 hours with abdominal cramping and nausea  </a:t>
            </a:r>
            <a:endParaRPr lang="en-CA" dirty="0">
              <a:solidFill>
                <a:srgbClr val="626262"/>
              </a:solidFill>
            </a:endParaRPr>
          </a:p>
        </p:txBody>
      </p:sp>
    </p:spTree>
    <p:extLst>
      <p:ext uri="{BB962C8B-B14F-4D97-AF65-F5344CB8AC3E}">
        <p14:creationId xmlns:p14="http://schemas.microsoft.com/office/powerpoint/2010/main" val="153512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 presetClass="mediacall" presetSubtype="0" fill="hold" nodeType="withEffect">
                                  <p:stCondLst>
                                    <p:cond delay="0"/>
                                  </p:stCondLst>
                                  <p:childTnLst>
                                    <p:cmd type="call" cmd="playFrom(0.0)">
                                      <p:cBhvr>
                                        <p:cTn id="11" dur="3311" fill="hold"/>
                                        <p:tgtEl>
                                          <p:spTgt spid="2"/>
                                        </p:tgtEl>
                                      </p:cBhvr>
                                    </p:cmd>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2"/>
                </p:tgtEl>
              </p:cMediaNode>
            </p:audio>
          </p:childTnLst>
        </p:cTn>
      </p:par>
    </p:tnLst>
    <p:bldLst>
      <p:bldP spid="7" grpId="0"/>
      <p:bldP spid="8" grpId="0"/>
      <p:bldP spid="9"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Here’s the </a:t>
            </a:r>
            <a:r>
              <a:rPr lang="en-US" dirty="0" smtClean="0">
                <a:solidFill>
                  <a:schemeClr val="accent4">
                    <a:lumMod val="60000"/>
                    <a:lumOff val="40000"/>
                  </a:schemeClr>
                </a:solidFill>
                <a:effectLst>
                  <a:outerShdw blurRad="38100" dist="38100" dir="2700000" algn="tl">
                    <a:srgbClr val="000000">
                      <a:alpha val="43137"/>
                    </a:srgbClr>
                  </a:outerShdw>
                </a:effectLst>
              </a:rPr>
              <a:t>Beef</a:t>
            </a:r>
            <a:endParaRPr lang="en-CA" dirty="0">
              <a:solidFill>
                <a:schemeClr val="accent4">
                  <a:lumMod val="60000"/>
                  <a:lumOff val="40000"/>
                </a:schemeClr>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sz="quarter" idx="10"/>
          </p:nvPr>
        </p:nvPicPr>
        <p:blipFill>
          <a:blip r:embed="rId5">
            <a:extLst>
              <a:ext uri="{28A0092B-C50C-407E-A947-70E740481C1C}">
                <a14:useLocalDpi xmlns:a14="http://schemas.microsoft.com/office/drawing/2010/main" val="0"/>
              </a:ext>
            </a:extLst>
          </a:blip>
          <a:stretch>
            <a:fillRect/>
          </a:stretch>
        </p:blipFill>
        <p:spPr>
          <a:xfrm>
            <a:off x="6019800" y="1691640"/>
            <a:ext cx="3124200" cy="3429000"/>
          </a:xfrm>
        </p:spPr>
      </p:pic>
      <p:pic>
        <p:nvPicPr>
          <p:cNvPr id="5" name="MS900074721[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02600" y="4800600"/>
            <a:ext cx="609600" cy="609600"/>
          </a:xfrm>
          <a:prstGeom prst="rect">
            <a:avLst/>
          </a:prstGeom>
        </p:spPr>
      </p:pic>
      <p:sp>
        <p:nvSpPr>
          <p:cNvPr id="6" name="TextBox 5"/>
          <p:cNvSpPr txBox="1"/>
          <p:nvPr/>
        </p:nvSpPr>
        <p:spPr>
          <a:xfrm>
            <a:off x="457200" y="1066800"/>
            <a:ext cx="6096000" cy="4524315"/>
          </a:xfrm>
          <a:prstGeom prst="rect">
            <a:avLst/>
          </a:prstGeom>
          <a:noFill/>
        </p:spPr>
        <p:txBody>
          <a:bodyPr wrap="square" rtlCol="0">
            <a:spAutoFit/>
          </a:bodyPr>
          <a:lstStyle/>
          <a:p>
            <a:r>
              <a:rPr lang="en-US" dirty="0">
                <a:solidFill>
                  <a:srgbClr val="626262"/>
                </a:solidFill>
              </a:rPr>
              <a:t>D) “Is this the bus stop for Winnipeg, I want to go home to visit my kids”. </a:t>
            </a:r>
            <a:r>
              <a:rPr lang="en-US" dirty="0" smtClean="0">
                <a:solidFill>
                  <a:srgbClr val="626262"/>
                </a:solidFill>
              </a:rPr>
              <a:t>Resident </a:t>
            </a:r>
            <a:r>
              <a:rPr lang="en-US" dirty="0">
                <a:solidFill>
                  <a:srgbClr val="626262"/>
                </a:solidFill>
              </a:rPr>
              <a:t>has been increasingly confused over the past few days and HCA’s report his urine is cloudy. A) Encouraged increased fluid intake. Resident denies any increased incontinence, frequency or urgency but he is not a good historian due to this increased confusion. No c/o pain on voiding. Assessment findings; palpation of costovertebral angle elicits </a:t>
            </a:r>
            <a:r>
              <a:rPr lang="en-US" dirty="0" smtClean="0">
                <a:solidFill>
                  <a:srgbClr val="626262"/>
                </a:solidFill>
              </a:rPr>
              <a:t>wincing, palpation of the testes reveals they are tender and swollen. </a:t>
            </a:r>
            <a:r>
              <a:rPr lang="en-US" dirty="0">
                <a:solidFill>
                  <a:srgbClr val="626262"/>
                </a:solidFill>
              </a:rPr>
              <a:t>HCAs have noted increased incontinence for the past few </a:t>
            </a:r>
            <a:r>
              <a:rPr lang="en-US" dirty="0" smtClean="0">
                <a:solidFill>
                  <a:srgbClr val="626262"/>
                </a:solidFill>
              </a:rPr>
              <a:t>days (suddenly leaking through brief despite q2 h changes). </a:t>
            </a:r>
            <a:r>
              <a:rPr lang="en-US" dirty="0">
                <a:solidFill>
                  <a:srgbClr val="626262"/>
                </a:solidFill>
              </a:rPr>
              <a:t>T 37.6 (axilla) (resident is on scheduled </a:t>
            </a:r>
            <a:r>
              <a:rPr lang="en-US" dirty="0" smtClean="0">
                <a:solidFill>
                  <a:srgbClr val="626262"/>
                </a:solidFill>
              </a:rPr>
              <a:t>Tylenol 4x/day). P). </a:t>
            </a:r>
            <a:r>
              <a:rPr lang="en-US" dirty="0">
                <a:solidFill>
                  <a:srgbClr val="626262"/>
                </a:solidFill>
              </a:rPr>
              <a:t>Attending contacted re: assessment findings and has ordered </a:t>
            </a:r>
            <a:r>
              <a:rPr lang="en-US" dirty="0" err="1">
                <a:solidFill>
                  <a:srgbClr val="626262"/>
                </a:solidFill>
              </a:rPr>
              <a:t>Cipro</a:t>
            </a:r>
            <a:r>
              <a:rPr lang="en-US" dirty="0">
                <a:solidFill>
                  <a:srgbClr val="626262"/>
                </a:solidFill>
              </a:rPr>
              <a:t> 500mg orally, two times a day for 10 days. Will collect and send MSU for </a:t>
            </a:r>
            <a:r>
              <a:rPr lang="en-US" dirty="0" smtClean="0">
                <a:solidFill>
                  <a:srgbClr val="626262"/>
                </a:solidFill>
              </a:rPr>
              <a:t>C&amp;S before </a:t>
            </a:r>
            <a:r>
              <a:rPr lang="en-US" dirty="0" err="1" smtClean="0">
                <a:solidFill>
                  <a:srgbClr val="626262"/>
                </a:solidFill>
              </a:rPr>
              <a:t>abx</a:t>
            </a:r>
            <a:r>
              <a:rPr lang="en-US" dirty="0" smtClean="0">
                <a:solidFill>
                  <a:srgbClr val="626262"/>
                </a:solidFill>
              </a:rPr>
              <a:t> start. Continue </a:t>
            </a:r>
            <a:r>
              <a:rPr lang="en-US" dirty="0">
                <a:solidFill>
                  <a:srgbClr val="626262"/>
                </a:solidFill>
              </a:rPr>
              <a:t>to monitor for signs/symptoms and document to assess treatment efficacy. Lab results pending.</a:t>
            </a:r>
          </a:p>
        </p:txBody>
      </p:sp>
      <p:sp>
        <p:nvSpPr>
          <p:cNvPr id="3" name="TextBox 2"/>
          <p:cNvSpPr txBox="1"/>
          <p:nvPr/>
        </p:nvSpPr>
        <p:spPr>
          <a:xfrm rot="20019341">
            <a:off x="800100" y="2320595"/>
            <a:ext cx="5410200" cy="830997"/>
          </a:xfrm>
          <a:prstGeom prst="rect">
            <a:avLst/>
          </a:prstGeom>
          <a:solidFill>
            <a:schemeClr val="bg1">
              <a:lumMod val="65000"/>
            </a:schemeClr>
          </a:solidFill>
          <a:effectLst>
            <a:glow rad="101600">
              <a:schemeClr val="accent4">
                <a:satMod val="175000"/>
                <a:alpha val="40000"/>
              </a:schemeClr>
            </a:glow>
          </a:effectLst>
        </p:spPr>
        <p:txBody>
          <a:bodyPr wrap="square" rtlCol="0">
            <a:spAutoFit/>
          </a:bodyPr>
          <a:lstStyle/>
          <a:p>
            <a:r>
              <a:rPr lang="en-US" sz="2400" dirty="0" smtClean="0">
                <a:solidFill>
                  <a:schemeClr val="tx1">
                    <a:lumMod val="65000"/>
                    <a:lumOff val="35000"/>
                  </a:schemeClr>
                </a:solidFill>
                <a:effectLst>
                  <a:outerShdw blurRad="38100" dist="38100" dir="2700000" algn="tl">
                    <a:srgbClr val="000000">
                      <a:alpha val="43137"/>
                    </a:srgbClr>
                  </a:outerShdw>
                </a:effectLst>
              </a:rPr>
              <a:t>Use the surveillance form as a guide for what to assess and then chart on!</a:t>
            </a:r>
            <a:endParaRPr lang="en-CA" sz="2400" dirty="0">
              <a:solidFill>
                <a:schemeClr val="tx1">
                  <a:lumMod val="65000"/>
                  <a:lumOff val="3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691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par>
                                <p:cTn id="8" presetID="26"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80">
                                          <p:stCondLst>
                                            <p:cond delay="0"/>
                                          </p:stCondLst>
                                        </p:cTn>
                                        <p:tgtEl>
                                          <p:spTgt spid="4"/>
                                        </p:tgtEl>
                                      </p:cBhvr>
                                    </p:animEffect>
                                    <p:anim calcmode="lin" valueType="num">
                                      <p:cBhvr>
                                        <p:cTn id="1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6" dur="26">
                                          <p:stCondLst>
                                            <p:cond delay="650"/>
                                          </p:stCondLst>
                                        </p:cTn>
                                        <p:tgtEl>
                                          <p:spTgt spid="4"/>
                                        </p:tgtEl>
                                      </p:cBhvr>
                                      <p:to x="100000" y="60000"/>
                                    </p:animScale>
                                    <p:animScale>
                                      <p:cBhvr>
                                        <p:cTn id="17" dur="166" decel="50000">
                                          <p:stCondLst>
                                            <p:cond delay="676"/>
                                          </p:stCondLst>
                                        </p:cTn>
                                        <p:tgtEl>
                                          <p:spTgt spid="4"/>
                                        </p:tgtEl>
                                      </p:cBhvr>
                                      <p:to x="100000" y="100000"/>
                                    </p:animScale>
                                    <p:animScale>
                                      <p:cBhvr>
                                        <p:cTn id="18" dur="26">
                                          <p:stCondLst>
                                            <p:cond delay="1312"/>
                                          </p:stCondLst>
                                        </p:cTn>
                                        <p:tgtEl>
                                          <p:spTgt spid="4"/>
                                        </p:tgtEl>
                                      </p:cBhvr>
                                      <p:to x="100000" y="80000"/>
                                    </p:animScale>
                                    <p:animScale>
                                      <p:cBhvr>
                                        <p:cTn id="19" dur="166" decel="50000">
                                          <p:stCondLst>
                                            <p:cond delay="1338"/>
                                          </p:stCondLst>
                                        </p:cTn>
                                        <p:tgtEl>
                                          <p:spTgt spid="4"/>
                                        </p:tgtEl>
                                      </p:cBhvr>
                                      <p:to x="100000" y="100000"/>
                                    </p:animScale>
                                    <p:animScale>
                                      <p:cBhvr>
                                        <p:cTn id="20" dur="26">
                                          <p:stCondLst>
                                            <p:cond delay="1642"/>
                                          </p:stCondLst>
                                        </p:cTn>
                                        <p:tgtEl>
                                          <p:spTgt spid="4"/>
                                        </p:tgtEl>
                                      </p:cBhvr>
                                      <p:to x="100000" y="90000"/>
                                    </p:animScale>
                                    <p:animScale>
                                      <p:cBhvr>
                                        <p:cTn id="21" dur="166" decel="50000">
                                          <p:stCondLst>
                                            <p:cond delay="1668"/>
                                          </p:stCondLst>
                                        </p:cTn>
                                        <p:tgtEl>
                                          <p:spTgt spid="4"/>
                                        </p:tgtEl>
                                      </p:cBhvr>
                                      <p:to x="100000" y="100000"/>
                                    </p:animScale>
                                    <p:animScale>
                                      <p:cBhvr>
                                        <p:cTn id="22" dur="26">
                                          <p:stCondLst>
                                            <p:cond delay="1808"/>
                                          </p:stCondLst>
                                        </p:cTn>
                                        <p:tgtEl>
                                          <p:spTgt spid="4"/>
                                        </p:tgtEl>
                                      </p:cBhvr>
                                      <p:to x="100000" y="95000"/>
                                    </p:animScale>
                                    <p:animScale>
                                      <p:cBhvr>
                                        <p:cTn id="23" dur="166" decel="50000">
                                          <p:stCondLst>
                                            <p:cond delay="1834"/>
                                          </p:stCondLst>
                                        </p:cTn>
                                        <p:tgtEl>
                                          <p:spTgt spid="4"/>
                                        </p:tgtEl>
                                      </p:cBhvr>
                                      <p:to x="100000" y="100000"/>
                                    </p:animScale>
                                  </p:childTnLst>
                                </p:cTn>
                              </p:par>
                              <p:par>
                                <p:cTn id="24" presetID="1" presetClass="mediacall" presetSubtype="0" fill="hold" nodeType="withEffect">
                                  <p:stCondLst>
                                    <p:cond delay="0"/>
                                  </p:stCondLst>
                                  <p:childTnLst>
                                    <p:cmd type="call" cmd="playFrom(0.0)">
                                      <p:cBhvr>
                                        <p:cTn id="25" dur="3311" fill="hold"/>
                                        <p:tgtEl>
                                          <p:spTgt spid="5"/>
                                        </p:tgtEl>
                                      </p:cBhvr>
                                    </p:cmd>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0" fill="hold" display="0">
                  <p:stCondLst>
                    <p:cond delay="indefinite"/>
                  </p:stCondLst>
                  <p:endCondLst>
                    <p:cond evt="onStopAudio" delay="0">
                      <p:tgtEl>
                        <p:sldTgt/>
                      </p:tgtEl>
                    </p:cond>
                  </p:endCondLst>
                </p:cTn>
                <p:tgtEl>
                  <p:spTgt spid="5"/>
                </p:tgtEl>
              </p:cMediaNode>
            </p:audio>
          </p:childTnLst>
        </p:cTn>
      </p:par>
    </p:tnLst>
    <p:bldLst>
      <p:bldP spid="2" grpId="0"/>
      <p:bldP spid="6"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7620000" cy="381000"/>
          </a:xfrm>
        </p:spPr>
        <p:txBody>
          <a:bodyPr>
            <a:noAutofit/>
          </a:bodyPr>
          <a:lstStyle/>
          <a:p>
            <a:r>
              <a:rPr lang="en-US" sz="2800" dirty="0" smtClean="0">
                <a:solidFill>
                  <a:schemeClr val="accent3"/>
                </a:solidFill>
              </a:rPr>
              <a:t>Side </a:t>
            </a:r>
            <a:r>
              <a:rPr lang="en-US" sz="2800" dirty="0" smtClean="0">
                <a:solidFill>
                  <a:schemeClr val="tx1"/>
                </a:solidFill>
              </a:rPr>
              <a:t>Note</a:t>
            </a:r>
            <a:r>
              <a:rPr lang="en-US" sz="2800" dirty="0" smtClean="0">
                <a:solidFill>
                  <a:schemeClr val="accent3"/>
                </a:solidFill>
              </a:rPr>
              <a:t/>
            </a:r>
            <a:br>
              <a:rPr lang="en-US" sz="2800" dirty="0" smtClean="0">
                <a:solidFill>
                  <a:schemeClr val="accent3"/>
                </a:solidFill>
              </a:rPr>
            </a:br>
            <a:endParaRPr lang="en-US" sz="2800" dirty="0" smtClean="0"/>
          </a:p>
        </p:txBody>
      </p:sp>
      <p:sp>
        <p:nvSpPr>
          <p:cNvPr id="7" name="Content Placeholder 6"/>
          <p:cNvSpPr>
            <a:spLocks noGrp="1"/>
          </p:cNvSpPr>
          <p:nvPr>
            <p:ph idx="1"/>
          </p:nvPr>
        </p:nvSpPr>
        <p:spPr>
          <a:xfrm>
            <a:off x="432622" y="776597"/>
            <a:ext cx="8034021" cy="630825"/>
          </a:xfrm>
        </p:spPr>
        <p:txBody>
          <a:bodyPr>
            <a:normAutofit/>
          </a:bodyPr>
          <a:lstStyle/>
          <a:p>
            <a:r>
              <a:rPr lang="en-US" sz="1900" dirty="0" smtClean="0"/>
              <a:t>Costovertebral Angle  (CVA) Pain and Tenderness</a:t>
            </a: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400" t="26311" r="18600" b="55081"/>
          <a:stretch/>
        </p:blipFill>
        <p:spPr bwMode="auto">
          <a:xfrm>
            <a:off x="325942" y="1295400"/>
            <a:ext cx="8581938" cy="1727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30147" y="2800182"/>
            <a:ext cx="2932791" cy="215444"/>
          </a:xfrm>
          <a:prstGeom prst="rect">
            <a:avLst/>
          </a:prstGeom>
          <a:noFill/>
        </p:spPr>
        <p:txBody>
          <a:bodyPr wrap="square" rtlCol="0">
            <a:spAutoFit/>
          </a:bodyPr>
          <a:lstStyle/>
          <a:p>
            <a:r>
              <a:rPr lang="en-CA" sz="800" dirty="0"/>
              <a:t>http://en.wikipedia.org/wiki/Costovertebral_angle_tenderness</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3352800"/>
            <a:ext cx="2694199" cy="2101474"/>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7400" y="2819400"/>
            <a:ext cx="2499318" cy="2856364"/>
          </a:xfrm>
          <a:prstGeom prst="rect">
            <a:avLst/>
          </a:prstGeom>
        </p:spPr>
      </p:pic>
    </p:spTree>
    <p:extLst>
      <p:ext uri="{BB962C8B-B14F-4D97-AF65-F5344CB8AC3E}">
        <p14:creationId xmlns:p14="http://schemas.microsoft.com/office/powerpoint/2010/main" val="376089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7620000" cy="381000"/>
          </a:xfrm>
        </p:spPr>
        <p:txBody>
          <a:bodyPr>
            <a:noAutofit/>
          </a:bodyPr>
          <a:lstStyle/>
          <a:p>
            <a:r>
              <a:rPr lang="en-US" sz="2800" dirty="0" smtClean="0">
                <a:solidFill>
                  <a:schemeClr val="accent3"/>
                </a:solidFill>
              </a:rPr>
              <a:t>Side </a:t>
            </a:r>
            <a:r>
              <a:rPr lang="en-US" sz="2800" dirty="0" smtClean="0">
                <a:solidFill>
                  <a:schemeClr val="tx1"/>
                </a:solidFill>
              </a:rPr>
              <a:t>Note</a:t>
            </a:r>
            <a:r>
              <a:rPr lang="en-US" sz="2800" dirty="0" smtClean="0">
                <a:solidFill>
                  <a:schemeClr val="accent3"/>
                </a:solidFill>
              </a:rPr>
              <a:t/>
            </a:r>
            <a:br>
              <a:rPr lang="en-US" sz="2800" dirty="0" smtClean="0">
                <a:solidFill>
                  <a:schemeClr val="accent3"/>
                </a:solidFill>
              </a:rPr>
            </a:br>
            <a:endParaRPr lang="en-US" sz="2800" dirty="0" smtClean="0"/>
          </a:p>
        </p:txBody>
      </p:sp>
      <p:sp>
        <p:nvSpPr>
          <p:cNvPr id="7" name="Content Placeholder 6"/>
          <p:cNvSpPr>
            <a:spLocks noGrp="1"/>
          </p:cNvSpPr>
          <p:nvPr>
            <p:ph idx="1"/>
          </p:nvPr>
        </p:nvSpPr>
        <p:spPr>
          <a:xfrm>
            <a:off x="432622" y="776597"/>
            <a:ext cx="8034021" cy="630825"/>
          </a:xfrm>
        </p:spPr>
        <p:txBody>
          <a:bodyPr>
            <a:normAutofit/>
          </a:bodyPr>
          <a:lstStyle/>
          <a:p>
            <a:r>
              <a:rPr lang="en-US" sz="1900" dirty="0" smtClean="0"/>
              <a:t>Significant labs and UTIs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395528"/>
            <a:ext cx="2499318" cy="285636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1219200"/>
            <a:ext cx="3264493" cy="4352657"/>
          </a:xfrm>
          <a:prstGeom prst="rect">
            <a:avLst/>
          </a:prstGeom>
        </p:spPr>
      </p:pic>
      <p:sp>
        <p:nvSpPr>
          <p:cNvPr id="3" name="TextBox 2"/>
          <p:cNvSpPr txBox="1"/>
          <p:nvPr/>
        </p:nvSpPr>
        <p:spPr>
          <a:xfrm>
            <a:off x="914400" y="1371600"/>
            <a:ext cx="6019799" cy="1754326"/>
          </a:xfrm>
          <a:prstGeom prst="rect">
            <a:avLst/>
          </a:prstGeom>
          <a:noFill/>
        </p:spPr>
        <p:txBody>
          <a:bodyPr wrap="square" rtlCol="0">
            <a:spAutoFit/>
          </a:bodyPr>
          <a:lstStyle/>
          <a:p>
            <a:r>
              <a:rPr lang="en-US" dirty="0" smtClean="0">
                <a:solidFill>
                  <a:schemeClr val="tx1">
                    <a:lumMod val="65000"/>
                    <a:lumOff val="35000"/>
                  </a:schemeClr>
                </a:solidFill>
              </a:rPr>
              <a:t>Significant labs (for surveillance purposes) are now defined as;</a:t>
            </a:r>
          </a:p>
          <a:p>
            <a:pPr marL="285750" indent="-285750">
              <a:buFont typeface="Arial" pitchFamily="34" charset="0"/>
              <a:buChar char="•"/>
            </a:pPr>
            <a:r>
              <a:rPr lang="en-US" dirty="0" smtClean="0">
                <a:solidFill>
                  <a:schemeClr val="tx1">
                    <a:lumMod val="65000"/>
                    <a:lumOff val="35000"/>
                  </a:schemeClr>
                </a:solidFill>
              </a:rPr>
              <a:t>At least 10</a:t>
            </a:r>
            <a:r>
              <a:rPr lang="en-US" baseline="30000" dirty="0" smtClean="0">
                <a:solidFill>
                  <a:schemeClr val="tx1">
                    <a:lumMod val="65000"/>
                    <a:lumOff val="35000"/>
                  </a:schemeClr>
                </a:solidFill>
              </a:rPr>
              <a:t>8</a:t>
            </a:r>
            <a:r>
              <a:rPr lang="en-US" dirty="0" smtClean="0">
                <a:solidFill>
                  <a:schemeClr val="tx1">
                    <a:lumMod val="65000"/>
                    <a:lumOff val="35000"/>
                  </a:schemeClr>
                </a:solidFill>
              </a:rPr>
              <a:t> </a:t>
            </a:r>
            <a:r>
              <a:rPr lang="en-US" dirty="0" err="1" smtClean="0">
                <a:solidFill>
                  <a:schemeClr val="tx1">
                    <a:lumMod val="65000"/>
                    <a:lumOff val="35000"/>
                  </a:schemeClr>
                </a:solidFill>
              </a:rPr>
              <a:t>cfu</a:t>
            </a:r>
            <a:r>
              <a:rPr lang="en-US" dirty="0" smtClean="0">
                <a:solidFill>
                  <a:schemeClr val="tx1">
                    <a:lumMod val="65000"/>
                    <a:lumOff val="35000"/>
                  </a:schemeClr>
                </a:solidFill>
              </a:rPr>
              <a:t>/L of no more than 2 organisms in a voided specimen</a:t>
            </a:r>
          </a:p>
          <a:p>
            <a:pPr marL="285750" indent="-285750">
              <a:buFont typeface="Arial" pitchFamily="34" charset="0"/>
              <a:buChar char="•"/>
            </a:pPr>
            <a:r>
              <a:rPr lang="en-US" dirty="0" smtClean="0">
                <a:solidFill>
                  <a:schemeClr val="tx1">
                    <a:lumMod val="65000"/>
                    <a:lumOff val="35000"/>
                  </a:schemeClr>
                </a:solidFill>
              </a:rPr>
              <a:t>Any number of organisms in a straight catheter specimen</a:t>
            </a:r>
          </a:p>
          <a:p>
            <a:pPr marL="285750" indent="-285750">
              <a:buFont typeface="Arial" pitchFamily="34" charset="0"/>
              <a:buChar char="•"/>
            </a:pPr>
            <a:r>
              <a:rPr lang="en-US" dirty="0" smtClean="0">
                <a:solidFill>
                  <a:schemeClr val="tx1">
                    <a:lumMod val="65000"/>
                    <a:lumOff val="35000"/>
                  </a:schemeClr>
                </a:solidFill>
              </a:rPr>
              <a:t>At least 10</a:t>
            </a:r>
            <a:r>
              <a:rPr lang="en-US" baseline="30000" dirty="0" smtClean="0">
                <a:solidFill>
                  <a:schemeClr val="tx1">
                    <a:lumMod val="65000"/>
                    <a:lumOff val="35000"/>
                  </a:schemeClr>
                </a:solidFill>
              </a:rPr>
              <a:t>5</a:t>
            </a:r>
            <a:r>
              <a:rPr lang="en-US" dirty="0" smtClean="0">
                <a:solidFill>
                  <a:schemeClr val="tx1">
                    <a:lumMod val="65000"/>
                    <a:lumOff val="35000"/>
                  </a:schemeClr>
                </a:solidFill>
              </a:rPr>
              <a:t> </a:t>
            </a:r>
            <a:r>
              <a:rPr lang="en-US" dirty="0" err="1" smtClean="0">
                <a:solidFill>
                  <a:schemeClr val="tx1">
                    <a:lumMod val="65000"/>
                    <a:lumOff val="35000"/>
                  </a:schemeClr>
                </a:solidFill>
              </a:rPr>
              <a:t>cfu</a:t>
            </a:r>
            <a:r>
              <a:rPr lang="en-US" dirty="0" smtClean="0">
                <a:solidFill>
                  <a:schemeClr val="tx1">
                    <a:lumMod val="65000"/>
                    <a:lumOff val="35000"/>
                  </a:schemeClr>
                </a:solidFill>
              </a:rPr>
              <a:t>/L of any organism (s) in a catheter specimen</a:t>
            </a:r>
            <a:endParaRPr lang="en-CA" dirty="0">
              <a:solidFill>
                <a:schemeClr val="tx1">
                  <a:lumMod val="65000"/>
                  <a:lumOff val="35000"/>
                </a:schemeClr>
              </a:solidFill>
            </a:endParaRPr>
          </a:p>
        </p:txBody>
      </p:sp>
      <p:sp>
        <p:nvSpPr>
          <p:cNvPr id="6" name="TextBox 5"/>
          <p:cNvSpPr txBox="1"/>
          <p:nvPr/>
        </p:nvSpPr>
        <p:spPr>
          <a:xfrm>
            <a:off x="1905000" y="3946547"/>
            <a:ext cx="4724400" cy="1477328"/>
          </a:xfrm>
          <a:prstGeom prst="rect">
            <a:avLst/>
          </a:prstGeom>
          <a:noFill/>
        </p:spPr>
        <p:txBody>
          <a:bodyPr wrap="square" rtlCol="0">
            <a:spAutoFit/>
          </a:bodyPr>
          <a:lstStyle/>
          <a:p>
            <a:pPr algn="ctr"/>
            <a:r>
              <a:rPr lang="en-US" b="1" dirty="0" smtClean="0">
                <a:solidFill>
                  <a:schemeClr val="tx1">
                    <a:lumMod val="65000"/>
                    <a:lumOff val="35000"/>
                  </a:schemeClr>
                </a:solidFill>
              </a:rPr>
              <a:t>Note: </a:t>
            </a:r>
            <a:r>
              <a:rPr lang="en-US" i="1" dirty="0" smtClean="0">
                <a:solidFill>
                  <a:schemeClr val="tx1">
                    <a:lumMod val="65000"/>
                    <a:lumOff val="35000"/>
                  </a:schemeClr>
                </a:solidFill>
              </a:rPr>
              <a:t>lab assigned significance and parameters on what is reported as significant may not be the same values or range of values as the surveillance definitions, this practice varies by laboratory</a:t>
            </a:r>
            <a:endParaRPr lang="en-CA" i="1" dirty="0">
              <a:solidFill>
                <a:schemeClr val="tx1">
                  <a:lumMod val="65000"/>
                  <a:lumOff val="35000"/>
                </a:schemeClr>
              </a:solidFill>
            </a:endParaRPr>
          </a:p>
        </p:txBody>
      </p:sp>
    </p:spTree>
    <p:extLst>
      <p:ext uri="{BB962C8B-B14F-4D97-AF65-F5344CB8AC3E}">
        <p14:creationId xmlns:p14="http://schemas.microsoft.com/office/powerpoint/2010/main" val="2809130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One: LTC Surveillance</a:t>
            </a:r>
            <a:endParaRPr lang="en-CA" dirty="0"/>
          </a:p>
        </p:txBody>
      </p:sp>
      <p:sp>
        <p:nvSpPr>
          <p:cNvPr id="3" name="Content Placeholder 2"/>
          <p:cNvSpPr>
            <a:spLocks noGrp="1"/>
          </p:cNvSpPr>
          <p:nvPr>
            <p:ph idx="1"/>
          </p:nvPr>
        </p:nvSpPr>
        <p:spPr/>
        <p:txBody>
          <a:bodyPr/>
          <a:lstStyle/>
          <a:p>
            <a:pPr>
              <a:lnSpc>
                <a:spcPct val="80000"/>
              </a:lnSpc>
            </a:pPr>
            <a:r>
              <a:rPr lang="en-CA" sz="2400" dirty="0">
                <a:solidFill>
                  <a:schemeClr val="accent3"/>
                </a:solidFill>
              </a:rPr>
              <a:t>By the end of this </a:t>
            </a:r>
            <a:r>
              <a:rPr lang="en-CA" sz="2800" dirty="0">
                <a:solidFill>
                  <a:schemeClr val="accent3"/>
                </a:solidFill>
              </a:rPr>
              <a:t>session</a:t>
            </a:r>
            <a:r>
              <a:rPr lang="en-CA" sz="2400" dirty="0">
                <a:solidFill>
                  <a:schemeClr val="accent3"/>
                </a:solidFill>
              </a:rPr>
              <a:t> you </a:t>
            </a:r>
            <a:r>
              <a:rPr lang="en-CA" sz="2400" dirty="0" smtClean="0">
                <a:solidFill>
                  <a:schemeClr val="accent3"/>
                </a:solidFill>
              </a:rPr>
              <a:t>should </a:t>
            </a:r>
            <a:r>
              <a:rPr lang="en-CA" sz="2400" dirty="0">
                <a:solidFill>
                  <a:schemeClr val="accent3"/>
                </a:solidFill>
              </a:rPr>
              <a:t>be able to</a:t>
            </a:r>
            <a:r>
              <a:rPr lang="en-CA" sz="2400" dirty="0" smtClean="0">
                <a:solidFill>
                  <a:schemeClr val="accent3"/>
                </a:solidFill>
              </a:rPr>
              <a:t>:</a:t>
            </a:r>
          </a:p>
          <a:p>
            <a:pPr marL="285750" lvl="1" indent="-285750">
              <a:lnSpc>
                <a:spcPct val="80000"/>
              </a:lnSpc>
              <a:buFont typeface="Arial" pitchFamily="34" charset="0"/>
              <a:buChar char="•"/>
            </a:pPr>
            <a:r>
              <a:rPr lang="en-US" sz="2400" dirty="0" smtClean="0"/>
              <a:t>Recognize the impact of society and culture on surveillance practices</a:t>
            </a:r>
          </a:p>
          <a:p>
            <a:pPr marL="285750" lvl="1" indent="-285750">
              <a:lnSpc>
                <a:spcPct val="80000"/>
              </a:lnSpc>
              <a:buFont typeface="Arial" pitchFamily="34" charset="0"/>
              <a:buChar char="•"/>
            </a:pPr>
            <a:r>
              <a:rPr lang="en-US" sz="2400" dirty="0" smtClean="0"/>
              <a:t>Understand the definitions that fit an elderly population and why it is an important paradigm shift</a:t>
            </a:r>
          </a:p>
          <a:p>
            <a:pPr marL="285750" lvl="1" indent="-285750">
              <a:lnSpc>
                <a:spcPct val="80000"/>
              </a:lnSpc>
              <a:buFont typeface="Arial" pitchFamily="34" charset="0"/>
              <a:buChar char="•"/>
            </a:pPr>
            <a:r>
              <a:rPr lang="en-CA" sz="2400" dirty="0" smtClean="0"/>
              <a:t>Understand how to operationalize surveillance definitions incorporating them into assessment, documentation and quality improvement initiatives</a:t>
            </a:r>
          </a:p>
          <a:p>
            <a:pPr lvl="1">
              <a:lnSpc>
                <a:spcPct val="80000"/>
              </a:lnSpc>
            </a:pPr>
            <a:endParaRPr lang="en-CA" sz="2400" dirty="0"/>
          </a:p>
          <a:p>
            <a:endParaRPr lang="en-CA" sz="2400" dirty="0"/>
          </a:p>
        </p:txBody>
      </p:sp>
    </p:spTree>
    <p:extLst>
      <p:ext uri="{BB962C8B-B14F-4D97-AF65-F5344CB8AC3E}">
        <p14:creationId xmlns:p14="http://schemas.microsoft.com/office/powerpoint/2010/main" val="38623955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0"/>
          </p:nvPr>
        </p:nvSpPr>
        <p:spPr/>
        <p:txBody>
          <a:bodyPr/>
          <a:lstStyle/>
          <a:p>
            <a:r>
              <a:rPr lang="en-US" dirty="0" smtClean="0"/>
              <a:t>Add pic of form here…</a:t>
            </a:r>
            <a:endParaRPr lang="en-CA"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267" t="14222" r="29600" b="5186"/>
          <a:stretch/>
        </p:blipFill>
        <p:spPr bwMode="auto">
          <a:xfrm>
            <a:off x="0" y="0"/>
            <a:ext cx="477012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466" t="15289" r="30334" b="4593"/>
          <a:stretch/>
        </p:blipFill>
        <p:spPr bwMode="auto">
          <a:xfrm>
            <a:off x="4800600" y="7487"/>
            <a:ext cx="4307840" cy="578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1224280"/>
            <a:ext cx="4648200" cy="49580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598873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endParaRPr lang="en-CA"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99940" y="152400"/>
            <a:ext cx="2505075" cy="5505659"/>
          </a:xfrm>
        </p:spPr>
      </p:pic>
      <p:sp>
        <p:nvSpPr>
          <p:cNvPr id="4" name="Text Placeholder 3"/>
          <p:cNvSpPr>
            <a:spLocks noGrp="1"/>
          </p:cNvSpPr>
          <p:nvPr>
            <p:ph type="body" sz="half" idx="2"/>
          </p:nvPr>
        </p:nvSpPr>
        <p:spPr>
          <a:xfrm>
            <a:off x="457200" y="381000"/>
            <a:ext cx="3505200" cy="4114800"/>
          </a:xfrm>
        </p:spPr>
        <p:txBody>
          <a:bodyPr>
            <a:normAutofit lnSpcReduction="10000"/>
          </a:bodyPr>
          <a:lstStyle/>
          <a:p>
            <a:r>
              <a:rPr lang="en-US" dirty="0" smtClean="0"/>
              <a:t>DOCUMENT</a:t>
            </a:r>
          </a:p>
          <a:p>
            <a:r>
              <a:rPr lang="en-US" sz="1800" dirty="0" smtClean="0"/>
              <a:t>DOCUMENT</a:t>
            </a:r>
          </a:p>
          <a:p>
            <a:r>
              <a:rPr lang="en-US" sz="2400" dirty="0" smtClean="0"/>
              <a:t>DOCUMENT</a:t>
            </a:r>
          </a:p>
          <a:p>
            <a:r>
              <a:rPr lang="en-US" sz="2800" dirty="0"/>
              <a:t>DOCUMENT</a:t>
            </a:r>
            <a:endParaRPr lang="en-CA" sz="2800" dirty="0"/>
          </a:p>
          <a:p>
            <a:r>
              <a:rPr lang="en-US" sz="3200" dirty="0"/>
              <a:t>DOCUMENT</a:t>
            </a:r>
            <a:endParaRPr lang="en-CA" sz="3200" dirty="0"/>
          </a:p>
          <a:p>
            <a:r>
              <a:rPr lang="en-US" sz="3600" dirty="0"/>
              <a:t>DOCUMENT</a:t>
            </a:r>
            <a:endParaRPr lang="en-CA" sz="3600" dirty="0"/>
          </a:p>
          <a:p>
            <a:r>
              <a:rPr lang="en-US" sz="4000" dirty="0"/>
              <a:t>DOCUMENT</a:t>
            </a:r>
            <a:endParaRPr lang="en-CA" sz="4000" dirty="0"/>
          </a:p>
          <a:p>
            <a:r>
              <a:rPr lang="en-US" sz="4400" dirty="0"/>
              <a:t>DOCUMENT</a:t>
            </a:r>
            <a:endParaRPr lang="en-CA" sz="4400" dirty="0"/>
          </a:p>
          <a:p>
            <a:endParaRPr lang="en-CA" sz="2400" dirty="0"/>
          </a:p>
        </p:txBody>
      </p:sp>
      <p:sp>
        <p:nvSpPr>
          <p:cNvPr id="5" name="TextBox 4"/>
          <p:cNvSpPr txBox="1"/>
          <p:nvPr/>
        </p:nvSpPr>
        <p:spPr>
          <a:xfrm>
            <a:off x="228600" y="4975215"/>
            <a:ext cx="8315960" cy="646331"/>
          </a:xfrm>
          <a:prstGeom prst="rect">
            <a:avLst/>
          </a:prstGeom>
          <a:noFill/>
        </p:spPr>
        <p:txBody>
          <a:bodyPr wrap="square" rtlCol="0">
            <a:spAutoFit/>
          </a:bodyPr>
          <a:lstStyle/>
          <a:p>
            <a:r>
              <a:rPr lang="en-US" i="1" dirty="0">
                <a:solidFill>
                  <a:srgbClr val="626262"/>
                </a:solidFill>
                <a:effectLst>
                  <a:outerShdw blurRad="38100" dist="38100" dir="2700000" algn="tl">
                    <a:srgbClr val="000000">
                      <a:alpha val="43137"/>
                    </a:srgbClr>
                  </a:outerShdw>
                </a:effectLst>
              </a:rPr>
              <a:t>Document your assessment findings </a:t>
            </a:r>
            <a:r>
              <a:rPr lang="en-US" i="1" dirty="0" smtClean="0">
                <a:solidFill>
                  <a:srgbClr val="626262"/>
                </a:solidFill>
                <a:effectLst>
                  <a:outerShdw blurRad="38100" dist="38100" dir="2700000" algn="tl">
                    <a:srgbClr val="000000">
                      <a:alpha val="43137"/>
                    </a:srgbClr>
                  </a:outerShdw>
                </a:effectLst>
              </a:rPr>
              <a:t>in the IPN– </a:t>
            </a:r>
            <a:r>
              <a:rPr lang="en-US" i="1" dirty="0">
                <a:solidFill>
                  <a:srgbClr val="626262"/>
                </a:solidFill>
                <a:effectLst>
                  <a:outerShdw blurRad="38100" dist="38100" dir="2700000" algn="tl">
                    <a:srgbClr val="000000">
                      <a:alpha val="43137"/>
                    </a:srgbClr>
                  </a:outerShdw>
                </a:effectLst>
              </a:rPr>
              <a:t>if it isn’t written down it didn’t occur! </a:t>
            </a:r>
          </a:p>
          <a:p>
            <a:r>
              <a:rPr lang="en-US" i="1" dirty="0">
                <a:solidFill>
                  <a:srgbClr val="626262"/>
                </a:solidFill>
                <a:effectLst>
                  <a:outerShdw blurRad="38100" dist="38100" dir="2700000" algn="tl">
                    <a:srgbClr val="000000">
                      <a:alpha val="43137"/>
                    </a:srgbClr>
                  </a:outerShdw>
                </a:effectLst>
              </a:rPr>
              <a:t>Take credit for your work and avoid appearing negligent</a:t>
            </a:r>
          </a:p>
        </p:txBody>
      </p:sp>
    </p:spTree>
    <p:extLst>
      <p:ext uri="{BB962C8B-B14F-4D97-AF65-F5344CB8AC3E}">
        <p14:creationId xmlns:p14="http://schemas.microsoft.com/office/powerpoint/2010/main" val="38154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500" tmFilter="0, 0; .2, .5; .8, .5; 1, 0"/>
                                        <p:tgtEl>
                                          <p:spTgt spid="5"/>
                                        </p:tgtEl>
                                      </p:cBhvr>
                                    </p:animEffect>
                                    <p:animScale>
                                      <p:cBhvr>
                                        <p:cTn id="7" dur="7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solidFill>
                  <a:schemeClr val="accent3"/>
                </a:solidFill>
              </a:rPr>
              <a:t>Example </a:t>
            </a:r>
            <a:r>
              <a:rPr lang="en-US" dirty="0" smtClean="0">
                <a:solidFill>
                  <a:schemeClr val="tx1"/>
                </a:solidFill>
              </a:rPr>
              <a:t>Three</a:t>
            </a:r>
            <a:endParaRPr lang="en-US" dirty="0">
              <a:solidFill>
                <a:schemeClr val="tx1"/>
              </a:solidFill>
            </a:endParaRPr>
          </a:p>
        </p:txBody>
      </p:sp>
      <p:sp>
        <p:nvSpPr>
          <p:cNvPr id="6" name="Rectangle 5"/>
          <p:cNvSpPr/>
          <p:nvPr/>
        </p:nvSpPr>
        <p:spPr>
          <a:xfrm>
            <a:off x="565618" y="1145435"/>
            <a:ext cx="6781800" cy="830997"/>
          </a:xfrm>
          <a:prstGeom prst="rect">
            <a:avLst/>
          </a:prstGeom>
        </p:spPr>
        <p:txBody>
          <a:bodyPr wrap="square">
            <a:spAutoFit/>
          </a:bodyPr>
          <a:lstStyle/>
          <a:p>
            <a:pPr>
              <a:lnSpc>
                <a:spcPct val="80000"/>
              </a:lnSpc>
            </a:pPr>
            <a:r>
              <a:rPr lang="en-US" sz="2000" dirty="0" smtClean="0">
                <a:solidFill>
                  <a:srgbClr val="626262"/>
                </a:solidFill>
              </a:rPr>
              <a:t>Mrs. Smith has been complaining of “achy” legs and arms for the past three days. Health care aides report she has been quite exhausted as of late and your assessment reveals T 38</a:t>
            </a:r>
            <a:r>
              <a:rPr lang="en-US" sz="2000" baseline="30000" dirty="0" smtClean="0">
                <a:solidFill>
                  <a:srgbClr val="626262"/>
                </a:solidFill>
              </a:rPr>
              <a:t>0</a:t>
            </a:r>
            <a:r>
              <a:rPr lang="en-US" sz="2000" dirty="0" smtClean="0">
                <a:solidFill>
                  <a:srgbClr val="626262"/>
                </a:solidFill>
              </a:rPr>
              <a:t>c</a:t>
            </a:r>
            <a:endParaRPr lang="en-US" sz="2000" dirty="0">
              <a:solidFill>
                <a:srgbClr val="626262"/>
              </a:solidFill>
            </a:endParaRPr>
          </a:p>
        </p:txBody>
      </p:sp>
      <p:sp>
        <p:nvSpPr>
          <p:cNvPr id="8" name="TextBox 7"/>
          <p:cNvSpPr txBox="1"/>
          <p:nvPr/>
        </p:nvSpPr>
        <p:spPr>
          <a:xfrm>
            <a:off x="2991073" y="1860064"/>
            <a:ext cx="2034788" cy="523220"/>
          </a:xfrm>
          <a:prstGeom prst="rect">
            <a:avLst/>
          </a:prstGeom>
          <a:noFill/>
        </p:spPr>
        <p:txBody>
          <a:bodyPr wrap="none" rtlCol="0">
            <a:spAutoFit/>
          </a:bodyPr>
          <a:lstStyle/>
          <a:p>
            <a:r>
              <a:rPr lang="en-US" sz="2800" dirty="0" smtClean="0">
                <a:solidFill>
                  <a:srgbClr val="626262"/>
                </a:solidFill>
              </a:rPr>
              <a:t>What next??</a:t>
            </a:r>
            <a:endParaRPr lang="en-CA" sz="2800" dirty="0">
              <a:solidFill>
                <a:srgbClr val="626262"/>
              </a:solidFill>
            </a:endParaRPr>
          </a:p>
        </p:txBody>
      </p:sp>
      <p:grpSp>
        <p:nvGrpSpPr>
          <p:cNvPr id="53" name="Group 52"/>
          <p:cNvGrpSpPr/>
          <p:nvPr/>
        </p:nvGrpSpPr>
        <p:grpSpPr>
          <a:xfrm>
            <a:off x="609600" y="2362318"/>
            <a:ext cx="1371600" cy="771293"/>
            <a:chOff x="609600" y="2362318"/>
            <a:chExt cx="1371600" cy="771293"/>
          </a:xfrm>
        </p:grpSpPr>
        <p:sp>
          <p:nvSpPr>
            <p:cNvPr id="11" name="Rectangle 10"/>
            <p:cNvSpPr/>
            <p:nvPr/>
          </p:nvSpPr>
          <p:spPr>
            <a:xfrm>
              <a:off x="609600" y="2362318"/>
              <a:ext cx="1371600" cy="5244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Sore from PT</a:t>
              </a:r>
              <a:endParaRPr lang="en-US" sz="1600" dirty="0"/>
            </a:p>
          </p:txBody>
        </p:sp>
        <p:sp>
          <p:nvSpPr>
            <p:cNvPr id="14" name="Down Arrow 13"/>
            <p:cNvSpPr/>
            <p:nvPr/>
          </p:nvSpPr>
          <p:spPr>
            <a:xfrm>
              <a:off x="990600" y="2905011"/>
              <a:ext cx="609600" cy="228600"/>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2438400" y="2395954"/>
            <a:ext cx="1371600" cy="697095"/>
            <a:chOff x="2438400" y="2395954"/>
            <a:chExt cx="1371600" cy="697095"/>
          </a:xfrm>
        </p:grpSpPr>
        <p:sp>
          <p:nvSpPr>
            <p:cNvPr id="12" name="Rectangle 11"/>
            <p:cNvSpPr/>
            <p:nvPr/>
          </p:nvSpPr>
          <p:spPr>
            <a:xfrm>
              <a:off x="2438400" y="2395954"/>
              <a:ext cx="13716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Coughing</a:t>
              </a:r>
              <a:endParaRPr lang="en-US" dirty="0"/>
            </a:p>
          </p:txBody>
        </p:sp>
        <p:sp>
          <p:nvSpPr>
            <p:cNvPr id="15" name="Down Arrow 14"/>
            <p:cNvSpPr/>
            <p:nvPr/>
          </p:nvSpPr>
          <p:spPr>
            <a:xfrm>
              <a:off x="2819400" y="2864449"/>
              <a:ext cx="609600" cy="228600"/>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3993227" y="2402093"/>
            <a:ext cx="1371600" cy="698499"/>
            <a:chOff x="3810000" y="3451938"/>
            <a:chExt cx="1371600" cy="698499"/>
          </a:xfrm>
        </p:grpSpPr>
        <p:sp>
          <p:nvSpPr>
            <p:cNvPr id="13" name="Rectangle 12"/>
            <p:cNvSpPr/>
            <p:nvPr/>
          </p:nvSpPr>
          <p:spPr>
            <a:xfrm>
              <a:off x="3810000" y="3451938"/>
              <a:ext cx="13716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Coughing</a:t>
              </a:r>
              <a:endParaRPr lang="en-US" dirty="0"/>
            </a:p>
          </p:txBody>
        </p:sp>
        <p:sp>
          <p:nvSpPr>
            <p:cNvPr id="16" name="Down Arrow 15"/>
            <p:cNvSpPr/>
            <p:nvPr/>
          </p:nvSpPr>
          <p:spPr>
            <a:xfrm>
              <a:off x="4191000" y="3921837"/>
              <a:ext cx="609600" cy="228600"/>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5715000" y="2424797"/>
            <a:ext cx="1371600" cy="698499"/>
            <a:chOff x="3810000" y="3451938"/>
            <a:chExt cx="1371600" cy="698499"/>
          </a:xfrm>
        </p:grpSpPr>
        <p:sp>
          <p:nvSpPr>
            <p:cNvPr id="19" name="Rectangle 18"/>
            <p:cNvSpPr/>
            <p:nvPr/>
          </p:nvSpPr>
          <p:spPr>
            <a:xfrm>
              <a:off x="3810000" y="3451938"/>
              <a:ext cx="13716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Coughing</a:t>
              </a:r>
              <a:endParaRPr lang="en-US" dirty="0"/>
            </a:p>
          </p:txBody>
        </p:sp>
        <p:sp>
          <p:nvSpPr>
            <p:cNvPr id="20" name="Down Arrow 19"/>
            <p:cNvSpPr/>
            <p:nvPr/>
          </p:nvSpPr>
          <p:spPr>
            <a:xfrm>
              <a:off x="4191000" y="3921837"/>
              <a:ext cx="609600" cy="228600"/>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609600" y="3148850"/>
            <a:ext cx="1371600" cy="689976"/>
            <a:chOff x="609600" y="3148850"/>
            <a:chExt cx="1371600" cy="689976"/>
          </a:xfrm>
        </p:grpSpPr>
        <p:sp>
          <p:nvSpPr>
            <p:cNvPr id="21" name="Rectangle 20"/>
            <p:cNvSpPr/>
            <p:nvPr/>
          </p:nvSpPr>
          <p:spPr>
            <a:xfrm>
              <a:off x="609600" y="3148850"/>
              <a:ext cx="13716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smtClean="0"/>
                <a:t>Give analgesia</a:t>
              </a:r>
              <a:endParaRPr lang="en-US" sz="1600" dirty="0"/>
            </a:p>
          </p:txBody>
        </p:sp>
        <p:sp>
          <p:nvSpPr>
            <p:cNvPr id="22" name="Down Arrow 21"/>
            <p:cNvSpPr/>
            <p:nvPr/>
          </p:nvSpPr>
          <p:spPr>
            <a:xfrm>
              <a:off x="995680" y="3610226"/>
              <a:ext cx="609600" cy="228600"/>
            </a:xfrm>
            <a:prstGeom prst="down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26" name="Group 25"/>
          <p:cNvGrpSpPr/>
          <p:nvPr/>
        </p:nvGrpSpPr>
        <p:grpSpPr>
          <a:xfrm>
            <a:off x="2438400" y="3123296"/>
            <a:ext cx="1371600" cy="715530"/>
            <a:chOff x="2286000" y="2951481"/>
            <a:chExt cx="1371600" cy="715530"/>
          </a:xfrm>
        </p:grpSpPr>
        <p:sp>
          <p:nvSpPr>
            <p:cNvPr id="27" name="Rectangle 26"/>
            <p:cNvSpPr/>
            <p:nvPr/>
          </p:nvSpPr>
          <p:spPr>
            <a:xfrm>
              <a:off x="2286000" y="2951481"/>
              <a:ext cx="13716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smtClean="0"/>
                <a:t>Aspirated 4 days ago</a:t>
              </a:r>
              <a:endParaRPr lang="en-US" sz="1600" dirty="0"/>
            </a:p>
          </p:txBody>
        </p:sp>
        <p:sp>
          <p:nvSpPr>
            <p:cNvPr id="28" name="Down Arrow 27"/>
            <p:cNvSpPr/>
            <p:nvPr/>
          </p:nvSpPr>
          <p:spPr>
            <a:xfrm>
              <a:off x="2667000" y="3438411"/>
              <a:ext cx="609600" cy="228600"/>
            </a:xfrm>
            <a:prstGeom prst="down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29" name="Group 28"/>
          <p:cNvGrpSpPr/>
          <p:nvPr/>
        </p:nvGrpSpPr>
        <p:grpSpPr>
          <a:xfrm>
            <a:off x="4008467" y="3128530"/>
            <a:ext cx="1371600" cy="689976"/>
            <a:chOff x="609600" y="3148850"/>
            <a:chExt cx="1371600" cy="689976"/>
          </a:xfrm>
        </p:grpSpPr>
        <p:sp>
          <p:nvSpPr>
            <p:cNvPr id="30" name="Rectangle 29"/>
            <p:cNvSpPr/>
            <p:nvPr/>
          </p:nvSpPr>
          <p:spPr>
            <a:xfrm>
              <a:off x="609600" y="3148850"/>
              <a:ext cx="13716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smtClean="0"/>
                <a:t>Has COPD</a:t>
              </a:r>
              <a:endParaRPr lang="en-US" sz="1600" dirty="0"/>
            </a:p>
          </p:txBody>
        </p:sp>
        <p:sp>
          <p:nvSpPr>
            <p:cNvPr id="31" name="Down Arrow 30"/>
            <p:cNvSpPr/>
            <p:nvPr/>
          </p:nvSpPr>
          <p:spPr>
            <a:xfrm>
              <a:off x="995680" y="3610226"/>
              <a:ext cx="609600" cy="228600"/>
            </a:xfrm>
            <a:prstGeom prst="down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32" name="Group 31"/>
          <p:cNvGrpSpPr/>
          <p:nvPr/>
        </p:nvGrpSpPr>
        <p:grpSpPr>
          <a:xfrm>
            <a:off x="5715000" y="3158260"/>
            <a:ext cx="1371600" cy="689976"/>
            <a:chOff x="609600" y="3148850"/>
            <a:chExt cx="1371600" cy="689976"/>
          </a:xfrm>
        </p:grpSpPr>
        <p:sp>
          <p:nvSpPr>
            <p:cNvPr id="33" name="Rectangle 32"/>
            <p:cNvSpPr/>
            <p:nvPr/>
          </p:nvSpPr>
          <p:spPr>
            <a:xfrm>
              <a:off x="609600" y="3148850"/>
              <a:ext cx="13716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smtClean="0"/>
                <a:t>New onset</a:t>
              </a:r>
              <a:endParaRPr lang="en-US" sz="1600" dirty="0"/>
            </a:p>
          </p:txBody>
        </p:sp>
        <p:sp>
          <p:nvSpPr>
            <p:cNvPr id="34" name="Down Arrow 33"/>
            <p:cNvSpPr/>
            <p:nvPr/>
          </p:nvSpPr>
          <p:spPr>
            <a:xfrm>
              <a:off x="995680" y="3610226"/>
              <a:ext cx="609600" cy="228600"/>
            </a:xfrm>
            <a:prstGeom prst="down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37" name="Group 36"/>
          <p:cNvGrpSpPr/>
          <p:nvPr/>
        </p:nvGrpSpPr>
        <p:grpSpPr>
          <a:xfrm>
            <a:off x="609600" y="3848236"/>
            <a:ext cx="1371600" cy="698487"/>
            <a:chOff x="609600" y="3848236"/>
            <a:chExt cx="1371600" cy="698487"/>
          </a:xfrm>
        </p:grpSpPr>
        <p:sp>
          <p:nvSpPr>
            <p:cNvPr id="35" name="Rectangle 34"/>
            <p:cNvSpPr/>
            <p:nvPr/>
          </p:nvSpPr>
          <p:spPr>
            <a:xfrm>
              <a:off x="609600" y="3848236"/>
              <a:ext cx="1371600" cy="4572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600" dirty="0" smtClean="0"/>
                <a:t>Monitor efficacy</a:t>
              </a:r>
              <a:endParaRPr lang="en-US" sz="1600" dirty="0"/>
            </a:p>
          </p:txBody>
        </p:sp>
        <p:sp>
          <p:nvSpPr>
            <p:cNvPr id="36" name="Down Arrow 35"/>
            <p:cNvSpPr/>
            <p:nvPr/>
          </p:nvSpPr>
          <p:spPr>
            <a:xfrm>
              <a:off x="995680" y="4318123"/>
              <a:ext cx="609600" cy="228600"/>
            </a:xfrm>
            <a:prstGeom prst="down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nvGrpSpPr>
          <p:cNvPr id="38" name="Group 37"/>
          <p:cNvGrpSpPr/>
          <p:nvPr/>
        </p:nvGrpSpPr>
        <p:grpSpPr>
          <a:xfrm>
            <a:off x="2418080" y="3848236"/>
            <a:ext cx="1371600" cy="698487"/>
            <a:chOff x="609600" y="3848236"/>
            <a:chExt cx="1371600" cy="698487"/>
          </a:xfrm>
        </p:grpSpPr>
        <p:sp>
          <p:nvSpPr>
            <p:cNvPr id="39" name="Rectangle 38"/>
            <p:cNvSpPr/>
            <p:nvPr/>
          </p:nvSpPr>
          <p:spPr>
            <a:xfrm>
              <a:off x="609600" y="3848236"/>
              <a:ext cx="1371600" cy="4572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600" dirty="0" smtClean="0"/>
                <a:t>?aspiration pneumonia</a:t>
              </a:r>
              <a:endParaRPr lang="en-US" sz="1600" dirty="0"/>
            </a:p>
          </p:txBody>
        </p:sp>
        <p:sp>
          <p:nvSpPr>
            <p:cNvPr id="40" name="Down Arrow 39"/>
            <p:cNvSpPr/>
            <p:nvPr/>
          </p:nvSpPr>
          <p:spPr>
            <a:xfrm>
              <a:off x="990600" y="4318123"/>
              <a:ext cx="609600" cy="228600"/>
            </a:xfrm>
            <a:prstGeom prst="down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nvGrpSpPr>
          <p:cNvPr id="41" name="Group 40"/>
          <p:cNvGrpSpPr/>
          <p:nvPr/>
        </p:nvGrpSpPr>
        <p:grpSpPr>
          <a:xfrm>
            <a:off x="4013547" y="3848359"/>
            <a:ext cx="1371600" cy="685800"/>
            <a:chOff x="629920" y="3816603"/>
            <a:chExt cx="1371600" cy="685800"/>
          </a:xfrm>
        </p:grpSpPr>
        <p:sp>
          <p:nvSpPr>
            <p:cNvPr id="42" name="Rectangle 41"/>
            <p:cNvSpPr/>
            <p:nvPr/>
          </p:nvSpPr>
          <p:spPr>
            <a:xfrm>
              <a:off x="629920" y="3816603"/>
              <a:ext cx="1371600" cy="4572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600" dirty="0" smtClean="0"/>
                <a:t>? exacerbation</a:t>
              </a:r>
              <a:endParaRPr lang="en-US" sz="1600" dirty="0"/>
            </a:p>
          </p:txBody>
        </p:sp>
        <p:sp>
          <p:nvSpPr>
            <p:cNvPr id="43" name="Down Arrow 42"/>
            <p:cNvSpPr/>
            <p:nvPr/>
          </p:nvSpPr>
          <p:spPr>
            <a:xfrm>
              <a:off x="1005840" y="4273803"/>
              <a:ext cx="609600" cy="228600"/>
            </a:xfrm>
            <a:prstGeom prst="down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nvGrpSpPr>
          <p:cNvPr id="44" name="Group 43"/>
          <p:cNvGrpSpPr/>
          <p:nvPr/>
        </p:nvGrpSpPr>
        <p:grpSpPr>
          <a:xfrm>
            <a:off x="5720080" y="3878275"/>
            <a:ext cx="1371600" cy="698487"/>
            <a:chOff x="609600" y="3848236"/>
            <a:chExt cx="1371600" cy="698487"/>
          </a:xfrm>
        </p:grpSpPr>
        <p:sp>
          <p:nvSpPr>
            <p:cNvPr id="45" name="Rectangle 44"/>
            <p:cNvSpPr/>
            <p:nvPr/>
          </p:nvSpPr>
          <p:spPr>
            <a:xfrm>
              <a:off x="609600" y="3848236"/>
              <a:ext cx="1371600" cy="4572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 ILI</a:t>
              </a:r>
              <a:endParaRPr lang="en-US" dirty="0"/>
            </a:p>
          </p:txBody>
        </p:sp>
        <p:sp>
          <p:nvSpPr>
            <p:cNvPr id="46" name="Down Arrow 45"/>
            <p:cNvSpPr/>
            <p:nvPr/>
          </p:nvSpPr>
          <p:spPr>
            <a:xfrm>
              <a:off x="995680" y="4318123"/>
              <a:ext cx="609600" cy="228600"/>
            </a:xfrm>
            <a:prstGeom prst="down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sp>
        <p:nvSpPr>
          <p:cNvPr id="47" name="Rectangle 46"/>
          <p:cNvSpPr/>
          <p:nvPr/>
        </p:nvSpPr>
        <p:spPr>
          <a:xfrm>
            <a:off x="614680" y="4576762"/>
            <a:ext cx="1371600" cy="4572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600" dirty="0" smtClean="0"/>
              <a:t>Amend PT</a:t>
            </a:r>
            <a:endParaRPr lang="en-US" sz="1600" dirty="0"/>
          </a:p>
        </p:txBody>
      </p:sp>
      <p:sp>
        <p:nvSpPr>
          <p:cNvPr id="48" name="Rectangle 47"/>
          <p:cNvSpPr/>
          <p:nvPr/>
        </p:nvSpPr>
        <p:spPr>
          <a:xfrm>
            <a:off x="2438400" y="4593007"/>
            <a:ext cx="1371600" cy="4572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CXR, </a:t>
            </a:r>
            <a:r>
              <a:rPr lang="en-US" dirty="0" err="1" smtClean="0"/>
              <a:t>Abx</a:t>
            </a:r>
            <a:endParaRPr lang="en-US" dirty="0"/>
          </a:p>
        </p:txBody>
      </p:sp>
      <p:sp>
        <p:nvSpPr>
          <p:cNvPr id="50" name="Rectangle 49"/>
          <p:cNvSpPr/>
          <p:nvPr/>
        </p:nvSpPr>
        <p:spPr>
          <a:xfrm>
            <a:off x="5670149" y="4605317"/>
            <a:ext cx="1524000" cy="54502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TREAT w/TAMIFLU</a:t>
            </a:r>
            <a:endParaRPr lang="en-US" dirty="0"/>
          </a:p>
        </p:txBody>
      </p:sp>
      <p:sp>
        <p:nvSpPr>
          <p:cNvPr id="49" name="Rectangle 48"/>
          <p:cNvSpPr/>
          <p:nvPr/>
        </p:nvSpPr>
        <p:spPr>
          <a:xfrm>
            <a:off x="3993226" y="4596622"/>
            <a:ext cx="1569373" cy="4572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600" dirty="0" smtClean="0"/>
              <a:t>Bronchodilators</a:t>
            </a:r>
            <a:endParaRPr lang="en-US" sz="1600" dirty="0"/>
          </a:p>
        </p:txBody>
      </p:sp>
      <p:sp>
        <p:nvSpPr>
          <p:cNvPr id="51" name="Rectangle 50"/>
          <p:cNvSpPr/>
          <p:nvPr/>
        </p:nvSpPr>
        <p:spPr>
          <a:xfrm>
            <a:off x="7500687" y="4411659"/>
            <a:ext cx="1371600" cy="106666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smtClean="0"/>
              <a:t>Prepare </a:t>
            </a:r>
            <a:r>
              <a:rPr lang="en-US" sz="1400" dirty="0"/>
              <a:t>Outbreak Response</a:t>
            </a:r>
            <a:r>
              <a:rPr lang="en-US" sz="1400" dirty="0" smtClean="0"/>
              <a:t>*</a:t>
            </a:r>
            <a:endParaRPr lang="en-US" sz="1400" dirty="0"/>
          </a:p>
        </p:txBody>
      </p:sp>
      <p:sp>
        <p:nvSpPr>
          <p:cNvPr id="52" name="Down Arrow 51"/>
          <p:cNvSpPr/>
          <p:nvPr/>
        </p:nvSpPr>
        <p:spPr>
          <a:xfrm rot="16200000">
            <a:off x="7064676" y="4787329"/>
            <a:ext cx="609600" cy="245577"/>
          </a:xfrm>
          <a:prstGeom prst="downArrow">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34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additive="base">
                                        <p:cTn id="13" dur="500" fill="hold"/>
                                        <p:tgtEl>
                                          <p:spTgt spid="53"/>
                                        </p:tgtEl>
                                        <p:attrNameLst>
                                          <p:attrName>ppt_x</p:attrName>
                                        </p:attrNameLst>
                                      </p:cBhvr>
                                      <p:tavLst>
                                        <p:tav tm="0">
                                          <p:val>
                                            <p:strVal val="#ppt_x"/>
                                          </p:val>
                                        </p:tav>
                                        <p:tav tm="100000">
                                          <p:val>
                                            <p:strVal val="#ppt_x"/>
                                          </p:val>
                                        </p:tav>
                                      </p:tavLst>
                                    </p:anim>
                                    <p:anim calcmode="lin" valueType="num">
                                      <p:cBhvr additive="base">
                                        <p:cTn id="1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ppt_x"/>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ppt_x"/>
                                          </p:val>
                                        </p:tav>
                                        <p:tav tm="100000">
                                          <p:val>
                                            <p:strVal val="#ppt_x"/>
                                          </p:val>
                                        </p:tav>
                                      </p:tavLst>
                                    </p:anim>
                                    <p:anim calcmode="lin" valueType="num">
                                      <p:cBhvr additive="base">
                                        <p:cTn id="4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additive="base">
                                        <p:cTn id="49" dur="500" fill="hold"/>
                                        <p:tgtEl>
                                          <p:spTgt spid="47"/>
                                        </p:tgtEl>
                                        <p:attrNameLst>
                                          <p:attrName>ppt_x</p:attrName>
                                        </p:attrNameLst>
                                      </p:cBhvr>
                                      <p:tavLst>
                                        <p:tav tm="0">
                                          <p:val>
                                            <p:strVal val="#ppt_x"/>
                                          </p:val>
                                        </p:tav>
                                        <p:tav tm="100000">
                                          <p:val>
                                            <p:strVal val="#ppt_x"/>
                                          </p:val>
                                        </p:tav>
                                      </p:tavLst>
                                    </p:anim>
                                    <p:anim calcmode="lin" valueType="num">
                                      <p:cBhvr additive="base">
                                        <p:cTn id="5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ppt_x"/>
                                          </p:val>
                                        </p:tav>
                                        <p:tav tm="100000">
                                          <p:val>
                                            <p:strVal val="#ppt_x"/>
                                          </p:val>
                                        </p:tav>
                                      </p:tavLst>
                                    </p:anim>
                                    <p:anim calcmode="lin" valueType="num">
                                      <p:cBhvr additive="base">
                                        <p:cTn id="5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ppt_x"/>
                                          </p:val>
                                        </p:tav>
                                        <p:tav tm="100000">
                                          <p:val>
                                            <p:strVal val="#ppt_x"/>
                                          </p:val>
                                        </p:tav>
                                      </p:tavLst>
                                    </p:anim>
                                    <p:anim calcmode="lin" valueType="num">
                                      <p:cBhvr additive="base">
                                        <p:cTn id="6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additive="base">
                                        <p:cTn id="73" dur="500" fill="hold"/>
                                        <p:tgtEl>
                                          <p:spTgt spid="38"/>
                                        </p:tgtEl>
                                        <p:attrNameLst>
                                          <p:attrName>ppt_x</p:attrName>
                                        </p:attrNameLst>
                                      </p:cBhvr>
                                      <p:tavLst>
                                        <p:tav tm="0">
                                          <p:val>
                                            <p:strVal val="#ppt_x"/>
                                          </p:val>
                                        </p:tav>
                                        <p:tav tm="100000">
                                          <p:val>
                                            <p:strVal val="#ppt_x"/>
                                          </p:val>
                                        </p:tav>
                                      </p:tavLst>
                                    </p:anim>
                                    <p:anim calcmode="lin" valueType="num">
                                      <p:cBhvr additive="base">
                                        <p:cTn id="7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additive="base">
                                        <p:cTn id="79" dur="500" fill="hold"/>
                                        <p:tgtEl>
                                          <p:spTgt spid="48"/>
                                        </p:tgtEl>
                                        <p:attrNameLst>
                                          <p:attrName>ppt_x</p:attrName>
                                        </p:attrNameLst>
                                      </p:cBhvr>
                                      <p:tavLst>
                                        <p:tav tm="0">
                                          <p:val>
                                            <p:strVal val="#ppt_x"/>
                                          </p:val>
                                        </p:tav>
                                        <p:tav tm="100000">
                                          <p:val>
                                            <p:strVal val="#ppt_x"/>
                                          </p:val>
                                        </p:tav>
                                      </p:tavLst>
                                    </p:anim>
                                    <p:anim calcmode="lin" valueType="num">
                                      <p:cBhvr additive="base">
                                        <p:cTn id="8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additive="base">
                                        <p:cTn id="85" dur="500" fill="hold"/>
                                        <p:tgtEl>
                                          <p:spTgt spid="41"/>
                                        </p:tgtEl>
                                        <p:attrNameLst>
                                          <p:attrName>ppt_x</p:attrName>
                                        </p:attrNameLst>
                                      </p:cBhvr>
                                      <p:tavLst>
                                        <p:tav tm="0">
                                          <p:val>
                                            <p:strVal val="#ppt_x"/>
                                          </p:val>
                                        </p:tav>
                                        <p:tav tm="100000">
                                          <p:val>
                                            <p:strVal val="#ppt_x"/>
                                          </p:val>
                                        </p:tav>
                                      </p:tavLst>
                                    </p:anim>
                                    <p:anim calcmode="lin" valueType="num">
                                      <p:cBhvr additive="base">
                                        <p:cTn id="8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additive="base">
                                        <p:cTn id="91" dur="500" fill="hold"/>
                                        <p:tgtEl>
                                          <p:spTgt spid="49"/>
                                        </p:tgtEl>
                                        <p:attrNameLst>
                                          <p:attrName>ppt_x</p:attrName>
                                        </p:attrNameLst>
                                      </p:cBhvr>
                                      <p:tavLst>
                                        <p:tav tm="0">
                                          <p:val>
                                            <p:strVal val="#ppt_x"/>
                                          </p:val>
                                        </p:tav>
                                        <p:tav tm="100000">
                                          <p:val>
                                            <p:strVal val="#ppt_x"/>
                                          </p:val>
                                        </p:tav>
                                      </p:tavLst>
                                    </p:anim>
                                    <p:anim calcmode="lin" valueType="num">
                                      <p:cBhvr additive="base">
                                        <p:cTn id="9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ppt_x"/>
                                          </p:val>
                                        </p:tav>
                                        <p:tav tm="100000">
                                          <p:val>
                                            <p:strVal val="#ppt_x"/>
                                          </p:val>
                                        </p:tav>
                                      </p:tavLst>
                                    </p:anim>
                                    <p:anim calcmode="lin" valueType="num">
                                      <p:cBhvr additive="base">
                                        <p:cTn id="9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52"/>
                                        </p:tgtEl>
                                        <p:attrNameLst>
                                          <p:attrName>style.visibility</p:attrName>
                                        </p:attrNameLst>
                                      </p:cBhvr>
                                      <p:to>
                                        <p:strVal val="visible"/>
                                      </p:to>
                                    </p:set>
                                    <p:anim calcmode="lin" valueType="num">
                                      <p:cBhvr additive="base">
                                        <p:cTn id="109" dur="500" fill="hold"/>
                                        <p:tgtEl>
                                          <p:spTgt spid="52"/>
                                        </p:tgtEl>
                                        <p:attrNameLst>
                                          <p:attrName>ppt_x</p:attrName>
                                        </p:attrNameLst>
                                      </p:cBhvr>
                                      <p:tavLst>
                                        <p:tav tm="0">
                                          <p:val>
                                            <p:strVal val="0-#ppt_w/2"/>
                                          </p:val>
                                        </p:tav>
                                        <p:tav tm="100000">
                                          <p:val>
                                            <p:strVal val="#ppt_x"/>
                                          </p:val>
                                        </p:tav>
                                      </p:tavLst>
                                    </p:anim>
                                    <p:anim calcmode="lin" valueType="num">
                                      <p:cBhvr additive="base">
                                        <p:cTn id="110"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down)">
                                      <p:cBhvr>
                                        <p:cTn id="115" dur="580">
                                          <p:stCondLst>
                                            <p:cond delay="0"/>
                                          </p:stCondLst>
                                        </p:cTn>
                                        <p:tgtEl>
                                          <p:spTgt spid="51"/>
                                        </p:tgtEl>
                                      </p:cBhvr>
                                    </p:animEffect>
                                    <p:anim calcmode="lin" valueType="num">
                                      <p:cBhvr>
                                        <p:cTn id="116"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121" dur="26">
                                          <p:stCondLst>
                                            <p:cond delay="650"/>
                                          </p:stCondLst>
                                        </p:cTn>
                                        <p:tgtEl>
                                          <p:spTgt spid="51"/>
                                        </p:tgtEl>
                                      </p:cBhvr>
                                      <p:to x="100000" y="60000"/>
                                    </p:animScale>
                                    <p:animScale>
                                      <p:cBhvr>
                                        <p:cTn id="122" dur="166" decel="50000">
                                          <p:stCondLst>
                                            <p:cond delay="676"/>
                                          </p:stCondLst>
                                        </p:cTn>
                                        <p:tgtEl>
                                          <p:spTgt spid="51"/>
                                        </p:tgtEl>
                                      </p:cBhvr>
                                      <p:to x="100000" y="100000"/>
                                    </p:animScale>
                                    <p:animScale>
                                      <p:cBhvr>
                                        <p:cTn id="123" dur="26">
                                          <p:stCondLst>
                                            <p:cond delay="1312"/>
                                          </p:stCondLst>
                                        </p:cTn>
                                        <p:tgtEl>
                                          <p:spTgt spid="51"/>
                                        </p:tgtEl>
                                      </p:cBhvr>
                                      <p:to x="100000" y="80000"/>
                                    </p:animScale>
                                    <p:animScale>
                                      <p:cBhvr>
                                        <p:cTn id="124" dur="166" decel="50000">
                                          <p:stCondLst>
                                            <p:cond delay="1338"/>
                                          </p:stCondLst>
                                        </p:cTn>
                                        <p:tgtEl>
                                          <p:spTgt spid="51"/>
                                        </p:tgtEl>
                                      </p:cBhvr>
                                      <p:to x="100000" y="100000"/>
                                    </p:animScale>
                                    <p:animScale>
                                      <p:cBhvr>
                                        <p:cTn id="125" dur="26">
                                          <p:stCondLst>
                                            <p:cond delay="1642"/>
                                          </p:stCondLst>
                                        </p:cTn>
                                        <p:tgtEl>
                                          <p:spTgt spid="51"/>
                                        </p:tgtEl>
                                      </p:cBhvr>
                                      <p:to x="100000" y="90000"/>
                                    </p:animScale>
                                    <p:animScale>
                                      <p:cBhvr>
                                        <p:cTn id="126" dur="166" decel="50000">
                                          <p:stCondLst>
                                            <p:cond delay="1668"/>
                                          </p:stCondLst>
                                        </p:cTn>
                                        <p:tgtEl>
                                          <p:spTgt spid="51"/>
                                        </p:tgtEl>
                                      </p:cBhvr>
                                      <p:to x="100000" y="100000"/>
                                    </p:animScale>
                                    <p:animScale>
                                      <p:cBhvr>
                                        <p:cTn id="127" dur="26">
                                          <p:stCondLst>
                                            <p:cond delay="1808"/>
                                          </p:stCondLst>
                                        </p:cTn>
                                        <p:tgtEl>
                                          <p:spTgt spid="51"/>
                                        </p:tgtEl>
                                      </p:cBhvr>
                                      <p:to x="100000" y="95000"/>
                                    </p:animScale>
                                    <p:animScale>
                                      <p:cBhvr>
                                        <p:cTn id="128" dur="166" decel="50000">
                                          <p:stCondLst>
                                            <p:cond delay="1834"/>
                                          </p:stCondLst>
                                        </p:cTn>
                                        <p:tgtEl>
                                          <p:spTgt spid="5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7" grpId="0" animBg="1"/>
      <p:bldP spid="48" grpId="0" animBg="1"/>
      <p:bldP spid="50" grpId="0" animBg="1"/>
      <p:bldP spid="49" grpId="0" animBg="1"/>
      <p:bldP spid="51" grpId="0" animBg="1"/>
      <p:bldP spid="5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Antimicrobial </a:t>
            </a:r>
            <a:r>
              <a:rPr lang="en-US" dirty="0" smtClean="0">
                <a:solidFill>
                  <a:schemeClr val="accent3"/>
                </a:solidFill>
              </a:rPr>
              <a:t>Stewardship (kind of)…</a:t>
            </a:r>
            <a:endParaRPr lang="en-CA" dirty="0">
              <a:solidFill>
                <a:schemeClr val="accent3"/>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05400" y="1600200"/>
            <a:ext cx="3576880" cy="3505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1447800"/>
            <a:ext cx="4267200" cy="3231654"/>
          </a:xfrm>
          <a:prstGeom prst="rect">
            <a:avLst/>
          </a:prstGeom>
          <a:noFill/>
        </p:spPr>
        <p:txBody>
          <a:bodyPr wrap="square" rtlCol="0">
            <a:spAutoFit/>
          </a:bodyPr>
          <a:lstStyle/>
          <a:p>
            <a:pPr marL="285750" indent="-285750">
              <a:buFont typeface="Arial" pitchFamily="34" charset="0"/>
              <a:buChar char="•"/>
            </a:pPr>
            <a:r>
              <a:rPr lang="en-US" sz="2400" dirty="0" smtClean="0">
                <a:solidFill>
                  <a:srgbClr val="626262"/>
                </a:solidFill>
              </a:rPr>
              <a:t>Not all bugs need drugs and not all illness is bug related.</a:t>
            </a:r>
          </a:p>
          <a:p>
            <a:pPr marL="285750" indent="-285750">
              <a:buFont typeface="Arial" pitchFamily="34" charset="0"/>
              <a:buChar char="•"/>
            </a:pPr>
            <a:r>
              <a:rPr lang="en-US" sz="2400" dirty="0" smtClean="0">
                <a:solidFill>
                  <a:srgbClr val="626262"/>
                </a:solidFill>
              </a:rPr>
              <a:t>The surveillance form assists the frontline nurse and the ICP with ensuring that the infection matches the antimicrobial prescribed.</a:t>
            </a:r>
          </a:p>
          <a:p>
            <a:endParaRPr lang="en-US" dirty="0" smtClean="0">
              <a:solidFill>
                <a:srgbClr val="626262"/>
              </a:solidFill>
            </a:endParaRPr>
          </a:p>
          <a:p>
            <a:endParaRPr lang="en-US" dirty="0" smtClean="0"/>
          </a:p>
        </p:txBody>
      </p:sp>
    </p:spTree>
    <p:extLst>
      <p:ext uri="{BB962C8B-B14F-4D97-AF65-F5344CB8AC3E}">
        <p14:creationId xmlns:p14="http://schemas.microsoft.com/office/powerpoint/2010/main" val="350101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Completing your Surveillance forms…</a:t>
            </a:r>
            <a:endParaRPr lang="en-CA" dirty="0"/>
          </a:p>
        </p:txBody>
      </p:sp>
      <p:sp>
        <p:nvSpPr>
          <p:cNvPr id="3" name="Content Placeholder 2"/>
          <p:cNvSpPr>
            <a:spLocks noGrp="1"/>
          </p:cNvSpPr>
          <p:nvPr>
            <p:ph idx="1"/>
          </p:nvPr>
        </p:nvSpPr>
        <p:spPr/>
        <p:txBody>
          <a:bodyPr/>
          <a:lstStyle/>
          <a:p>
            <a:pPr marL="285750" indent="-285750">
              <a:lnSpc>
                <a:spcPct val="80000"/>
              </a:lnSpc>
              <a:buFont typeface="Arial" pitchFamily="34" charset="0"/>
              <a:buChar char="•"/>
            </a:pPr>
            <a:r>
              <a:rPr lang="en-CA" dirty="0" smtClean="0"/>
              <a:t>Facilitates making appropriate requests for </a:t>
            </a:r>
            <a:r>
              <a:rPr lang="en-CA" dirty="0"/>
              <a:t>antibiotic treatment </a:t>
            </a:r>
            <a:r>
              <a:rPr lang="en-CA" dirty="0" smtClean="0"/>
              <a:t>(not all bugs need drugs and not all illness is bug related – gather evidence and use it to make an informed request)</a:t>
            </a:r>
            <a:endParaRPr lang="en-CA" dirty="0"/>
          </a:p>
          <a:p>
            <a:pPr marL="285750" indent="-285750">
              <a:lnSpc>
                <a:spcPct val="80000"/>
              </a:lnSpc>
              <a:buFont typeface="Arial" pitchFamily="34" charset="0"/>
              <a:buChar char="•"/>
            </a:pPr>
            <a:r>
              <a:rPr lang="en-CA" dirty="0" smtClean="0"/>
              <a:t>Guides assessments – know what to look for when an infection is suspected</a:t>
            </a:r>
            <a:endParaRPr lang="en-CA" dirty="0"/>
          </a:p>
          <a:p>
            <a:pPr marL="285750" indent="-285750">
              <a:lnSpc>
                <a:spcPct val="80000"/>
              </a:lnSpc>
              <a:buFont typeface="Arial" pitchFamily="34" charset="0"/>
              <a:buChar char="•"/>
            </a:pPr>
            <a:r>
              <a:rPr lang="en-CA" dirty="0" smtClean="0"/>
              <a:t>Guides documentation - used </a:t>
            </a:r>
            <a:r>
              <a:rPr lang="en-CA" dirty="0"/>
              <a:t>as an outline for documentation</a:t>
            </a:r>
          </a:p>
          <a:p>
            <a:pPr marL="285750" indent="-285750">
              <a:lnSpc>
                <a:spcPct val="80000"/>
              </a:lnSpc>
              <a:buFont typeface="Arial" pitchFamily="34" charset="0"/>
              <a:buChar char="•"/>
            </a:pPr>
            <a:r>
              <a:rPr lang="en-CA" dirty="0" smtClean="0"/>
              <a:t>Allows </a:t>
            </a:r>
            <a:r>
              <a:rPr lang="en-CA" dirty="0"/>
              <a:t>timely intervention when infection occurs (including quasi antibiotic stewardship)</a:t>
            </a:r>
          </a:p>
          <a:p>
            <a:pPr marL="285750" indent="-285750">
              <a:lnSpc>
                <a:spcPct val="80000"/>
              </a:lnSpc>
              <a:buFont typeface="Arial" pitchFamily="34" charset="0"/>
              <a:buChar char="•"/>
            </a:pPr>
            <a:r>
              <a:rPr lang="en-CA" dirty="0"/>
              <a:t>Illuminates clusters of infection </a:t>
            </a:r>
            <a:r>
              <a:rPr lang="en-CA" dirty="0" smtClean="0"/>
              <a:t>and can signal </a:t>
            </a:r>
            <a:r>
              <a:rPr lang="en-CA" dirty="0"/>
              <a:t>potential outbreaks</a:t>
            </a:r>
          </a:p>
          <a:p>
            <a:pPr marL="285750" indent="-285750">
              <a:lnSpc>
                <a:spcPct val="80000"/>
              </a:lnSpc>
              <a:buFont typeface="Arial" pitchFamily="34" charset="0"/>
              <a:buChar char="•"/>
            </a:pPr>
            <a:r>
              <a:rPr lang="en-CA" dirty="0"/>
              <a:t>Enhances </a:t>
            </a:r>
            <a:r>
              <a:rPr lang="en-CA" dirty="0" smtClean="0"/>
              <a:t>Patient/Resident </a:t>
            </a:r>
            <a:r>
              <a:rPr lang="en-CA" dirty="0"/>
              <a:t>safety and improves the quality of </a:t>
            </a:r>
            <a:r>
              <a:rPr lang="en-CA" dirty="0" smtClean="0"/>
              <a:t>care!	</a:t>
            </a:r>
          </a:p>
          <a:p>
            <a:pPr marL="2800350" lvl="5" indent="-285750">
              <a:lnSpc>
                <a:spcPct val="80000"/>
              </a:lnSpc>
            </a:pPr>
            <a:r>
              <a:rPr lang="en-US" sz="2400" dirty="0" smtClean="0">
                <a:solidFill>
                  <a:schemeClr val="accent3"/>
                </a:solidFill>
              </a:rPr>
              <a:t>Improvements in quality and safety of care can’t happen without your participation!</a:t>
            </a:r>
          </a:p>
          <a:p>
            <a:pPr marL="2800350" lvl="5" indent="-285750">
              <a:lnSpc>
                <a:spcPct val="80000"/>
              </a:lnSpc>
            </a:pPr>
            <a:r>
              <a:rPr lang="en-US" sz="2400" dirty="0" smtClean="0">
                <a:solidFill>
                  <a:schemeClr val="accent3"/>
                </a:solidFill>
              </a:rPr>
              <a:t>Ask your site ICP how you can get involved both with collecting the data and then using it to make care safer!</a:t>
            </a:r>
            <a:endParaRPr lang="en-CA" sz="2400" dirty="0">
              <a:solidFill>
                <a:schemeClr val="accent3"/>
              </a:solidFill>
            </a:endParaRPr>
          </a:p>
          <a:p>
            <a:endParaRPr lang="en-CA"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276600"/>
            <a:ext cx="2209800" cy="2946400"/>
          </a:xfrm>
          <a:prstGeom prst="rect">
            <a:avLst/>
          </a:prstGeom>
        </p:spPr>
      </p:pic>
    </p:spTree>
    <p:extLst>
      <p:ext uri="{BB962C8B-B14F-4D97-AF65-F5344CB8AC3E}">
        <p14:creationId xmlns:p14="http://schemas.microsoft.com/office/powerpoint/2010/main" val="13481650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Stay</a:t>
            </a:r>
            <a:r>
              <a:rPr lang="en-US" dirty="0" smtClean="0"/>
              <a:t> tuned!</a:t>
            </a:r>
            <a:endParaRPr lang="en-CA" dirty="0"/>
          </a:p>
        </p:txBody>
      </p:sp>
      <p:sp>
        <p:nvSpPr>
          <p:cNvPr id="3" name="Content Placeholder 2"/>
          <p:cNvSpPr>
            <a:spLocks noGrp="1"/>
          </p:cNvSpPr>
          <p:nvPr>
            <p:ph idx="1"/>
          </p:nvPr>
        </p:nvSpPr>
        <p:spPr>
          <a:xfrm>
            <a:off x="457200" y="1066800"/>
            <a:ext cx="2590800" cy="4572000"/>
          </a:xfrm>
        </p:spPr>
        <p:txBody>
          <a:bodyPr>
            <a:normAutofit fontScale="92500" lnSpcReduction="20000"/>
          </a:bodyPr>
          <a:lstStyle/>
          <a:p>
            <a:r>
              <a:rPr lang="en-US" dirty="0" smtClean="0"/>
              <a:t>Next steps include using the data you’ve collected to improve the care we deliver.</a:t>
            </a:r>
          </a:p>
          <a:p>
            <a:pPr marL="285750" indent="-285750">
              <a:buFont typeface="Arial" pitchFamily="34" charset="0"/>
              <a:buChar char="•"/>
            </a:pPr>
            <a:r>
              <a:rPr lang="en-US" dirty="0" smtClean="0"/>
              <a:t>The ICP will interpret the data for you and give you back reports reflecting the rates of infection for each type under surveillance</a:t>
            </a:r>
          </a:p>
          <a:p>
            <a:pPr marL="285750" indent="-285750">
              <a:buFont typeface="Arial" pitchFamily="34" charset="0"/>
              <a:buChar char="•"/>
            </a:pPr>
            <a:r>
              <a:rPr lang="en-US" dirty="0" smtClean="0"/>
              <a:t>These rates should be used to discuss the risk each resident in your facility has of acquiring a specific type of infection </a:t>
            </a:r>
          </a:p>
          <a:p>
            <a:pPr marL="285750" indent="-285750">
              <a:buFont typeface="Arial" pitchFamily="34" charset="0"/>
              <a:buChar char="•"/>
            </a:pPr>
            <a:r>
              <a:rPr lang="en-US" dirty="0" smtClean="0"/>
              <a:t>The next step is to discuss ways to reduce that risk, making the care we provide safer.</a:t>
            </a:r>
          </a:p>
          <a:p>
            <a:pPr marL="285750" indent="-285750">
              <a:buFont typeface="Arial" pitchFamily="34" charset="0"/>
              <a:buChar char="•"/>
            </a:pPr>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838200"/>
            <a:ext cx="5957974"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bwMode="auto">
          <a:xfrm>
            <a:off x="3276600" y="2362200"/>
            <a:ext cx="5029200" cy="0"/>
          </a:xfrm>
          <a:prstGeom prst="line">
            <a:avLst/>
          </a:prstGeom>
          <a:ln>
            <a:solidFill>
              <a:schemeClr val="accent2"/>
            </a:solidFill>
            <a:headEnd type="none" w="med" len="med"/>
            <a:tailEnd type="none" w="med" len="med"/>
          </a:ln>
          <a:effectLst>
            <a:glow rad="63500">
              <a:schemeClr val="accent2">
                <a:satMod val="175000"/>
                <a:alpha val="40000"/>
              </a:schemeClr>
            </a:glow>
            <a:outerShdw blurRad="50800" dist="38100" algn="l" rotWithShape="0">
              <a:prstClr val="black">
                <a:alpha val="40000"/>
              </a:prstClr>
            </a:outerShdw>
          </a:effectLst>
          <a:extLst/>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8274050" y="1096089"/>
            <a:ext cx="700174" cy="707886"/>
          </a:xfrm>
          <a:prstGeom prst="rect">
            <a:avLst/>
          </a:prstGeom>
          <a:solidFill>
            <a:schemeClr val="bg1"/>
          </a:solidFill>
        </p:spPr>
        <p:txBody>
          <a:bodyPr wrap="square" rtlCol="0">
            <a:spAutoFit/>
          </a:bodyPr>
          <a:lstStyle/>
          <a:p>
            <a:r>
              <a:rPr lang="en-US" sz="800" dirty="0" smtClean="0"/>
              <a:t>Facility average= 7.3/1000 resident days</a:t>
            </a:r>
            <a:endParaRPr lang="en-CA" sz="800" dirty="0"/>
          </a:p>
        </p:txBody>
      </p:sp>
      <p:cxnSp>
        <p:nvCxnSpPr>
          <p:cNvPr id="10" name="Straight Arrow Connector 9"/>
          <p:cNvCxnSpPr/>
          <p:nvPr/>
        </p:nvCxnSpPr>
        <p:spPr>
          <a:xfrm flipH="1">
            <a:off x="8305800" y="1793815"/>
            <a:ext cx="95250" cy="568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
            <a:ext cx="8548773" cy="548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Connector 14"/>
          <p:cNvCxnSpPr/>
          <p:nvPr/>
        </p:nvCxnSpPr>
        <p:spPr bwMode="auto">
          <a:xfrm>
            <a:off x="1219200" y="2078007"/>
            <a:ext cx="6781800" cy="0"/>
          </a:xfrm>
          <a:prstGeom prst="line">
            <a:avLst/>
          </a:prstGeom>
          <a:ln>
            <a:solidFill>
              <a:schemeClr val="accent2"/>
            </a:solidFill>
            <a:headEnd type="none" w="med" len="med"/>
            <a:tailEnd type="none" w="med" len="med"/>
          </a:ln>
          <a:effectLst>
            <a:glow rad="63500">
              <a:schemeClr val="accent2">
                <a:satMod val="175000"/>
                <a:alpha val="40000"/>
              </a:schemeClr>
            </a:glow>
            <a:outerShdw blurRad="50800" dist="38100" algn="l" rotWithShape="0">
              <a:prstClr val="black">
                <a:alpha val="40000"/>
              </a:prstClr>
            </a:outerShdw>
          </a:effectLst>
          <a:extLst/>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1143000" y="1096089"/>
            <a:ext cx="6477000" cy="92333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US" dirty="0" smtClean="0"/>
              <a:t>For every 1000 days a resident is admitted to this facility the risk of getting an infection is 7.3 on average. That is to say every 1000 days 7.3 residents will get an infection…</a:t>
            </a:r>
            <a:endParaRPr lang="en-CA" dirty="0"/>
          </a:p>
        </p:txBody>
      </p:sp>
      <p:cxnSp>
        <p:nvCxnSpPr>
          <p:cNvPr id="18" name="Straight Arrow Connector 17"/>
          <p:cNvCxnSpPr/>
          <p:nvPr/>
        </p:nvCxnSpPr>
        <p:spPr>
          <a:xfrm>
            <a:off x="4731586" y="1839103"/>
            <a:ext cx="0" cy="23890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553200" y="4060428"/>
            <a:ext cx="2133600" cy="738664"/>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US" sz="1400" dirty="0" smtClean="0"/>
              <a:t>Here each unit in the facility is compared to one other</a:t>
            </a:r>
            <a:endParaRPr lang="en-CA" sz="1400" dirty="0"/>
          </a:p>
        </p:txBody>
      </p:sp>
      <p:cxnSp>
        <p:nvCxnSpPr>
          <p:cNvPr id="22" name="Straight Arrow Connector 21"/>
          <p:cNvCxnSpPr/>
          <p:nvPr/>
        </p:nvCxnSpPr>
        <p:spPr>
          <a:xfrm flipH="1" flipV="1">
            <a:off x="7848600" y="3276600"/>
            <a:ext cx="76200" cy="78382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752600" y="4495800"/>
            <a:ext cx="4038600" cy="52322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US" sz="1400" dirty="0" smtClean="0"/>
              <a:t>Here the rate of infection for each type is represented for each unit (e.g., unit A is the blue bar</a:t>
            </a:r>
            <a:endParaRPr lang="en-CA" sz="1400" dirty="0"/>
          </a:p>
        </p:txBody>
      </p:sp>
      <p:cxnSp>
        <p:nvCxnSpPr>
          <p:cNvPr id="26" name="Straight Arrow Connector 25"/>
          <p:cNvCxnSpPr/>
          <p:nvPr/>
        </p:nvCxnSpPr>
        <p:spPr>
          <a:xfrm flipH="1" flipV="1">
            <a:off x="1600200" y="3200400"/>
            <a:ext cx="228600" cy="1371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905000" y="3009900"/>
            <a:ext cx="5943600" cy="369332"/>
          </a:xfrm>
          <a:prstGeom prst="rect">
            <a:avLst/>
          </a:prstGeom>
          <a:solidFill>
            <a:schemeClr val="bg1"/>
          </a:solidFill>
          <a:effectLst>
            <a:glow rad="228600">
              <a:schemeClr val="accent6">
                <a:satMod val="175000"/>
                <a:alpha val="40000"/>
              </a:schemeClr>
            </a:glow>
          </a:effectLst>
        </p:spPr>
        <p:txBody>
          <a:bodyPr wrap="square" rtlCol="0">
            <a:spAutoFit/>
          </a:bodyPr>
          <a:lstStyle/>
          <a:p>
            <a:pPr algn="ctr"/>
            <a:r>
              <a:rPr lang="en-US" dirty="0" smtClean="0"/>
              <a:t>GOAL=NO HEALTHCARE ASSOCIATED INFECTIONS!</a:t>
            </a:r>
            <a:endParaRPr lang="en-CA" dirty="0"/>
          </a:p>
        </p:txBody>
      </p:sp>
      <p:sp>
        <p:nvSpPr>
          <p:cNvPr id="29" name="TextBox 28"/>
          <p:cNvSpPr txBox="1"/>
          <p:nvPr/>
        </p:nvSpPr>
        <p:spPr>
          <a:xfrm>
            <a:off x="2781300" y="3648670"/>
            <a:ext cx="4533900" cy="369332"/>
          </a:xfrm>
          <a:prstGeom prst="rect">
            <a:avLst/>
          </a:prstGeom>
          <a:solidFill>
            <a:schemeClr val="bg1"/>
          </a:solidFill>
          <a:effectLst>
            <a:glow rad="139700">
              <a:schemeClr val="accent6">
                <a:satMod val="175000"/>
                <a:alpha val="40000"/>
              </a:schemeClr>
            </a:glow>
            <a:reflection blurRad="6350" stA="50000" endA="300" endPos="90000" dir="5400000" sy="-100000" algn="bl" rotWithShape="0"/>
          </a:effectLst>
        </p:spPr>
        <p:txBody>
          <a:bodyPr wrap="square" rtlCol="0">
            <a:spAutoFit/>
          </a:bodyPr>
          <a:lstStyle/>
          <a:p>
            <a:pPr algn="ctr"/>
            <a:r>
              <a:rPr lang="en-US" dirty="0" smtClean="0"/>
              <a:t>What can we do to work our way toward zero?</a:t>
            </a:r>
            <a:endParaRPr lang="en-CA" dirty="0"/>
          </a:p>
        </p:txBody>
      </p:sp>
    </p:spTree>
    <p:extLst>
      <p:ext uri="{BB962C8B-B14F-4D97-AF65-F5344CB8AC3E}">
        <p14:creationId xmlns:p14="http://schemas.microsoft.com/office/powerpoint/2010/main" val="63666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ppt_x"/>
                                          </p:val>
                                        </p:tav>
                                        <p:tav tm="100000">
                                          <p:val>
                                            <p:strVal val="#ppt_x"/>
                                          </p:val>
                                        </p:tav>
                                      </p:tavLst>
                                    </p:anim>
                                    <p:anim calcmode="lin" valueType="num">
                                      <p:cBhvr additive="base">
                                        <p:cTn id="4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22"/>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20"/>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additive="base">
                                        <p:cTn id="58" dur="500" fill="hold"/>
                                        <p:tgtEl>
                                          <p:spTgt spid="26"/>
                                        </p:tgtEl>
                                        <p:attrNameLst>
                                          <p:attrName>ppt_x</p:attrName>
                                        </p:attrNameLst>
                                      </p:cBhvr>
                                      <p:tavLst>
                                        <p:tav tm="0">
                                          <p:val>
                                            <p:strVal val="#ppt_x"/>
                                          </p:val>
                                        </p:tav>
                                        <p:tav tm="100000">
                                          <p:val>
                                            <p:strVal val="#ppt_x"/>
                                          </p:val>
                                        </p:tav>
                                      </p:tavLst>
                                    </p:anim>
                                    <p:anim calcmode="lin" valueType="num">
                                      <p:cBhvr additive="base">
                                        <p:cTn id="5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26"/>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2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additive="base">
                                        <p:cTn id="77" dur="500" fill="hold"/>
                                        <p:tgtEl>
                                          <p:spTgt spid="28"/>
                                        </p:tgtEl>
                                        <p:attrNameLst>
                                          <p:attrName>ppt_x</p:attrName>
                                        </p:attrNameLst>
                                      </p:cBhvr>
                                      <p:tavLst>
                                        <p:tav tm="0">
                                          <p:val>
                                            <p:strVal val="#ppt_x"/>
                                          </p:val>
                                        </p:tav>
                                        <p:tav tm="100000">
                                          <p:val>
                                            <p:strVal val="#ppt_x"/>
                                          </p:val>
                                        </p:tav>
                                      </p:tavLst>
                                    </p:anim>
                                    <p:anim calcmode="lin" valueType="num">
                                      <p:cBhvr additive="base">
                                        <p:cTn id="7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6" presetClass="emph" presetSubtype="0" fill="hold" grpId="1" nodeType="clickEffect">
                                  <p:stCondLst>
                                    <p:cond delay="0"/>
                                  </p:stCondLst>
                                  <p:childTnLst>
                                    <p:animScale>
                                      <p:cBhvr>
                                        <p:cTn id="82" dur="2000" fill="hold"/>
                                        <p:tgtEl>
                                          <p:spTgt spid="28"/>
                                        </p:tgtEl>
                                      </p:cBhvr>
                                      <p:by x="150000" y="150000"/>
                                    </p:animScale>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500" fill="hold"/>
                                        <p:tgtEl>
                                          <p:spTgt spid="29"/>
                                        </p:tgtEl>
                                        <p:attrNameLst>
                                          <p:attrName>ppt_w</p:attrName>
                                        </p:attrNameLst>
                                      </p:cBhvr>
                                      <p:tavLst>
                                        <p:tav tm="0">
                                          <p:val>
                                            <p:fltVal val="0"/>
                                          </p:val>
                                        </p:tav>
                                        <p:tav tm="100000">
                                          <p:val>
                                            <p:strVal val="#ppt_w"/>
                                          </p:val>
                                        </p:tav>
                                      </p:tavLst>
                                    </p:anim>
                                    <p:anim calcmode="lin" valueType="num">
                                      <p:cBhvr>
                                        <p:cTn id="88" dur="500" fill="hold"/>
                                        <p:tgtEl>
                                          <p:spTgt spid="29"/>
                                        </p:tgtEl>
                                        <p:attrNameLst>
                                          <p:attrName>ppt_h</p:attrName>
                                        </p:attrNameLst>
                                      </p:cBhvr>
                                      <p:tavLst>
                                        <p:tav tm="0">
                                          <p:val>
                                            <p:fltVal val="0"/>
                                          </p:val>
                                        </p:tav>
                                        <p:tav tm="100000">
                                          <p:val>
                                            <p:strVal val="#ppt_h"/>
                                          </p:val>
                                        </p:tav>
                                      </p:tavLst>
                                    </p:anim>
                                    <p:animEffect transition="in" filter="fade">
                                      <p:cBhvr>
                                        <p:cTn id="8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0" grpId="0" animBg="1"/>
      <p:bldP spid="20" grpId="1" animBg="1"/>
      <p:bldP spid="23" grpId="0" animBg="1"/>
      <p:bldP spid="23" grpId="1" animBg="1"/>
      <p:bldP spid="28" grpId="0" animBg="1"/>
      <p:bldP spid="28" grpId="1" animBg="1"/>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Questions?</a:t>
            </a:r>
            <a:endParaRPr lang="en-US" dirty="0"/>
          </a:p>
        </p:txBody>
      </p:sp>
      <p:pic>
        <p:nvPicPr>
          <p:cNvPr id="8" name="Content Placeholder 7"/>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3006900" y="1066800"/>
            <a:ext cx="3130200" cy="4495800"/>
          </a:xfrm>
        </p:spPr>
      </p:pic>
    </p:spTree>
    <p:extLst>
      <p:ext uri="{BB962C8B-B14F-4D97-AF65-F5344CB8AC3E}">
        <p14:creationId xmlns:p14="http://schemas.microsoft.com/office/powerpoint/2010/main" val="1936740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Ageism</a:t>
            </a:r>
            <a:endParaRPr lang="en-CA" dirty="0"/>
          </a:p>
        </p:txBody>
      </p:sp>
      <p:sp>
        <p:nvSpPr>
          <p:cNvPr id="3" name="Content Placeholder 2"/>
          <p:cNvSpPr>
            <a:spLocks noGrp="1"/>
          </p:cNvSpPr>
          <p:nvPr>
            <p:ph idx="1"/>
          </p:nvPr>
        </p:nvSpPr>
        <p:spPr/>
        <p:txBody>
          <a:bodyPr>
            <a:normAutofit/>
          </a:bodyPr>
          <a:lstStyle/>
          <a:p>
            <a:pPr marL="36576" indent="0">
              <a:buNone/>
            </a:pPr>
            <a:r>
              <a:rPr lang="en-US" dirty="0" smtClean="0"/>
              <a:t>“Stereotyping or discriminating against people based on their age – Ageism is the most tolerated form of social prejudice in Canada” </a:t>
            </a:r>
            <a:r>
              <a:rPr lang="en-US" sz="1800" dirty="0" err="1" smtClean="0"/>
              <a:t>Revera</a:t>
            </a:r>
            <a:r>
              <a:rPr lang="en-US" sz="1800" dirty="0" smtClean="0"/>
              <a:t> Report on Ageism 2012</a:t>
            </a:r>
          </a:p>
          <a:p>
            <a:endParaRPr lang="en-CA" sz="28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149" y="2114985"/>
            <a:ext cx="2627139" cy="2845277"/>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827584" y="6434895"/>
            <a:ext cx="8208912" cy="307777"/>
          </a:xfrm>
          <a:prstGeom prst="rect">
            <a:avLst/>
          </a:prstGeom>
        </p:spPr>
        <p:txBody>
          <a:bodyPr wrap="square">
            <a:spAutoFit/>
          </a:bodyPr>
          <a:lstStyle/>
          <a:p>
            <a:pPr algn="r"/>
            <a:r>
              <a:rPr lang="en-CA" sz="1400" dirty="0">
                <a:solidFill>
                  <a:prstClr val="white"/>
                </a:solidFill>
                <a:hlinkClick r:id="rId4"/>
              </a:rPr>
              <a:t>http://everydayfeminism.com/2013/01/20-examples-of-age-privilege/</a:t>
            </a:r>
            <a:endParaRPr lang="en-CA" sz="1400" dirty="0">
              <a:solidFill>
                <a:prstClr val="white"/>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0" y="1654886"/>
            <a:ext cx="3829050" cy="5105400"/>
          </a:xfrm>
          <a:prstGeom prst="rect">
            <a:avLst/>
          </a:prstGeom>
        </p:spPr>
      </p:pic>
    </p:spTree>
    <p:extLst>
      <p:ext uri="{BB962C8B-B14F-4D97-AF65-F5344CB8AC3E}">
        <p14:creationId xmlns:p14="http://schemas.microsoft.com/office/powerpoint/2010/main" val="116061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Targeted</a:t>
            </a:r>
            <a:r>
              <a:rPr lang="en-US" dirty="0" smtClean="0">
                <a:solidFill>
                  <a:schemeClr val="accent4">
                    <a:lumMod val="40000"/>
                    <a:lumOff val="60000"/>
                  </a:schemeClr>
                </a:solidFill>
              </a:rPr>
              <a:t> Surveillance</a:t>
            </a:r>
            <a:endParaRPr lang="en-US" dirty="0"/>
          </a:p>
        </p:txBody>
      </p:sp>
      <p:sp>
        <p:nvSpPr>
          <p:cNvPr id="3" name="Content Placeholder 2"/>
          <p:cNvSpPr>
            <a:spLocks noGrp="1"/>
          </p:cNvSpPr>
          <p:nvPr>
            <p:ph idx="1"/>
          </p:nvPr>
        </p:nvSpPr>
        <p:spPr>
          <a:xfrm>
            <a:off x="457200" y="1066800"/>
            <a:ext cx="6019800" cy="4572000"/>
          </a:xfrm>
        </p:spPr>
        <p:txBody>
          <a:bodyPr>
            <a:normAutofit/>
          </a:bodyPr>
          <a:lstStyle/>
          <a:p>
            <a:pPr marL="285750" indent="-285750">
              <a:buFont typeface="Arial" pitchFamily="34" charset="0"/>
              <a:buChar char="•"/>
            </a:pPr>
            <a:r>
              <a:rPr lang="en-US" sz="2000" dirty="0" smtClean="0"/>
              <a:t>In 2013 the format and methodology for surveillance in the WRHA LTC sector was revised to reflect the newest </a:t>
            </a:r>
            <a:r>
              <a:rPr lang="en-US" sz="2000" b="1" dirty="0" smtClean="0"/>
              <a:t>best practice evidence</a:t>
            </a:r>
            <a:r>
              <a:rPr lang="en-US" sz="2000" dirty="0" smtClean="0"/>
              <a:t> (Stone et al, 2012)</a:t>
            </a:r>
          </a:p>
          <a:p>
            <a:pPr marL="285750" indent="-285750">
              <a:buFont typeface="Arial" pitchFamily="34" charset="0"/>
              <a:buChar char="•"/>
            </a:pPr>
            <a:r>
              <a:rPr lang="en-US" sz="2000" dirty="0" smtClean="0"/>
              <a:t>As a result of this research informed approach the program moved to examine a targeted group of infections that are preventable rather than those that little can be done to prevent</a:t>
            </a:r>
          </a:p>
          <a:p>
            <a:pPr marL="285750" indent="-285750">
              <a:buFont typeface="Arial" pitchFamily="34" charset="0"/>
              <a:buChar char="•"/>
            </a:pPr>
            <a:r>
              <a:rPr lang="en-US" sz="2000" dirty="0" smtClean="0"/>
              <a:t>The focus and intent of the surveillance program has now become collecting data to inform assessment, infection prevention, and quality improvement initiatives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4732" y="72109"/>
            <a:ext cx="3889268" cy="5185691"/>
          </a:xfrm>
          <a:prstGeom prst="rect">
            <a:avLst/>
          </a:prstGeom>
        </p:spPr>
      </p:pic>
    </p:spTree>
    <p:extLst>
      <p:ext uri="{BB962C8B-B14F-4D97-AF65-F5344CB8AC3E}">
        <p14:creationId xmlns:p14="http://schemas.microsoft.com/office/powerpoint/2010/main" val="233317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900"/>
                                        <p:tgtEl>
                                          <p:spTgt spid="2"/>
                                        </p:tgtEl>
                                      </p:cBhvr>
                                    </p:animEffect>
                                  </p:childTnLst>
                                </p:cTn>
                              </p:par>
                              <p:par>
                                <p:cTn id="8" presetID="10" presetClass="entr" presetSubtype="0" fill="hold" grpId="0" nodeType="withEffect">
                                  <p:stCondLst>
                                    <p:cond delay="8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1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8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1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80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1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304800" y="2057400"/>
            <a:ext cx="4114800" cy="2971800"/>
          </a:xfrm>
        </p:spPr>
        <p:txBody>
          <a:bodyPr>
            <a:noAutofit/>
          </a:bodyPr>
          <a:lstStyle/>
          <a:p>
            <a:r>
              <a:rPr lang="en-US" dirty="0" smtClean="0"/>
              <a:t>Total Surveillance included;</a:t>
            </a:r>
          </a:p>
          <a:p>
            <a:pPr marL="285750" indent="-285750">
              <a:buFont typeface="Arial" pitchFamily="34" charset="0"/>
              <a:buChar char="•"/>
            </a:pPr>
            <a:r>
              <a:rPr lang="en-US" dirty="0" smtClean="0"/>
              <a:t>Eye, ear, nose, mouth,</a:t>
            </a:r>
            <a:r>
              <a:rPr lang="en-US" sz="1600" dirty="0" smtClean="0"/>
              <a:t> </a:t>
            </a:r>
            <a:r>
              <a:rPr lang="en-US" dirty="0" smtClean="0"/>
              <a:t>urinary</a:t>
            </a:r>
            <a:r>
              <a:rPr lang="en-US" sz="1600" dirty="0" smtClean="0"/>
              <a:t> </a:t>
            </a:r>
            <a:r>
              <a:rPr lang="en-US" dirty="0" smtClean="0"/>
              <a:t>and gastrointestinal tract infections, skin infections and scabies infestations.</a:t>
            </a:r>
          </a:p>
          <a:p>
            <a:pPr marL="285750" indent="-285750">
              <a:buFont typeface="Arial" pitchFamily="34" charset="0"/>
              <a:buChar char="•"/>
            </a:pPr>
            <a:r>
              <a:rPr lang="en-US" dirty="0" smtClean="0"/>
              <a:t>ILI, pneumonias, LRTIs, colds, herpes zoster and simplex infections</a:t>
            </a:r>
          </a:p>
          <a:p>
            <a:pPr marL="285750" indent="-285750">
              <a:buFont typeface="Arial" pitchFamily="34" charset="0"/>
              <a:buChar char="•"/>
            </a:pPr>
            <a:r>
              <a:rPr lang="en-US" dirty="0" smtClean="0"/>
              <a:t>Primary bloodstream infection and unexplained febrile episodes</a:t>
            </a:r>
          </a:p>
          <a:p>
            <a:pPr marL="285750" indent="-285750">
              <a:buFont typeface="Arial" pitchFamily="34" charset="0"/>
              <a:buChar char="•"/>
            </a:pPr>
            <a:r>
              <a:rPr lang="en-US" dirty="0" smtClean="0"/>
              <a:t>Scabies and fungal skin infections</a:t>
            </a:r>
          </a:p>
        </p:txBody>
      </p:sp>
      <p:sp>
        <p:nvSpPr>
          <p:cNvPr id="10" name="Content Placeholder 9"/>
          <p:cNvSpPr>
            <a:spLocks noGrp="1"/>
          </p:cNvSpPr>
          <p:nvPr>
            <p:ph sz="half" idx="2"/>
          </p:nvPr>
        </p:nvSpPr>
        <p:spPr>
          <a:xfrm>
            <a:off x="4114800" y="3124200"/>
            <a:ext cx="1104897" cy="2133600"/>
          </a:xfrm>
        </p:spPr>
        <p:txBody>
          <a:bodyPr>
            <a:normAutofit/>
          </a:bodyPr>
          <a:lstStyle/>
          <a:p>
            <a:endParaRPr lang="en-US" dirty="0" smtClean="0"/>
          </a:p>
          <a:p>
            <a:endParaRPr lang="en-US" dirty="0"/>
          </a:p>
        </p:txBody>
      </p:sp>
      <p:sp>
        <p:nvSpPr>
          <p:cNvPr id="12" name="Content Placeholder 11"/>
          <p:cNvSpPr>
            <a:spLocks noGrp="1"/>
          </p:cNvSpPr>
          <p:nvPr>
            <p:ph sz="half" idx="14"/>
          </p:nvPr>
        </p:nvSpPr>
        <p:spPr>
          <a:xfrm>
            <a:off x="5181600" y="2438399"/>
            <a:ext cx="3657599" cy="2590801"/>
          </a:xfrm>
        </p:spPr>
        <p:txBody>
          <a:bodyPr>
            <a:normAutofit/>
          </a:bodyPr>
          <a:lstStyle/>
          <a:p>
            <a:r>
              <a:rPr lang="en-US" sz="1900" dirty="0" smtClean="0"/>
              <a:t>Targeted Surveillance includes;</a:t>
            </a:r>
          </a:p>
          <a:p>
            <a:pPr marL="285750" indent="-285750">
              <a:buFont typeface="Arial" pitchFamily="34" charset="0"/>
              <a:buChar char="•"/>
            </a:pPr>
            <a:r>
              <a:rPr lang="en-US" dirty="0" smtClean="0"/>
              <a:t>Skin, urinary tract infections</a:t>
            </a:r>
          </a:p>
          <a:p>
            <a:pPr marL="285750" indent="-285750">
              <a:buFont typeface="Arial" pitchFamily="34" charset="0"/>
              <a:buChar char="•"/>
            </a:pPr>
            <a:r>
              <a:rPr lang="en-US" dirty="0" smtClean="0"/>
              <a:t>Scabies infestations</a:t>
            </a:r>
          </a:p>
          <a:p>
            <a:pPr marL="285750" indent="-285750">
              <a:buFont typeface="Arial" pitchFamily="34" charset="0"/>
              <a:buChar char="•"/>
            </a:pPr>
            <a:r>
              <a:rPr lang="en-US" dirty="0" smtClean="0"/>
              <a:t>ILI, colds, pneumonias, LRTIs</a:t>
            </a:r>
          </a:p>
          <a:p>
            <a:pPr marL="285750" indent="-285750">
              <a:buFont typeface="Arial" pitchFamily="34" charset="0"/>
              <a:buChar char="•"/>
            </a:pPr>
            <a:r>
              <a:rPr lang="en-US" dirty="0" smtClean="0"/>
              <a:t>Gastrointestinal infections now divided into CDAD and other pathogens</a:t>
            </a:r>
            <a:endParaRPr lang="en-US" dirty="0"/>
          </a:p>
        </p:txBody>
      </p:sp>
      <p:pic>
        <p:nvPicPr>
          <p:cNvPr id="5" name="Content Placeholder 4"/>
          <p:cNvPicPr>
            <a:picLocks noGrp="1" noChangeAspect="1"/>
          </p:cNvPicPr>
          <p:nvPr>
            <p:ph sz="half" idx="15"/>
          </p:nvPr>
        </p:nvPicPr>
        <p:blipFill>
          <a:blip r:embed="rId3" cstate="print">
            <a:extLst>
              <a:ext uri="{28A0092B-C50C-407E-A947-70E740481C1C}">
                <a14:useLocalDpi xmlns:a14="http://schemas.microsoft.com/office/drawing/2010/main" val="0"/>
              </a:ext>
            </a:extLst>
          </a:blip>
          <a:stretch>
            <a:fillRect/>
          </a:stretch>
        </p:blipFill>
        <p:spPr>
          <a:xfrm>
            <a:off x="838200" y="923970"/>
            <a:ext cx="1907540" cy="1431655"/>
          </a:xfrm>
        </p:spPr>
      </p:pic>
      <p:pic>
        <p:nvPicPr>
          <p:cNvPr id="6" name="Content Placeholder 5"/>
          <p:cNvPicPr>
            <a:picLocks noGrp="1" noChangeAspect="1"/>
          </p:cNvPicPr>
          <p:nvPr>
            <p:ph sz="half" idx="16"/>
          </p:nvPr>
        </p:nvPicPr>
        <p:blipFill>
          <a:blip r:embed="rId4" cstate="print">
            <a:extLst>
              <a:ext uri="{28A0092B-C50C-407E-A947-70E740481C1C}">
                <a14:useLocalDpi xmlns:a14="http://schemas.microsoft.com/office/drawing/2010/main" val="0"/>
              </a:ext>
            </a:extLst>
          </a:blip>
          <a:stretch>
            <a:fillRect/>
          </a:stretch>
        </p:blipFill>
        <p:spPr>
          <a:xfrm>
            <a:off x="5713519" y="1111217"/>
            <a:ext cx="1982681" cy="1488050"/>
          </a:xfrm>
        </p:spPr>
      </p:pic>
      <p:pic>
        <p:nvPicPr>
          <p:cNvPr id="7" name="Content Placeholder 6"/>
          <p:cNvPicPr>
            <a:picLocks noGrp="1" noChangeAspect="1"/>
          </p:cNvPicPr>
          <p:nvPr>
            <p:ph sz="half" idx="17"/>
          </p:nvPr>
        </p:nvPicPr>
        <p:blipFill>
          <a:blip r:embed="rId5" cstate="print">
            <a:extLst>
              <a:ext uri="{28A0092B-C50C-407E-A947-70E740481C1C}">
                <a14:useLocalDpi xmlns:a14="http://schemas.microsoft.com/office/drawing/2010/main" val="0"/>
              </a:ext>
            </a:extLst>
          </a:blip>
          <a:stretch>
            <a:fillRect/>
          </a:stretch>
        </p:blipFill>
        <p:spPr>
          <a:xfrm>
            <a:off x="6883400" y="1111217"/>
            <a:ext cx="1982681" cy="1488050"/>
          </a:xfrm>
        </p:spPr>
      </p:pic>
      <p:sp>
        <p:nvSpPr>
          <p:cNvPr id="8" name="Title 7"/>
          <p:cNvSpPr>
            <a:spLocks noGrp="1"/>
          </p:cNvSpPr>
          <p:nvPr>
            <p:ph type="title"/>
          </p:nvPr>
        </p:nvSpPr>
        <p:spPr>
          <a:xfrm>
            <a:off x="472440" y="76200"/>
            <a:ext cx="6172200" cy="792162"/>
          </a:xfrm>
        </p:spPr>
        <p:txBody>
          <a:bodyPr>
            <a:normAutofit/>
          </a:bodyPr>
          <a:lstStyle/>
          <a:p>
            <a:r>
              <a:rPr lang="en-US" dirty="0" smtClean="0">
                <a:solidFill>
                  <a:schemeClr val="accent3"/>
                </a:solidFill>
              </a:rPr>
              <a:t>Total </a:t>
            </a:r>
            <a:r>
              <a:rPr lang="en-US" dirty="0" err="1" smtClean="0">
                <a:solidFill>
                  <a:schemeClr val="accent3"/>
                </a:solidFill>
              </a:rPr>
              <a:t>vs</a:t>
            </a:r>
            <a:r>
              <a:rPr lang="en-US" dirty="0" smtClean="0">
                <a:solidFill>
                  <a:schemeClr val="accent3"/>
                </a:solidFill>
              </a:rPr>
              <a:t> </a:t>
            </a:r>
            <a:r>
              <a:rPr lang="en-US" dirty="0" smtClean="0"/>
              <a:t>Targeted</a:t>
            </a:r>
            <a:endParaRPr lang="en-US" dirty="0"/>
          </a:p>
        </p:txBody>
      </p:sp>
      <p:sp>
        <p:nvSpPr>
          <p:cNvPr id="3" name="TextBox 2"/>
          <p:cNvSpPr txBox="1"/>
          <p:nvPr/>
        </p:nvSpPr>
        <p:spPr>
          <a:xfrm>
            <a:off x="472440" y="5029200"/>
            <a:ext cx="3815080" cy="646331"/>
          </a:xfrm>
          <a:prstGeom prst="rect">
            <a:avLst/>
          </a:prstGeom>
          <a:noFill/>
          <a:ln>
            <a:solidFill>
              <a:srgbClr val="626262"/>
            </a:solidFill>
          </a:ln>
          <a:effectLst>
            <a:outerShdw blurRad="50800" dist="38100" algn="l" rotWithShape="0">
              <a:prstClr val="black">
                <a:alpha val="40000"/>
              </a:prstClr>
            </a:outerShdw>
          </a:effectLst>
        </p:spPr>
        <p:txBody>
          <a:bodyPr wrap="square" rtlCol="0">
            <a:spAutoFit/>
          </a:bodyPr>
          <a:lstStyle/>
          <a:p>
            <a:r>
              <a:rPr lang="en-US" dirty="0" smtClean="0">
                <a:solidFill>
                  <a:srgbClr val="626262"/>
                </a:solidFill>
              </a:rPr>
              <a:t>Focus= Reporting rates within literature established benchmarks</a:t>
            </a:r>
            <a:endParaRPr lang="en-CA" dirty="0">
              <a:solidFill>
                <a:srgbClr val="626262"/>
              </a:solidFill>
            </a:endParaRPr>
          </a:p>
        </p:txBody>
      </p:sp>
      <p:sp>
        <p:nvSpPr>
          <p:cNvPr id="11" name="TextBox 10"/>
          <p:cNvSpPr txBox="1"/>
          <p:nvPr/>
        </p:nvSpPr>
        <p:spPr>
          <a:xfrm>
            <a:off x="5715000" y="4789268"/>
            <a:ext cx="3266440" cy="646331"/>
          </a:xfrm>
          <a:prstGeom prst="rect">
            <a:avLst/>
          </a:prstGeom>
          <a:noFill/>
          <a:ln>
            <a:solidFill>
              <a:srgbClr val="626262"/>
            </a:solidFill>
          </a:ln>
          <a:effectLst>
            <a:outerShdw blurRad="50800" dist="38100" algn="l" rotWithShape="0">
              <a:prstClr val="black">
                <a:alpha val="40000"/>
              </a:prstClr>
            </a:outerShdw>
          </a:effectLst>
        </p:spPr>
        <p:txBody>
          <a:bodyPr wrap="square" rtlCol="0">
            <a:spAutoFit/>
          </a:bodyPr>
          <a:lstStyle/>
          <a:p>
            <a:r>
              <a:rPr lang="en-US" dirty="0" smtClean="0">
                <a:solidFill>
                  <a:srgbClr val="626262"/>
                </a:solidFill>
              </a:rPr>
              <a:t>Focus= Using reported rates for continuous improvement </a:t>
            </a:r>
            <a:endParaRPr lang="en-CA" dirty="0">
              <a:solidFill>
                <a:srgbClr val="626262"/>
              </a:solidFill>
            </a:endParaRPr>
          </a:p>
        </p:txBody>
      </p:sp>
      <p:sp>
        <p:nvSpPr>
          <p:cNvPr id="4" name="TextBox 3"/>
          <p:cNvSpPr txBox="1"/>
          <p:nvPr/>
        </p:nvSpPr>
        <p:spPr>
          <a:xfrm>
            <a:off x="1577340" y="1308426"/>
            <a:ext cx="762000" cy="215444"/>
          </a:xfrm>
          <a:prstGeom prst="rect">
            <a:avLst/>
          </a:prstGeom>
          <a:noFill/>
        </p:spPr>
        <p:txBody>
          <a:bodyPr wrap="square" rtlCol="0">
            <a:spAutoFit/>
          </a:bodyPr>
          <a:lstStyle/>
          <a:p>
            <a:r>
              <a:rPr lang="en-US" sz="800" dirty="0" smtClean="0">
                <a:solidFill>
                  <a:srgbClr val="626262"/>
                </a:solidFill>
              </a:rPr>
              <a:t>Data</a:t>
            </a:r>
            <a:endParaRPr lang="en-CA" sz="800" dirty="0">
              <a:solidFill>
                <a:srgbClr val="626262"/>
              </a:solidFill>
            </a:endParaRPr>
          </a:p>
        </p:txBody>
      </p:sp>
      <p:sp>
        <p:nvSpPr>
          <p:cNvPr id="13" name="TextBox 12"/>
          <p:cNvSpPr txBox="1"/>
          <p:nvPr/>
        </p:nvSpPr>
        <p:spPr>
          <a:xfrm>
            <a:off x="7696200" y="1611272"/>
            <a:ext cx="762000" cy="215444"/>
          </a:xfrm>
          <a:prstGeom prst="rect">
            <a:avLst/>
          </a:prstGeom>
          <a:noFill/>
        </p:spPr>
        <p:txBody>
          <a:bodyPr wrap="square" rtlCol="0">
            <a:spAutoFit/>
          </a:bodyPr>
          <a:lstStyle/>
          <a:p>
            <a:r>
              <a:rPr lang="en-US" sz="800" dirty="0" smtClean="0">
                <a:solidFill>
                  <a:srgbClr val="626262"/>
                </a:solidFill>
              </a:rPr>
              <a:t>Data</a:t>
            </a:r>
            <a:endParaRPr lang="en-CA" sz="800" dirty="0">
              <a:solidFill>
                <a:srgbClr val="626262"/>
              </a:solidFill>
            </a:endParaRPr>
          </a:p>
        </p:txBody>
      </p:sp>
      <p:sp>
        <p:nvSpPr>
          <p:cNvPr id="14" name="TextBox 13"/>
          <p:cNvSpPr txBox="1"/>
          <p:nvPr/>
        </p:nvSpPr>
        <p:spPr>
          <a:xfrm>
            <a:off x="6502400" y="1639798"/>
            <a:ext cx="762000" cy="215444"/>
          </a:xfrm>
          <a:prstGeom prst="rect">
            <a:avLst/>
          </a:prstGeom>
          <a:noFill/>
        </p:spPr>
        <p:txBody>
          <a:bodyPr wrap="square" rtlCol="0">
            <a:spAutoFit/>
          </a:bodyPr>
          <a:lstStyle/>
          <a:p>
            <a:r>
              <a:rPr lang="en-US" sz="800" dirty="0" smtClean="0">
                <a:solidFill>
                  <a:srgbClr val="626262"/>
                </a:solidFill>
              </a:rPr>
              <a:t>Action</a:t>
            </a:r>
            <a:endParaRPr lang="en-CA" sz="800" dirty="0">
              <a:solidFill>
                <a:srgbClr val="626262"/>
              </a:solidFill>
            </a:endParaRPr>
          </a:p>
        </p:txBody>
      </p:sp>
    </p:spTree>
    <p:extLst>
      <p:ext uri="{BB962C8B-B14F-4D97-AF65-F5344CB8AC3E}">
        <p14:creationId xmlns:p14="http://schemas.microsoft.com/office/powerpoint/2010/main" val="3777771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Everyone’s</a:t>
            </a:r>
            <a:r>
              <a:rPr lang="en-US" dirty="0" smtClean="0">
                <a:solidFill>
                  <a:schemeClr val="accent3"/>
                </a:solidFill>
              </a:rPr>
              <a:t> </a:t>
            </a:r>
            <a:r>
              <a:rPr lang="en-US" dirty="0" smtClean="0">
                <a:solidFill>
                  <a:schemeClr val="accent4">
                    <a:lumMod val="60000"/>
                    <a:lumOff val="40000"/>
                  </a:schemeClr>
                </a:solidFill>
              </a:rPr>
              <a:t>Responsibility</a:t>
            </a:r>
            <a:endParaRPr lang="en-US" dirty="0">
              <a:solidFill>
                <a:schemeClr val="accent4">
                  <a:lumMod val="60000"/>
                  <a:lumOff val="40000"/>
                </a:schemeClr>
              </a:solidFill>
            </a:endParaRPr>
          </a:p>
        </p:txBody>
      </p:sp>
      <p:sp>
        <p:nvSpPr>
          <p:cNvPr id="3" name="Content Placeholder 2"/>
          <p:cNvSpPr>
            <a:spLocks noGrp="1"/>
          </p:cNvSpPr>
          <p:nvPr>
            <p:ph idx="1"/>
          </p:nvPr>
        </p:nvSpPr>
        <p:spPr/>
        <p:txBody>
          <a:bodyPr>
            <a:normAutofit/>
          </a:bodyPr>
          <a:lstStyle/>
          <a:p>
            <a:pPr marL="285750" lvl="0" indent="-285750"/>
            <a:r>
              <a:rPr lang="en-US" sz="2000" dirty="0" smtClean="0">
                <a:solidFill>
                  <a:prstClr val="black">
                    <a:lumMod val="65000"/>
                    <a:lumOff val="35000"/>
                  </a:prstClr>
                </a:solidFill>
              </a:rPr>
              <a:t>Infection Prevention and Control is EVERYONE’s responsibility, this includes surveillance of infections</a:t>
            </a:r>
            <a:endParaRPr lang="en-CA" sz="2000" dirty="0" smtClean="0">
              <a:solidFill>
                <a:prstClr val="black">
                  <a:lumMod val="65000"/>
                  <a:lumOff val="35000"/>
                </a:prstClr>
              </a:solidFill>
            </a:endParaRPr>
          </a:p>
          <a:p>
            <a:pPr marL="285750" lvl="0" indent="-285750"/>
            <a:r>
              <a:rPr lang="en-CA" sz="2000" dirty="0" smtClean="0">
                <a:solidFill>
                  <a:prstClr val="black">
                    <a:lumMod val="65000"/>
                    <a:lumOff val="35000"/>
                  </a:prstClr>
                </a:solidFill>
              </a:rPr>
              <a:t>Surveillance form is to </a:t>
            </a:r>
            <a:r>
              <a:rPr lang="en-CA" sz="2000" dirty="0">
                <a:solidFill>
                  <a:prstClr val="black">
                    <a:lumMod val="65000"/>
                    <a:lumOff val="35000"/>
                  </a:prstClr>
                </a:solidFill>
              </a:rPr>
              <a:t>be filled out by </a:t>
            </a:r>
            <a:r>
              <a:rPr lang="en-CA" sz="2000" dirty="0" smtClean="0">
                <a:solidFill>
                  <a:prstClr val="black">
                    <a:lumMod val="65000"/>
                    <a:lumOff val="35000"/>
                  </a:prstClr>
                </a:solidFill>
              </a:rPr>
              <a:t>frontline </a:t>
            </a:r>
            <a:r>
              <a:rPr lang="en-CA" sz="2000" b="1" dirty="0" smtClean="0">
                <a:solidFill>
                  <a:prstClr val="black">
                    <a:lumMod val="65000"/>
                    <a:lumOff val="35000"/>
                  </a:prstClr>
                </a:solidFill>
              </a:rPr>
              <a:t>nursing </a:t>
            </a:r>
            <a:r>
              <a:rPr lang="en-CA" sz="2000" b="1" dirty="0">
                <a:solidFill>
                  <a:prstClr val="black">
                    <a:lumMod val="65000"/>
                    <a:lumOff val="35000"/>
                  </a:prstClr>
                </a:solidFill>
              </a:rPr>
              <a:t>staff </a:t>
            </a:r>
            <a:r>
              <a:rPr lang="en-CA" sz="2000" dirty="0">
                <a:solidFill>
                  <a:prstClr val="black">
                    <a:lumMod val="65000"/>
                    <a:lumOff val="35000"/>
                  </a:prstClr>
                </a:solidFill>
              </a:rPr>
              <a:t>for each </a:t>
            </a:r>
            <a:r>
              <a:rPr lang="en-CA" sz="2000" dirty="0" smtClean="0">
                <a:solidFill>
                  <a:prstClr val="black">
                    <a:lumMod val="65000"/>
                    <a:lumOff val="35000"/>
                  </a:prstClr>
                </a:solidFill>
              </a:rPr>
              <a:t>Patient/Resident </a:t>
            </a:r>
            <a:r>
              <a:rPr lang="en-CA" sz="2000" b="1" i="1" dirty="0">
                <a:solidFill>
                  <a:prstClr val="black">
                    <a:lumMod val="65000"/>
                    <a:lumOff val="35000"/>
                  </a:prstClr>
                </a:solidFill>
                <a:effectLst>
                  <a:outerShdw blurRad="38100" dist="38100" dir="2700000" algn="tl">
                    <a:srgbClr val="000000">
                      <a:alpha val="43137"/>
                    </a:srgbClr>
                  </a:outerShdw>
                </a:effectLst>
              </a:rPr>
              <a:t>presenting</a:t>
            </a:r>
            <a:r>
              <a:rPr lang="en-CA" sz="2000" dirty="0">
                <a:solidFill>
                  <a:prstClr val="black">
                    <a:lumMod val="65000"/>
                    <a:lumOff val="35000"/>
                  </a:prstClr>
                </a:solidFill>
              </a:rPr>
              <a:t> with signs &amp; symptoms of </a:t>
            </a:r>
            <a:r>
              <a:rPr lang="en-CA" sz="2000" dirty="0" smtClean="0">
                <a:solidFill>
                  <a:prstClr val="black">
                    <a:lumMod val="65000"/>
                    <a:lumOff val="35000"/>
                  </a:prstClr>
                </a:solidFill>
              </a:rPr>
              <a:t>infection (i.e., even before an antibiotic is ordered)</a:t>
            </a:r>
            <a:endParaRPr lang="en-CA" sz="2000" dirty="0">
              <a:solidFill>
                <a:prstClr val="black">
                  <a:lumMod val="65000"/>
                  <a:lumOff val="35000"/>
                </a:prstClr>
              </a:solidFill>
            </a:endParaRPr>
          </a:p>
          <a:p>
            <a:pPr marL="800100" lvl="5" indent="-285750"/>
            <a:r>
              <a:rPr lang="en-CA" sz="2200" dirty="0" smtClean="0">
                <a:solidFill>
                  <a:prstClr val="black">
                    <a:lumMod val="65000"/>
                    <a:lumOff val="35000"/>
                  </a:prstClr>
                </a:solidFill>
              </a:rPr>
              <a:t>Used </a:t>
            </a:r>
            <a:r>
              <a:rPr lang="en-CA" sz="2200" dirty="0">
                <a:solidFill>
                  <a:prstClr val="black">
                    <a:lumMod val="65000"/>
                    <a:lumOff val="35000"/>
                  </a:prstClr>
                </a:solidFill>
              </a:rPr>
              <a:t>to track the rate and type of infections throughout the </a:t>
            </a:r>
            <a:r>
              <a:rPr lang="en-CA" sz="2200" dirty="0" smtClean="0">
                <a:solidFill>
                  <a:prstClr val="black">
                    <a:lumMod val="65000"/>
                    <a:lumOff val="35000"/>
                  </a:prstClr>
                </a:solidFill>
              </a:rPr>
              <a:t>facility</a:t>
            </a:r>
          </a:p>
          <a:p>
            <a:pPr marL="800100" lvl="5" indent="-285750"/>
            <a:r>
              <a:rPr lang="en-US" sz="2200" dirty="0" smtClean="0">
                <a:solidFill>
                  <a:prstClr val="black">
                    <a:lumMod val="65000"/>
                    <a:lumOff val="35000"/>
                  </a:prstClr>
                </a:solidFill>
              </a:rPr>
              <a:t>Allows IP&amp;C and ward staff to assess and document infectious processes, observe trends, and ensure intervention is timely and appropriate</a:t>
            </a:r>
            <a:endParaRPr lang="en-CA" sz="2200" dirty="0">
              <a:solidFill>
                <a:prstClr val="black">
                  <a:lumMod val="65000"/>
                  <a:lumOff val="35000"/>
                </a:prst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499" y="3733800"/>
            <a:ext cx="1171575" cy="2343150"/>
          </a:xfrm>
          <a:prstGeom prst="rect">
            <a:avLst/>
          </a:prstGeom>
        </p:spPr>
      </p:pic>
    </p:spTree>
    <p:extLst>
      <p:ext uri="{BB962C8B-B14F-4D97-AF65-F5344CB8AC3E}">
        <p14:creationId xmlns:p14="http://schemas.microsoft.com/office/powerpoint/2010/main" val="3710807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3"/>
                </a:solidFill>
              </a:rPr>
              <a:t>Example </a:t>
            </a:r>
            <a:r>
              <a:rPr lang="en-US" dirty="0">
                <a:solidFill>
                  <a:schemeClr val="tx1"/>
                </a:solidFill>
              </a:rPr>
              <a:t>One</a:t>
            </a:r>
          </a:p>
        </p:txBody>
      </p:sp>
      <p:sp>
        <p:nvSpPr>
          <p:cNvPr id="3" name="Content Placeholder 2"/>
          <p:cNvSpPr>
            <a:spLocks noGrp="1"/>
          </p:cNvSpPr>
          <p:nvPr>
            <p:ph idx="1"/>
          </p:nvPr>
        </p:nvSpPr>
        <p:spPr>
          <a:xfrm>
            <a:off x="457200" y="1066800"/>
            <a:ext cx="8229600" cy="1066800"/>
          </a:xfrm>
        </p:spPr>
        <p:txBody>
          <a:bodyPr>
            <a:normAutofit/>
          </a:bodyPr>
          <a:lstStyle/>
          <a:p>
            <a:pPr marL="0" lvl="0" indent="0">
              <a:buNone/>
            </a:pPr>
            <a:r>
              <a:rPr lang="en-US" sz="2200" dirty="0" smtClean="0">
                <a:solidFill>
                  <a:prstClr val="black">
                    <a:lumMod val="65000"/>
                    <a:lumOff val="35000"/>
                  </a:prstClr>
                </a:solidFill>
              </a:rPr>
              <a:t>Mr. Distal Phalange is an 82 </a:t>
            </a:r>
            <a:r>
              <a:rPr lang="en-US" sz="2200" dirty="0">
                <a:solidFill>
                  <a:prstClr val="black">
                    <a:lumMod val="65000"/>
                    <a:lumOff val="35000"/>
                  </a:prstClr>
                </a:solidFill>
              </a:rPr>
              <a:t>year old male with a hot, red, and swollen lump on his right great </a:t>
            </a:r>
            <a:r>
              <a:rPr lang="en-US" sz="2200" dirty="0" smtClean="0">
                <a:solidFill>
                  <a:prstClr val="black">
                    <a:lumMod val="65000"/>
                    <a:lumOff val="35000"/>
                  </a:prstClr>
                </a:solidFill>
              </a:rPr>
              <a:t>toe</a:t>
            </a:r>
          </a:p>
          <a:p>
            <a:pPr marL="285750" lvl="0" indent="-285750"/>
            <a:endParaRPr lang="en-US" sz="2200" dirty="0">
              <a:solidFill>
                <a:prstClr val="black">
                  <a:lumMod val="65000"/>
                  <a:lumOff val="35000"/>
                </a:prstClr>
              </a:solidFill>
            </a:endParaRPr>
          </a:p>
          <a:p>
            <a:pPr marL="0" lvl="0" indent="0">
              <a:buNone/>
            </a:pPr>
            <a:endParaRPr lang="en-US" sz="2200" dirty="0" smtClean="0">
              <a:solidFill>
                <a:prstClr val="black">
                  <a:lumMod val="65000"/>
                  <a:lumOff val="35000"/>
                </a:prstClr>
              </a:solidFill>
            </a:endParaRPr>
          </a:p>
          <a:p>
            <a:pPr marL="285750" lvl="0" indent="-285750"/>
            <a:endParaRPr lang="en-CA" sz="2200" dirty="0">
              <a:solidFill>
                <a:prstClr val="black">
                  <a:lumMod val="65000"/>
                  <a:lumOff val="35000"/>
                </a:prstClr>
              </a:solidFill>
            </a:endParaRPr>
          </a:p>
        </p:txBody>
      </p:sp>
      <p:sp>
        <p:nvSpPr>
          <p:cNvPr id="5" name="TextBox 4"/>
          <p:cNvSpPr txBox="1"/>
          <p:nvPr/>
        </p:nvSpPr>
        <p:spPr>
          <a:xfrm>
            <a:off x="223490" y="4267200"/>
            <a:ext cx="8844310" cy="1402383"/>
          </a:xfrm>
          <a:prstGeom prst="rect">
            <a:avLst/>
          </a:prstGeom>
          <a:noFill/>
        </p:spPr>
        <p:txBody>
          <a:bodyPr wrap="square" rtlCol="0">
            <a:noAutofit/>
          </a:bodyPr>
          <a:lstStyle/>
          <a:p>
            <a:pPr marL="285750" lvl="0" indent="-285750"/>
            <a:r>
              <a:rPr lang="en-US" dirty="0" smtClean="0">
                <a:solidFill>
                  <a:prstClr val="black">
                    <a:lumMod val="65000"/>
                    <a:lumOff val="35000"/>
                  </a:prstClr>
                </a:solidFill>
              </a:rPr>
              <a:t>Investigate </a:t>
            </a:r>
            <a:r>
              <a:rPr lang="en-US" dirty="0">
                <a:solidFill>
                  <a:prstClr val="black">
                    <a:lumMod val="65000"/>
                    <a:lumOff val="35000"/>
                  </a:prstClr>
                </a:solidFill>
              </a:rPr>
              <a:t>for other signs and symptoms and DOCUMENT </a:t>
            </a:r>
            <a:r>
              <a:rPr lang="en-US" dirty="0" smtClean="0">
                <a:solidFill>
                  <a:prstClr val="black">
                    <a:lumMod val="65000"/>
                    <a:lumOff val="35000"/>
                  </a:prstClr>
                </a:solidFill>
              </a:rPr>
              <a:t>them</a:t>
            </a:r>
          </a:p>
          <a:p>
            <a:pPr marL="285750" lvl="0" indent="-285750"/>
            <a:endParaRPr lang="en-US" dirty="0">
              <a:solidFill>
                <a:prstClr val="black">
                  <a:lumMod val="65000"/>
                  <a:lumOff val="35000"/>
                </a:prstClr>
              </a:solidFill>
            </a:endParaRPr>
          </a:p>
          <a:p>
            <a:pPr marL="742950" lvl="1" indent="-285750">
              <a:buFont typeface="Arial" pitchFamily="34" charset="0"/>
              <a:buChar char="•"/>
            </a:pPr>
            <a:r>
              <a:rPr lang="en-US" dirty="0" smtClean="0">
                <a:solidFill>
                  <a:prstClr val="black">
                    <a:lumMod val="65000"/>
                    <a:lumOff val="35000"/>
                  </a:prstClr>
                </a:solidFill>
              </a:rPr>
              <a:t>In </a:t>
            </a:r>
            <a:r>
              <a:rPr lang="en-US" dirty="0">
                <a:solidFill>
                  <a:prstClr val="black">
                    <a:lumMod val="65000"/>
                    <a:lumOff val="35000"/>
                  </a:prstClr>
                </a:solidFill>
              </a:rPr>
              <a:t>the event that either pus, or a </a:t>
            </a:r>
            <a:r>
              <a:rPr lang="en-US" dirty="0" smtClean="0">
                <a:solidFill>
                  <a:prstClr val="black">
                    <a:lumMod val="65000"/>
                    <a:lumOff val="35000"/>
                  </a:prstClr>
                </a:solidFill>
              </a:rPr>
              <a:t>fourth </a:t>
            </a:r>
            <a:r>
              <a:rPr lang="en-US" dirty="0">
                <a:solidFill>
                  <a:prstClr val="black">
                    <a:lumMod val="65000"/>
                    <a:lumOff val="35000"/>
                  </a:prstClr>
                </a:solidFill>
              </a:rPr>
              <a:t>sign occurred it could then be considered </a:t>
            </a:r>
            <a:r>
              <a:rPr lang="en-US" dirty="0" smtClean="0">
                <a:solidFill>
                  <a:prstClr val="black">
                    <a:lumMod val="65000"/>
                    <a:lumOff val="35000"/>
                  </a:prstClr>
                </a:solidFill>
              </a:rPr>
              <a:t>an infection</a:t>
            </a:r>
            <a:r>
              <a:rPr lang="en-US" dirty="0">
                <a:solidFill>
                  <a:prstClr val="black">
                    <a:lumMod val="65000"/>
                    <a:lumOff val="35000"/>
                  </a:prstClr>
                </a:solidFill>
              </a:rPr>
              <a:t>!</a:t>
            </a:r>
          </a:p>
        </p:txBody>
      </p:sp>
      <p:sp>
        <p:nvSpPr>
          <p:cNvPr id="7" name="Content Placeholder 2"/>
          <p:cNvSpPr txBox="1">
            <a:spLocks/>
          </p:cNvSpPr>
          <p:nvPr/>
        </p:nvSpPr>
        <p:spPr>
          <a:xfrm>
            <a:off x="304800" y="3200400"/>
            <a:ext cx="6786850" cy="1136513"/>
          </a:xfrm>
          <a:prstGeom prst="rect">
            <a:avLst/>
          </a:prstGeom>
        </p:spPr>
        <p:txBody>
          <a:bodyPr vert="horz" lIns="91440" tIns="45720" rIns="91440" bIns="45720" rtlCol="0">
            <a:normAutofit/>
          </a:bodyPr>
          <a:lstStyle>
            <a:lvl1pPr marL="171450" indent="-17145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1pPr>
            <a:lvl2pPr marL="628650" indent="-17145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2pPr>
            <a:lvl3pPr marL="1085850" indent="-17145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3pPr>
            <a:lvl4pPr marL="1543050" indent="-17145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4pPr>
            <a:lvl5pPr marL="2000250" indent="-17145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200" dirty="0" smtClean="0">
              <a:solidFill>
                <a:prstClr val="black">
                  <a:lumMod val="65000"/>
                  <a:lumOff val="35000"/>
                </a:prstClr>
              </a:solidFill>
            </a:endParaRPr>
          </a:p>
          <a:p>
            <a:pPr marL="0" indent="0">
              <a:buNone/>
            </a:pPr>
            <a:r>
              <a:rPr lang="en-US" sz="3200" b="1" dirty="0" smtClean="0">
                <a:solidFill>
                  <a:prstClr val="black">
                    <a:lumMod val="65000"/>
                    <a:lumOff val="35000"/>
                  </a:prstClr>
                </a:solidFill>
              </a:rPr>
              <a:t>How would you intervene at this time?</a:t>
            </a:r>
          </a:p>
        </p:txBody>
      </p:sp>
      <p:sp>
        <p:nvSpPr>
          <p:cNvPr id="6" name="TextBox 5"/>
          <p:cNvSpPr txBox="1"/>
          <p:nvPr/>
        </p:nvSpPr>
        <p:spPr>
          <a:xfrm>
            <a:off x="304800" y="2047851"/>
            <a:ext cx="5029200" cy="1107996"/>
          </a:xfrm>
          <a:prstGeom prst="rect">
            <a:avLst/>
          </a:prstGeom>
          <a:noFill/>
        </p:spPr>
        <p:txBody>
          <a:bodyPr wrap="square" rtlCol="0">
            <a:spAutoFit/>
          </a:bodyPr>
          <a:lstStyle/>
          <a:p>
            <a:r>
              <a:rPr lang="en-US" sz="2200" dirty="0">
                <a:solidFill>
                  <a:srgbClr val="626262"/>
                </a:solidFill>
              </a:rPr>
              <a:t>His daughter complains that his new </a:t>
            </a:r>
          </a:p>
          <a:p>
            <a:r>
              <a:rPr lang="en-US" sz="2200" dirty="0">
                <a:solidFill>
                  <a:srgbClr val="626262"/>
                </a:solidFill>
              </a:rPr>
              <a:t>   orthotic shoe has been rubbing against </a:t>
            </a:r>
          </a:p>
          <a:p>
            <a:r>
              <a:rPr lang="en-US" sz="2200" dirty="0">
                <a:solidFill>
                  <a:srgbClr val="626262"/>
                </a:solidFill>
              </a:rPr>
              <a:t>   the toe since he got them last week</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7640" y="1384300"/>
            <a:ext cx="2724150" cy="3632200"/>
          </a:xfrm>
          <a:prstGeom prst="rect">
            <a:avLst/>
          </a:prstGeom>
        </p:spPr>
      </p:pic>
    </p:spTree>
    <p:extLst>
      <p:ext uri="{BB962C8B-B14F-4D97-AF65-F5344CB8AC3E}">
        <p14:creationId xmlns:p14="http://schemas.microsoft.com/office/powerpoint/2010/main" val="315320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80">
                                          <p:stCondLst>
                                            <p:cond delay="0"/>
                                          </p:stCondLst>
                                        </p:cTn>
                                        <p:tgtEl>
                                          <p:spTgt spid="5"/>
                                        </p:tgtEl>
                                      </p:cBhvr>
                                    </p:animEffect>
                                    <p:anim calcmode="lin" valueType="num">
                                      <p:cBhvr>
                                        <p:cTn id="2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8" dur="26">
                                          <p:stCondLst>
                                            <p:cond delay="650"/>
                                          </p:stCondLst>
                                        </p:cTn>
                                        <p:tgtEl>
                                          <p:spTgt spid="5"/>
                                        </p:tgtEl>
                                      </p:cBhvr>
                                      <p:to x="100000" y="60000"/>
                                    </p:animScale>
                                    <p:animScale>
                                      <p:cBhvr>
                                        <p:cTn id="29" dur="166" decel="50000">
                                          <p:stCondLst>
                                            <p:cond delay="676"/>
                                          </p:stCondLst>
                                        </p:cTn>
                                        <p:tgtEl>
                                          <p:spTgt spid="5"/>
                                        </p:tgtEl>
                                      </p:cBhvr>
                                      <p:to x="100000" y="100000"/>
                                    </p:animScale>
                                    <p:animScale>
                                      <p:cBhvr>
                                        <p:cTn id="30" dur="26">
                                          <p:stCondLst>
                                            <p:cond delay="1312"/>
                                          </p:stCondLst>
                                        </p:cTn>
                                        <p:tgtEl>
                                          <p:spTgt spid="5"/>
                                        </p:tgtEl>
                                      </p:cBhvr>
                                      <p:to x="100000" y="80000"/>
                                    </p:animScale>
                                    <p:animScale>
                                      <p:cBhvr>
                                        <p:cTn id="31" dur="166" decel="50000">
                                          <p:stCondLst>
                                            <p:cond delay="1338"/>
                                          </p:stCondLst>
                                        </p:cTn>
                                        <p:tgtEl>
                                          <p:spTgt spid="5"/>
                                        </p:tgtEl>
                                      </p:cBhvr>
                                      <p:to x="100000" y="100000"/>
                                    </p:animScale>
                                    <p:animScale>
                                      <p:cBhvr>
                                        <p:cTn id="32" dur="26">
                                          <p:stCondLst>
                                            <p:cond delay="1642"/>
                                          </p:stCondLst>
                                        </p:cTn>
                                        <p:tgtEl>
                                          <p:spTgt spid="5"/>
                                        </p:tgtEl>
                                      </p:cBhvr>
                                      <p:to x="100000" y="90000"/>
                                    </p:animScale>
                                    <p:animScale>
                                      <p:cBhvr>
                                        <p:cTn id="33" dur="166" decel="50000">
                                          <p:stCondLst>
                                            <p:cond delay="1668"/>
                                          </p:stCondLst>
                                        </p:cTn>
                                        <p:tgtEl>
                                          <p:spTgt spid="5"/>
                                        </p:tgtEl>
                                      </p:cBhvr>
                                      <p:to x="100000" y="100000"/>
                                    </p:animScale>
                                    <p:animScale>
                                      <p:cBhvr>
                                        <p:cTn id="34" dur="26">
                                          <p:stCondLst>
                                            <p:cond delay="1808"/>
                                          </p:stCondLst>
                                        </p:cTn>
                                        <p:tgtEl>
                                          <p:spTgt spid="5"/>
                                        </p:tgtEl>
                                      </p:cBhvr>
                                      <p:to x="100000" y="95000"/>
                                    </p:animScale>
                                    <p:animScale>
                                      <p:cBhvr>
                                        <p:cTn id="3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466" t="15289" r="30334" b="4593"/>
          <a:stretch/>
        </p:blipFill>
        <p:spPr bwMode="auto">
          <a:xfrm>
            <a:off x="4734560" y="60486"/>
            <a:ext cx="4307840" cy="578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CA"/>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1267" t="14266" r="30733" b="5615"/>
          <a:stretch/>
        </p:blipFill>
        <p:spPr bwMode="auto">
          <a:xfrm>
            <a:off x="0" y="60486"/>
            <a:ext cx="4876800" cy="57837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1957" t="26780" r="50239" b="65474"/>
          <a:stretch/>
        </p:blipFill>
        <p:spPr bwMode="auto">
          <a:xfrm>
            <a:off x="3600767" y="2252270"/>
            <a:ext cx="5257800" cy="1544319"/>
          </a:xfrm>
          <a:prstGeom prst="rect">
            <a:avLst/>
          </a:prstGeom>
          <a:ln>
            <a:noFill/>
          </a:ln>
          <a:effectLst>
            <a:glow rad="2286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Content Placeholder 4"/>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5257800" y="2447881"/>
            <a:ext cx="194945" cy="225370"/>
          </a:xfrm>
        </p:spPr>
      </p:pic>
      <p:pic>
        <p:nvPicPr>
          <p:cNvPr id="12" name="Content Placeholder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4721" y="2447881"/>
            <a:ext cx="194945" cy="22537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823769">
            <a:off x="3549137" y="2881603"/>
            <a:ext cx="1341592" cy="1173892"/>
          </a:xfrm>
          <a:prstGeom prst="rect">
            <a:avLst/>
          </a:prstGeom>
        </p:spPr>
      </p:pic>
    </p:spTree>
    <p:extLst>
      <p:ext uri="{BB962C8B-B14F-4D97-AF65-F5344CB8AC3E}">
        <p14:creationId xmlns:p14="http://schemas.microsoft.com/office/powerpoint/2010/main" val="406095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7620000" cy="381000"/>
          </a:xfrm>
        </p:spPr>
        <p:txBody>
          <a:bodyPr>
            <a:noAutofit/>
          </a:bodyPr>
          <a:lstStyle/>
          <a:p>
            <a:r>
              <a:rPr lang="en-US" sz="2800" dirty="0" smtClean="0">
                <a:solidFill>
                  <a:schemeClr val="accent3"/>
                </a:solidFill>
              </a:rPr>
              <a:t>Side </a:t>
            </a:r>
            <a:r>
              <a:rPr lang="en-US" sz="2800" dirty="0" smtClean="0">
                <a:solidFill>
                  <a:schemeClr val="tx1"/>
                </a:solidFill>
              </a:rPr>
              <a:t>Note</a:t>
            </a:r>
            <a:r>
              <a:rPr lang="en-US" sz="2800" dirty="0" smtClean="0">
                <a:solidFill>
                  <a:schemeClr val="accent3"/>
                </a:solidFill>
              </a:rPr>
              <a:t/>
            </a:r>
            <a:br>
              <a:rPr lang="en-US" sz="2800" dirty="0" smtClean="0">
                <a:solidFill>
                  <a:schemeClr val="accent3"/>
                </a:solidFill>
              </a:rPr>
            </a:br>
            <a:endParaRPr lang="en-US" sz="2800" dirty="0" smtClean="0"/>
          </a:p>
        </p:txBody>
      </p:sp>
      <p:sp>
        <p:nvSpPr>
          <p:cNvPr id="7" name="Content Placeholder 6"/>
          <p:cNvSpPr>
            <a:spLocks noGrp="1"/>
          </p:cNvSpPr>
          <p:nvPr>
            <p:ph idx="1"/>
          </p:nvPr>
        </p:nvSpPr>
        <p:spPr>
          <a:xfrm>
            <a:off x="457200" y="990600"/>
            <a:ext cx="5867400" cy="478425"/>
          </a:xfrm>
        </p:spPr>
        <p:txBody>
          <a:bodyPr>
            <a:normAutofit/>
          </a:bodyPr>
          <a:lstStyle/>
          <a:p>
            <a:r>
              <a:rPr lang="en-US" dirty="0" smtClean="0"/>
              <a:t>The PUS among us</a:t>
            </a:r>
            <a:endParaRPr lang="en-US" dirty="0"/>
          </a:p>
        </p:txBody>
      </p:sp>
      <p:sp>
        <p:nvSpPr>
          <p:cNvPr id="6" name="TextBox 5"/>
          <p:cNvSpPr txBox="1"/>
          <p:nvPr/>
        </p:nvSpPr>
        <p:spPr>
          <a:xfrm>
            <a:off x="228600" y="1596477"/>
            <a:ext cx="4419600" cy="3477875"/>
          </a:xfrm>
          <a:prstGeom prst="rect">
            <a:avLst/>
          </a:prstGeom>
          <a:noFill/>
        </p:spPr>
        <p:txBody>
          <a:bodyPr wrap="square" rtlCol="0">
            <a:spAutoFit/>
          </a:bodyPr>
          <a:lstStyle/>
          <a:p>
            <a:pPr marL="285750" indent="-285750">
              <a:buFont typeface="Arial" pitchFamily="34" charset="0"/>
              <a:buChar char="•"/>
            </a:pPr>
            <a:r>
              <a:rPr lang="en-US" sz="1600" b="1" dirty="0"/>
              <a:t>Pus</a:t>
            </a:r>
            <a:r>
              <a:rPr lang="en-US" sz="1600" dirty="0"/>
              <a:t> is a protein-rich fluid called </a:t>
            </a:r>
            <a:r>
              <a:rPr lang="en-US" sz="1600" i="1" dirty="0"/>
              <a:t>liquor </a:t>
            </a:r>
            <a:r>
              <a:rPr lang="en-US" sz="1600" i="1" dirty="0" err="1"/>
              <a:t>puris</a:t>
            </a:r>
            <a:r>
              <a:rPr lang="en-US" sz="1600" dirty="0"/>
              <a:t>, usually whitish-yellow, yellow, or yellow brown in color. </a:t>
            </a:r>
            <a:endParaRPr lang="en-US" sz="1600" dirty="0" smtClean="0"/>
          </a:p>
          <a:p>
            <a:pPr marL="285750" indent="-285750">
              <a:buFont typeface="Arial" pitchFamily="34" charset="0"/>
              <a:buChar char="•"/>
            </a:pPr>
            <a:r>
              <a:rPr lang="en-US" sz="1600" dirty="0" smtClean="0"/>
              <a:t>Pus </a:t>
            </a:r>
            <a:r>
              <a:rPr lang="en-US" sz="1600" dirty="0"/>
              <a:t>consists of a buildup of dead leukocytes (white blood cells) from the body's immune system in response to infection. </a:t>
            </a:r>
            <a:endParaRPr lang="en-US" sz="1600" dirty="0" smtClean="0"/>
          </a:p>
          <a:p>
            <a:pPr marL="285750" indent="-285750">
              <a:buFont typeface="Arial" pitchFamily="34" charset="0"/>
              <a:buChar char="•"/>
            </a:pPr>
            <a:r>
              <a:rPr lang="en-US" sz="1600" dirty="0" smtClean="0"/>
              <a:t>It </a:t>
            </a:r>
            <a:r>
              <a:rPr lang="en-US" sz="1600" dirty="0"/>
              <a:t>accumulates at the site of </a:t>
            </a:r>
            <a:r>
              <a:rPr lang="en-US" sz="1600" dirty="0" smtClean="0"/>
              <a:t>inflammation</a:t>
            </a:r>
          </a:p>
          <a:p>
            <a:pPr marL="285750" indent="-285750">
              <a:buFont typeface="Arial" pitchFamily="34" charset="0"/>
              <a:buChar char="•"/>
            </a:pPr>
            <a:r>
              <a:rPr lang="en-US" sz="1600" dirty="0" smtClean="0"/>
              <a:t>When </a:t>
            </a:r>
            <a:r>
              <a:rPr lang="en-US" sz="1600" dirty="0"/>
              <a:t>the buildup is on or very near the surface of the skin it is called a pustule or pimple. An accumulation of pus in an enclosed tissue space is called an abscess.</a:t>
            </a:r>
            <a:br>
              <a:rPr lang="en-US" sz="1600" dirty="0"/>
            </a:br>
            <a:r>
              <a:rPr lang="en-US" sz="1600" dirty="0"/>
              <a:t/>
            </a:r>
            <a:br>
              <a:rPr lang="en-US" sz="1600" dirty="0"/>
            </a:br>
            <a:r>
              <a:rPr lang="en-US" sz="1400" dirty="0"/>
              <a:t/>
            </a:r>
            <a:br>
              <a:rPr lang="en-US" sz="1400" dirty="0"/>
            </a:br>
            <a:endParaRPr lang="en-US" sz="1400" dirty="0" smtClean="0">
              <a:solidFill>
                <a:schemeClr val="tx1">
                  <a:lumMod val="65000"/>
                  <a:lumOff val="35000"/>
                </a:schemeClr>
              </a:solidFill>
            </a:endParaRPr>
          </a:p>
        </p:txBody>
      </p:sp>
      <p:sp>
        <p:nvSpPr>
          <p:cNvPr id="8" name="TextBox 7"/>
          <p:cNvSpPr txBox="1"/>
          <p:nvPr/>
        </p:nvSpPr>
        <p:spPr>
          <a:xfrm>
            <a:off x="5181600" y="533400"/>
            <a:ext cx="3581400" cy="3970318"/>
          </a:xfrm>
          <a:prstGeom prst="rect">
            <a:avLst/>
          </a:prstGeom>
          <a:noFill/>
        </p:spPr>
        <p:txBody>
          <a:bodyPr wrap="square" rtlCol="0">
            <a:spAutoFit/>
          </a:bodyPr>
          <a:lstStyle/>
          <a:p>
            <a:r>
              <a:rPr lang="en-US" b="1" dirty="0" smtClean="0">
                <a:solidFill>
                  <a:schemeClr val="tx1">
                    <a:lumMod val="65000"/>
                    <a:lumOff val="35000"/>
                  </a:schemeClr>
                </a:solidFill>
              </a:rPr>
              <a:t>Not all pus is actually pus</a:t>
            </a:r>
          </a:p>
          <a:p>
            <a:pPr marL="285750" indent="-285750">
              <a:buFont typeface="Arial" pitchFamily="34" charset="0"/>
              <a:buChar char="•"/>
            </a:pPr>
            <a:r>
              <a:rPr lang="en-US" b="1" dirty="0" smtClean="0">
                <a:solidFill>
                  <a:schemeClr val="tx1">
                    <a:lumMod val="65000"/>
                    <a:lumOff val="35000"/>
                  </a:schemeClr>
                </a:solidFill>
              </a:rPr>
              <a:t>Melting slough in a wound can appear very similar to pus</a:t>
            </a:r>
          </a:p>
          <a:p>
            <a:pPr marL="285750" indent="-285750">
              <a:buFont typeface="Arial" pitchFamily="34" charset="0"/>
              <a:buChar char="•"/>
            </a:pPr>
            <a:r>
              <a:rPr lang="en-US" b="1" dirty="0" smtClean="0">
                <a:solidFill>
                  <a:schemeClr val="tx1">
                    <a:lumMod val="65000"/>
                    <a:lumOff val="35000"/>
                  </a:schemeClr>
                </a:solidFill>
              </a:rPr>
              <a:t>Lab results from a pus filled wound will contain organisms outside the spectrum of normal flora but can also be mixed with flora that is inhabiting the wound but not causing infection</a:t>
            </a:r>
          </a:p>
          <a:p>
            <a:pPr marL="285750" indent="-285750">
              <a:buFont typeface="Arial" pitchFamily="34" charset="0"/>
              <a:buChar char="•"/>
            </a:pPr>
            <a:r>
              <a:rPr lang="en-US" b="1" dirty="0" smtClean="0">
                <a:solidFill>
                  <a:schemeClr val="tx1">
                    <a:lumMod val="65000"/>
                    <a:lumOff val="35000"/>
                  </a:schemeClr>
                </a:solidFill>
              </a:rPr>
              <a:t>Swab wound bed NOT pus!</a:t>
            </a:r>
          </a:p>
          <a:p>
            <a:pPr marL="285750" indent="-285750">
              <a:buFont typeface="Arial" pitchFamily="34" charset="0"/>
              <a:buChar char="•"/>
            </a:pPr>
            <a:r>
              <a:rPr lang="en-US" b="1" dirty="0" smtClean="0">
                <a:solidFill>
                  <a:schemeClr val="tx1">
                    <a:lumMod val="65000"/>
                    <a:lumOff val="35000"/>
                  </a:schemeClr>
                </a:solidFill>
              </a:rPr>
              <a:t>Use clinical signs and symptoms in conjunction with lab results to put the puzzle pieces together</a:t>
            </a:r>
          </a:p>
          <a:p>
            <a:endParaRPr lang="en-US" sz="1600" dirty="0">
              <a:solidFill>
                <a:schemeClr val="tx1">
                  <a:lumMod val="65000"/>
                  <a:lumOff val="3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1706" y="4117026"/>
            <a:ext cx="2151294" cy="1914652"/>
          </a:xfrm>
          <a:prstGeom prst="rect">
            <a:avLst/>
          </a:prstGeom>
        </p:spPr>
      </p:pic>
    </p:spTree>
    <p:extLst>
      <p:ext uri="{BB962C8B-B14F-4D97-AF65-F5344CB8AC3E}">
        <p14:creationId xmlns:p14="http://schemas.microsoft.com/office/powerpoint/2010/main" val="4126227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erMedia.com Animated Theme">
  <a:themeElements>
    <a:clrScheme name="my colors">
      <a:dk1>
        <a:sysClr val="windowText" lastClr="000000"/>
      </a:dk1>
      <a:lt1>
        <a:sysClr val="window" lastClr="FFFFFF"/>
      </a:lt1>
      <a:dk2>
        <a:srgbClr val="1C3554"/>
      </a:dk2>
      <a:lt2>
        <a:srgbClr val="BFDBFF"/>
      </a:lt2>
      <a:accent1>
        <a:srgbClr val="0072FF"/>
      </a:accent1>
      <a:accent2>
        <a:srgbClr val="BFDBFF"/>
      </a:accent2>
      <a:accent3>
        <a:srgbClr val="386BA9"/>
      </a:accent3>
      <a:accent4>
        <a:srgbClr val="1C3554"/>
      </a:accent4>
      <a:accent5>
        <a:srgbClr val="38A989"/>
      </a:accent5>
      <a:accent6>
        <a:srgbClr val="FF8800"/>
      </a:accent6>
      <a:hlink>
        <a:srgbClr val="FF8800"/>
      </a:hlink>
      <a:folHlink>
        <a:srgbClr val="FF8800"/>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erMedia.com Static Theme">
  <a:themeElements>
    <a:clrScheme name="my colors">
      <a:dk1>
        <a:sysClr val="windowText" lastClr="000000"/>
      </a:dk1>
      <a:lt1>
        <a:sysClr val="window" lastClr="FFFFFF"/>
      </a:lt1>
      <a:dk2>
        <a:srgbClr val="1C3554"/>
      </a:dk2>
      <a:lt2>
        <a:srgbClr val="BFDBFF"/>
      </a:lt2>
      <a:accent1>
        <a:srgbClr val="0072FF"/>
      </a:accent1>
      <a:accent2>
        <a:srgbClr val="BFDBFF"/>
      </a:accent2>
      <a:accent3>
        <a:srgbClr val="386BA9"/>
      </a:accent3>
      <a:accent4>
        <a:srgbClr val="1C3554"/>
      </a:accent4>
      <a:accent5>
        <a:srgbClr val="38A989"/>
      </a:accent5>
      <a:accent6>
        <a:srgbClr val="FF8800"/>
      </a:accent6>
      <a:hlink>
        <a:srgbClr val="FF8800"/>
      </a:hlink>
      <a:folHlink>
        <a:srgbClr val="FF8800"/>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5671</TotalTime>
  <Words>3481</Words>
  <Application>Microsoft Office PowerPoint</Application>
  <PresentationFormat>On-screen Show (4:3)</PresentationFormat>
  <Paragraphs>262</Paragraphs>
  <Slides>26</Slides>
  <Notes>18</Notes>
  <HiddenSlides>0</HiddenSlides>
  <MMClips>3</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PresenterMedia.com Animated Theme</vt:lpstr>
      <vt:lpstr>PresenterMedia.com Static Theme</vt:lpstr>
      <vt:lpstr>Targeted Surveillance</vt:lpstr>
      <vt:lpstr>Part One: LTC Surveillance</vt:lpstr>
      <vt:lpstr>Ageism</vt:lpstr>
      <vt:lpstr>Targeted Surveillance</vt:lpstr>
      <vt:lpstr>Total vs Targeted</vt:lpstr>
      <vt:lpstr>Everyone’s Responsibility</vt:lpstr>
      <vt:lpstr>Example One</vt:lpstr>
      <vt:lpstr>PowerPoint Presentation</vt:lpstr>
      <vt:lpstr>Side Note </vt:lpstr>
      <vt:lpstr>Side Note </vt:lpstr>
      <vt:lpstr>Side Note </vt:lpstr>
      <vt:lpstr>PowerPoint Presentation</vt:lpstr>
      <vt:lpstr>PowerPoint Presentation</vt:lpstr>
      <vt:lpstr>Constitutional Criterion</vt:lpstr>
      <vt:lpstr>Example Two</vt:lpstr>
      <vt:lpstr>Example Three</vt:lpstr>
      <vt:lpstr>Here’s the Beef</vt:lpstr>
      <vt:lpstr>Side Note </vt:lpstr>
      <vt:lpstr>Side Note </vt:lpstr>
      <vt:lpstr>PowerPoint Presentation</vt:lpstr>
      <vt:lpstr> </vt:lpstr>
      <vt:lpstr>Example Three</vt:lpstr>
      <vt:lpstr>Antimicrobial Stewardship (kind of)…</vt:lpstr>
      <vt:lpstr>Completing your Surveillance forms…</vt:lpstr>
      <vt:lpstr>Stay tuned!</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Earth</dc:title>
  <dc:creator>PresenterMedia.com</dc:creator>
  <cp:lastModifiedBy>Mona Lesage</cp:lastModifiedBy>
  <cp:revision>200</cp:revision>
  <dcterms:created xsi:type="dcterms:W3CDTF">2010-11-24T18:19:10Z</dcterms:created>
  <dcterms:modified xsi:type="dcterms:W3CDTF">2019-03-12T18:38:41Z</dcterms:modified>
</cp:coreProperties>
</file>