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36" r:id="rId2"/>
  </p:sldMasterIdLst>
  <p:notesMasterIdLst>
    <p:notesMasterId r:id="rId49"/>
  </p:notesMasterIdLst>
  <p:handoutMasterIdLst>
    <p:handoutMasterId r:id="rId50"/>
  </p:handoutMasterIdLst>
  <p:sldIdLst>
    <p:sldId id="256" r:id="rId3"/>
    <p:sldId id="281" r:id="rId4"/>
    <p:sldId id="257" r:id="rId5"/>
    <p:sldId id="258" r:id="rId6"/>
    <p:sldId id="280" r:id="rId7"/>
    <p:sldId id="296" r:id="rId8"/>
    <p:sldId id="298" r:id="rId9"/>
    <p:sldId id="259" r:id="rId10"/>
    <p:sldId id="297" r:id="rId11"/>
    <p:sldId id="260" r:id="rId12"/>
    <p:sldId id="261" r:id="rId13"/>
    <p:sldId id="262" r:id="rId14"/>
    <p:sldId id="299" r:id="rId15"/>
    <p:sldId id="294" r:id="rId16"/>
    <p:sldId id="263" r:id="rId17"/>
    <p:sldId id="264" r:id="rId18"/>
    <p:sldId id="266" r:id="rId19"/>
    <p:sldId id="293" r:id="rId20"/>
    <p:sldId id="282" r:id="rId21"/>
    <p:sldId id="283" r:id="rId22"/>
    <p:sldId id="284" r:id="rId23"/>
    <p:sldId id="285" r:id="rId24"/>
    <p:sldId id="300" r:id="rId25"/>
    <p:sldId id="268" r:id="rId26"/>
    <p:sldId id="286" r:id="rId27"/>
    <p:sldId id="287" r:id="rId28"/>
    <p:sldId id="269" r:id="rId29"/>
    <p:sldId id="288" r:id="rId30"/>
    <p:sldId id="272" r:id="rId31"/>
    <p:sldId id="301" r:id="rId32"/>
    <p:sldId id="273" r:id="rId33"/>
    <p:sldId id="290" r:id="rId34"/>
    <p:sldId id="274" r:id="rId35"/>
    <p:sldId id="295" r:id="rId36"/>
    <p:sldId id="275" r:id="rId37"/>
    <p:sldId id="276" r:id="rId38"/>
    <p:sldId id="292" r:id="rId39"/>
    <p:sldId id="277" r:id="rId40"/>
    <p:sldId id="302" r:id="rId41"/>
    <p:sldId id="303" r:id="rId42"/>
    <p:sldId id="305" r:id="rId43"/>
    <p:sldId id="306" r:id="rId44"/>
    <p:sldId id="307" r:id="rId45"/>
    <p:sldId id="308" r:id="rId46"/>
    <p:sldId id="309" r:id="rId47"/>
    <p:sldId id="278" r:id="rId4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5"/>
    <a:srgbClr val="003960"/>
    <a:srgbClr val="5A0680"/>
    <a:srgbClr val="BCC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0351" autoAdjust="0"/>
  </p:normalViewPr>
  <p:slideViewPr>
    <p:cSldViewPr>
      <p:cViewPr varScale="1">
        <p:scale>
          <a:sx n="121" d="100"/>
          <a:sy n="121" d="100"/>
        </p:scale>
        <p:origin x="133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8874"/>
    </p:cViewPr>
  </p:sorterViewPr>
  <p:notesViewPr>
    <p:cSldViewPr>
      <p:cViewPr varScale="1">
        <p:scale>
          <a:sx n="66" d="100"/>
          <a:sy n="66" d="100"/>
        </p:scale>
        <p:origin x="-3125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943B1F-4E29-4956-A4E8-A40F8CD2B3F6}" type="datetimeFigureOut">
              <a:rPr lang="en-US"/>
              <a:pPr>
                <a:defRPr/>
              </a:pPr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45F790-DDC4-4A39-B570-F0B692A3A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46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459BBA-572A-46D8-B277-2F0DCDEBEE3A}" type="datetimeFigureOut">
              <a:rPr lang="en-US"/>
              <a:pPr>
                <a:defRPr/>
              </a:pPr>
              <a:t>8/3/2023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5895F7-E9A4-45C3-9628-E70FFB6A8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4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5895F7-E9A4-45C3-9628-E70FFB6A84C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895F7-E9A4-45C3-9628-E70FFB6A84C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2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5850"/>
            <a:ext cx="4419600" cy="154305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7086600" cy="1314450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5196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4B85-2482-4377-9D91-850EBA096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1F64-8A9C-43CC-A737-0EA98125A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7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0361-B34F-4CB7-BDB6-1B979655F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55C9-FAEF-4A9C-A8FB-38D47E199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2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B1A0-4C13-44D4-82BC-4A8131D26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75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91E8-1992-4638-B7B4-5323683F1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19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1150F-77B0-4405-A397-E3D7A0C43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94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FB36-A787-4EEB-9B71-68786F1A4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0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/>
          <a:lstStyle>
            <a:lvl1pPr>
              <a:defRPr sz="2000" baseline="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noProof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77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27432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27432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00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sz="3600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60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47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38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94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D31C-9968-46DD-8BD0-DC3707CE4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5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7459-EAC4-40C3-B7CD-50618400A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60E0-71C0-4BD8-8BA1-66F0FDBD3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875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960"/>
          </a:solidFill>
          <a:latin typeface="Gotham" pitchFamily="50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960"/>
          </a:solidFill>
          <a:latin typeface="Gotham" pitchFamily="50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960"/>
          </a:solidFill>
          <a:latin typeface="Gotham" pitchFamily="50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960"/>
          </a:solidFill>
          <a:latin typeface="Gotham" pitchFamily="50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960"/>
          </a:solidFill>
          <a:latin typeface="Gotham" pitchFamily="50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ajan Pro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ajan Pro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ajan Pro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ajan Pr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Managing the Healthcare Environment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44C9A-B0B2-4C40-81D5-94DE373535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2.gov.mb.ca/laws/regs/current/_pdf-regs.php?reg=27/2009" TargetMode="External"/><Relationship Id="rId2" Type="http://schemas.openxmlformats.org/officeDocument/2006/relationships/hyperlink" Target="https://www.wrha.mb.ca/extranet/ipc/files/manuals/acutecare/Routine_Practi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s://www.wrha.mb.ca/extranet/ipc/files/manuals/acutecare/Facility_Approved_Disinfectants.pdf" TargetMode="External"/><Relationship Id="rId7" Type="http://schemas.openxmlformats.org/officeDocument/2006/relationships/hyperlink" Target="http://home.wrha.mb.ca/corp/policy/files/20.20.020.pdf" TargetMode="External"/><Relationship Id="rId2" Type="http://schemas.openxmlformats.org/officeDocument/2006/relationships/hyperlink" Target="https://www.publichealthontario.ca/-/media/documents/bp-environmental-cleani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criddleyarycky\Downloads\110.160.010-Safe-Handling-of-Hazardous-Medications-Cytotoxic-and-Non-Cytotoxic.pdf" TargetMode="External"/><Relationship Id="rId5" Type="http://schemas.openxmlformats.org/officeDocument/2006/relationships/hyperlink" Target="https://r.search.yahoo.com/_ylt=AwrNYBob3q5k6tMQgAtXNyoA;_ylu=Y29sbwNiZjEEcG9zAzIEdnRpZAMEc2VjA3Ny/RV=2/RE=1689210523/RO=10/RU=https%3a%2f%2fwww.manitoba.ca%2fhealth%2fpublichealth%2fcdc%2fdocs%2fipc%2frpap.pdf/RK=2/RS=4mzT38AzQYDhcx5O22LZih1XMoE-" TargetMode="External"/><Relationship Id="rId4" Type="http://schemas.openxmlformats.org/officeDocument/2006/relationships/hyperlink" Target="https://web2.gov.mb.ca/laws/regs/current/_pdf-regs.php?reg=27/200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57200" y="1085850"/>
            <a:ext cx="5486400" cy="1543050"/>
          </a:xfrm>
        </p:spPr>
        <p:txBody>
          <a:bodyPr/>
          <a:lstStyle/>
          <a:p>
            <a:r>
              <a:rPr lang="en-US" altLang="en-US" sz="3000" dirty="0">
                <a:latin typeface="Arial" charset="0"/>
                <a:cs typeface="Arial" charset="0"/>
              </a:rPr>
              <a:t>Managing the Healthcare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55FA8-C112-4F82-B678-0EAF2EA2DC97}"/>
              </a:ext>
            </a:extLst>
          </p:cNvPr>
          <p:cNvSpPr txBox="1"/>
          <p:nvPr/>
        </p:nvSpPr>
        <p:spPr>
          <a:xfrm>
            <a:off x="609600" y="325755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4785"/>
                </a:solidFill>
              </a:rPr>
              <a:t>An Infection Prevention and Control </a:t>
            </a:r>
          </a:p>
          <a:p>
            <a:r>
              <a:rPr lang="en-US" sz="2400" dirty="0">
                <a:solidFill>
                  <a:srgbClr val="004785"/>
                </a:solidFill>
              </a:rPr>
              <a:t>Routine Practices Module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Who?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92" y="1231042"/>
            <a:ext cx="6172200" cy="2743200"/>
          </a:xfrm>
        </p:spPr>
        <p:txBody>
          <a:bodyPr/>
          <a:lstStyle/>
          <a:p>
            <a:pPr marL="117475" indent="0">
              <a:spcAft>
                <a:spcPts val="1200"/>
              </a:spcAft>
              <a:buNone/>
            </a:pPr>
            <a:r>
              <a:rPr lang="en-US" sz="2000" b="1" dirty="0"/>
              <a:t>Who needs to know how to </a:t>
            </a:r>
            <a:br>
              <a:rPr lang="en-US" sz="2000" b="1" dirty="0"/>
            </a:br>
            <a:r>
              <a:rPr lang="en-US" sz="2000" b="1" dirty="0"/>
              <a:t>MANAGE THE HEALTHCARE ENVIRONMENT? </a:t>
            </a:r>
            <a:endParaRPr lang="en-US" sz="2000" dirty="0"/>
          </a:p>
          <a:p>
            <a:pPr marL="287338" indent="-169863"/>
            <a:r>
              <a:rPr lang="en-US" sz="2000" dirty="0"/>
              <a:t>Everyone who interacts with patients or their environment needs to know how to manage the healthcare environment.  </a:t>
            </a:r>
          </a:p>
          <a:p>
            <a:pPr marL="182880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Acute care staff</a:t>
            </a:r>
          </a:p>
          <a:p>
            <a:pPr marL="182880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Long term care staff</a:t>
            </a:r>
          </a:p>
          <a:p>
            <a:pPr marL="182880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Clinical staff</a:t>
            </a:r>
          </a:p>
          <a:p>
            <a:pPr marL="1828800" lvl="3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Non-clinical staff</a:t>
            </a:r>
          </a:p>
          <a:p>
            <a:pPr marL="117475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96" y="2894058"/>
            <a:ext cx="23622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15826"/>
            <a:ext cx="2528460" cy="167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When?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550"/>
            <a:ext cx="6553200" cy="2209800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When is this information about how to </a:t>
            </a:r>
            <a:br>
              <a:rPr lang="en-US" sz="2000" b="1" dirty="0"/>
            </a:br>
            <a:r>
              <a:rPr lang="en-US" sz="2000" b="1" dirty="0"/>
              <a:t>MANAGE THE HEALTHCARE ENVIRONMENT used?</a:t>
            </a:r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pPr marL="460375"/>
            <a:r>
              <a:rPr lang="en-US" sz="2000" dirty="0"/>
              <a:t>This information </a:t>
            </a:r>
            <a:r>
              <a:rPr lang="en-US" sz="2000" b="1" dirty="0"/>
              <a:t>must be used whenever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you are in the healthcare environment.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7A69E3-565D-41B1-9189-38E7F6448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4" t="22593" r="22748" b="16840"/>
          <a:stretch/>
        </p:blipFill>
        <p:spPr>
          <a:xfrm>
            <a:off x="1066800" y="3195159"/>
            <a:ext cx="1915043" cy="1191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B16FF-1886-4950-9B3F-85858888B1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18" t="27222" r="13048" b="23202"/>
          <a:stretch/>
        </p:blipFill>
        <p:spPr>
          <a:xfrm>
            <a:off x="3810000" y="3195159"/>
            <a:ext cx="1915043" cy="121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BC174-09E1-493E-BB77-F1B5C0AA4D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65" t="10743" r="17280" b="21099"/>
          <a:stretch/>
        </p:blipFill>
        <p:spPr>
          <a:xfrm>
            <a:off x="6553200" y="3167555"/>
            <a:ext cx="2042902" cy="1191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17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09" y="1352550"/>
            <a:ext cx="5410200" cy="2590800"/>
          </a:xfrm>
        </p:spPr>
        <p:txBody>
          <a:bodyPr/>
          <a:lstStyle/>
          <a:p>
            <a:r>
              <a:rPr lang="en-US" altLang="en-US" sz="2000" dirty="0"/>
              <a:t>Before entering the healthcare environment, you must perform a Point of Care Risk Assessment (PCRA). </a:t>
            </a:r>
          </a:p>
          <a:p>
            <a:r>
              <a:rPr lang="en-US" altLang="en-US" sz="2000" dirty="0"/>
              <a:t>The </a:t>
            </a:r>
            <a:r>
              <a:rPr lang="en-US" altLang="en-US" sz="2000" b="1" dirty="0"/>
              <a:t>Point of Care Risk Assessment</a:t>
            </a:r>
            <a:r>
              <a:rPr lang="en-US" altLang="en-US" sz="2000" dirty="0"/>
              <a:t> (</a:t>
            </a:r>
            <a:r>
              <a:rPr lang="en-US" altLang="en-US" sz="2000" b="1" dirty="0"/>
              <a:t>PCRA</a:t>
            </a:r>
            <a:r>
              <a:rPr lang="en-US" altLang="en-US" sz="2000" dirty="0"/>
              <a:t>) helps you decide what additional steps need to be taken to protect yourself, persons receiving care, and others in the environment.  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4" name="Picture 9" descr="H:\PCRA LMS docs\risk analy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92" y="1352550"/>
            <a:ext cx="283051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3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90550"/>
            <a:ext cx="8229600" cy="857250"/>
          </a:xfrm>
        </p:spPr>
        <p:txBody>
          <a:bodyPr/>
          <a:lstStyle/>
          <a:p>
            <a:r>
              <a:rPr lang="en-US" altLang="en-US" sz="5400" dirty="0">
                <a:latin typeface="Arial" charset="0"/>
                <a:cs typeface="Arial" charset="0"/>
              </a:rPr>
              <a:t>3</a:t>
            </a:r>
            <a:r>
              <a:rPr lang="en-US" altLang="en-US" sz="3200" dirty="0">
                <a:latin typeface="Arial" charset="0"/>
                <a:cs typeface="Arial" charset="0"/>
              </a:rPr>
              <a:t> Ways to Manage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114" y="1352550"/>
            <a:ext cx="4495800" cy="25908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600" dirty="0"/>
              <a:t>Minimize Contamination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600" dirty="0"/>
              <a:t>Clean and Disinfect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3600" dirty="0"/>
              <a:t>Handling Items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2785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Minimize Contamination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4724400" cy="2743200"/>
          </a:xfrm>
        </p:spPr>
        <p:txBody>
          <a:bodyPr/>
          <a:lstStyle/>
          <a:p>
            <a:pPr marL="117475" lvl="0" indent="0">
              <a:spcBef>
                <a:spcPts val="0"/>
              </a:spcBef>
              <a:buNone/>
            </a:pPr>
            <a:r>
              <a:rPr lang="en-US" sz="1800" dirty="0"/>
              <a:t>Remember to follow the </a:t>
            </a:r>
            <a:br>
              <a:rPr lang="en-US" sz="1800" dirty="0"/>
            </a:br>
            <a:r>
              <a:rPr lang="en-US" sz="1800" b="1" dirty="0"/>
              <a:t>4 moments for hand hygiene</a:t>
            </a:r>
            <a:r>
              <a:rPr lang="en-US" sz="1800" dirty="0"/>
              <a:t>: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Before initial contact with the person receiving care (PRC)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Before aseptic or clean procedures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After body fluid exposure risk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After contact with person receiving care or their environment</a:t>
            </a:r>
          </a:p>
        </p:txBody>
      </p:sp>
      <p:pic>
        <p:nvPicPr>
          <p:cNvPr id="5122" name="Picture 2" descr="C:\Users\kmckenna\Desktop\4 moment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6759" r="8639"/>
          <a:stretch/>
        </p:blipFill>
        <p:spPr bwMode="auto">
          <a:xfrm>
            <a:off x="5410200" y="1741827"/>
            <a:ext cx="3082156" cy="2445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92943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Minimize Contamination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81150"/>
            <a:ext cx="6477000" cy="1981200"/>
          </a:xfrm>
        </p:spPr>
        <p:txBody>
          <a:bodyPr/>
          <a:lstStyle/>
          <a:p>
            <a:pPr marL="284163" lvl="0" indent="-166688">
              <a:spcBef>
                <a:spcPts val="0"/>
              </a:spcBef>
            </a:pPr>
            <a:endParaRPr lang="en-US" sz="1800" dirty="0"/>
          </a:p>
          <a:p>
            <a:pPr marL="117475" lvl="0" indent="0">
              <a:spcBef>
                <a:spcPts val="0"/>
              </a:spcBef>
              <a:buNone/>
            </a:pPr>
            <a:r>
              <a:rPr lang="en-US" sz="2000" dirty="0"/>
              <a:t>Keep</a:t>
            </a:r>
            <a:r>
              <a:rPr lang="en-US" sz="1600" dirty="0"/>
              <a:t> </a:t>
            </a:r>
            <a:r>
              <a:rPr lang="en-US" sz="2000" dirty="0"/>
              <a:t>the</a:t>
            </a:r>
            <a:r>
              <a:rPr lang="en-US" sz="1600" dirty="0"/>
              <a:t> </a:t>
            </a:r>
            <a:r>
              <a:rPr lang="en-US" sz="2000" dirty="0"/>
              <a:t>healthcare</a:t>
            </a:r>
            <a:r>
              <a:rPr lang="en-US" sz="1600" dirty="0"/>
              <a:t> </a:t>
            </a:r>
            <a:r>
              <a:rPr lang="en-US" sz="2000" dirty="0"/>
              <a:t>environment</a:t>
            </a:r>
            <a:r>
              <a:rPr lang="en-US" sz="1600" dirty="0"/>
              <a:t> </a:t>
            </a:r>
            <a:r>
              <a:rPr lang="en-US" sz="2000" dirty="0"/>
              <a:t>clean</a:t>
            </a:r>
            <a:r>
              <a:rPr lang="en-US" sz="1600" dirty="0"/>
              <a:t> </a:t>
            </a:r>
            <a:r>
              <a:rPr lang="en-US" sz="2000" dirty="0"/>
              <a:t>by</a:t>
            </a:r>
            <a:r>
              <a:rPr lang="en-US" sz="1600" dirty="0"/>
              <a:t> </a:t>
            </a:r>
            <a:r>
              <a:rPr lang="en-US" sz="2000" dirty="0"/>
              <a:t>contaminating</a:t>
            </a:r>
            <a:r>
              <a:rPr lang="en-US" sz="1600" dirty="0"/>
              <a:t> </a:t>
            </a:r>
            <a:r>
              <a:rPr lang="en-US" sz="2000" dirty="0"/>
              <a:t>it</a:t>
            </a:r>
            <a:r>
              <a:rPr lang="en-US" sz="1600" dirty="0"/>
              <a:t> </a:t>
            </a:r>
            <a:r>
              <a:rPr lang="en-US" sz="2000" dirty="0"/>
              <a:t>as</a:t>
            </a:r>
            <a:r>
              <a:rPr lang="en-US" sz="1600" dirty="0"/>
              <a:t> </a:t>
            </a:r>
            <a:r>
              <a:rPr lang="en-US" sz="2000" dirty="0"/>
              <a:t>little</a:t>
            </a:r>
            <a:r>
              <a:rPr lang="en-US" sz="1600" dirty="0"/>
              <a:t> </a:t>
            </a:r>
            <a:r>
              <a:rPr lang="en-US" sz="2000" dirty="0"/>
              <a:t>as</a:t>
            </a:r>
            <a:r>
              <a:rPr lang="en-US" sz="1600" dirty="0"/>
              <a:t> </a:t>
            </a:r>
            <a:r>
              <a:rPr lang="en-US" sz="2000" dirty="0"/>
              <a:t>possible</a:t>
            </a:r>
            <a:r>
              <a:rPr lang="en-US" sz="1600" dirty="0"/>
              <a:t>:</a:t>
            </a:r>
          </a:p>
          <a:p>
            <a:pPr marL="86042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Do not contaminate your clothing </a:t>
            </a:r>
            <a:br>
              <a:rPr lang="en-US" dirty="0"/>
            </a:br>
            <a:r>
              <a:rPr lang="en-US" dirty="0"/>
              <a:t>or the healthcare environment </a:t>
            </a:r>
            <a:br>
              <a:rPr lang="en-US" dirty="0"/>
            </a:br>
            <a:r>
              <a:rPr lang="en-US" dirty="0"/>
              <a:t>when handling used items</a:t>
            </a:r>
          </a:p>
        </p:txBody>
      </p:sp>
    </p:spTree>
    <p:extLst>
      <p:ext uri="{BB962C8B-B14F-4D97-AF65-F5344CB8AC3E}">
        <p14:creationId xmlns:p14="http://schemas.microsoft.com/office/powerpoint/2010/main" val="146342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Minimize Contamination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5950"/>
            <a:ext cx="2209800" cy="21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391400" cy="27432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b="1" dirty="0"/>
              <a:t>Do not eat or drink in </a:t>
            </a:r>
            <a:r>
              <a:rPr lang="en-US" sz="2000" b="1" u="sng" dirty="0"/>
              <a:t>any</a:t>
            </a:r>
            <a:r>
              <a:rPr lang="en-US" sz="2000" b="1" dirty="0"/>
              <a:t> healthcare environment, such as: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nursing stations 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medication rooms 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clean supply rooms 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reprocessing areas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lab areas 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waiting rooms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patient lounges</a:t>
            </a:r>
          </a:p>
          <a:p>
            <a:pPr marL="458788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patient homes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371475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160020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Cleaning and Disinfecting</a:t>
            </a:r>
            <a:br>
              <a:rPr lang="en-US" sz="3200" dirty="0"/>
            </a:br>
            <a:r>
              <a:rPr lang="en-US" sz="3200" dirty="0"/>
              <a:t>The Healthcare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350"/>
            <a:ext cx="5029200" cy="2133600"/>
          </a:xfrm>
        </p:spPr>
        <p:txBody>
          <a:bodyPr/>
          <a:lstStyle/>
          <a:p>
            <a:pPr marL="569913" indent="-227013">
              <a:spcBef>
                <a:spcPts val="0"/>
              </a:spcBef>
            </a:pPr>
            <a:endParaRPr lang="en-US" sz="1600" dirty="0"/>
          </a:p>
          <a:p>
            <a:pPr marL="227013" indent="-169863">
              <a:spcBef>
                <a:spcPts val="0"/>
              </a:spcBef>
            </a:pPr>
            <a:r>
              <a:rPr lang="en-US" sz="2000" dirty="0"/>
              <a:t>Follow your site, program, or area’s procedures when cleaning and disinfecting</a:t>
            </a:r>
          </a:p>
          <a:p>
            <a:pPr marL="227013" lvl="0" indent="-169863">
              <a:spcBef>
                <a:spcPts val="0"/>
              </a:spcBef>
            </a:pPr>
            <a:r>
              <a:rPr lang="en-US" sz="2000" dirty="0"/>
              <a:t>Use the approved product that is appropriate for the item you are cleaning</a:t>
            </a: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2150"/>
            <a:ext cx="2286000" cy="227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483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How to Clean and Disinfect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3733800" cy="2743200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461963" lvl="0" indent="-344488">
              <a:spcBef>
                <a:spcPts val="0"/>
              </a:spcBef>
            </a:pPr>
            <a:r>
              <a:rPr lang="en-US" sz="2000" dirty="0"/>
              <a:t>Cleaning removes dirt </a:t>
            </a:r>
            <a:br>
              <a:rPr lang="en-US" sz="2000" dirty="0"/>
            </a:br>
            <a:r>
              <a:rPr lang="en-US" sz="2000" dirty="0"/>
              <a:t>but may not kill germs.   </a:t>
            </a:r>
          </a:p>
          <a:p>
            <a:pPr marL="461963" lvl="0" indent="-344488">
              <a:spcBef>
                <a:spcPts val="0"/>
              </a:spcBef>
            </a:pPr>
            <a:r>
              <a:rPr lang="en-US" sz="2000" dirty="0"/>
              <a:t>Disinfecting kills germs </a:t>
            </a:r>
            <a:br>
              <a:rPr lang="en-US" sz="2000" dirty="0"/>
            </a:br>
            <a:r>
              <a:rPr lang="en-US" sz="2000" dirty="0"/>
              <a:t>but is not effective when visible dirt is present.  </a:t>
            </a:r>
          </a:p>
          <a:p>
            <a:pPr marL="461963" lvl="0" indent="-344488">
              <a:spcBef>
                <a:spcPts val="0"/>
              </a:spcBef>
            </a:pPr>
            <a:r>
              <a:rPr lang="en-US" sz="2000" dirty="0"/>
              <a:t>Visible dirt must be removed before a surface or item can be disinfected.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92088"/>
            <a:ext cx="1466613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692088"/>
            <a:ext cx="1895537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576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Cleaning and Disinfecting</a:t>
            </a:r>
            <a:br>
              <a:rPr lang="en-US" sz="3200" dirty="0"/>
            </a:br>
            <a:r>
              <a:rPr lang="en-US" sz="3200" dirty="0"/>
              <a:t>The Healthcare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33550"/>
            <a:ext cx="4953000" cy="2438400"/>
          </a:xfrm>
        </p:spPr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b="1" dirty="0"/>
              <a:t>Clean</a:t>
            </a:r>
            <a:r>
              <a:rPr lang="en-US" dirty="0"/>
              <a:t>: If there is visible dirt, </a:t>
            </a:r>
            <a:br>
              <a:rPr lang="en-US" dirty="0"/>
            </a:br>
            <a:r>
              <a:rPr lang="en-US" dirty="0"/>
              <a:t>clean it before disinfecting; clean: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using a rubbing action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in all grooves and joints</a:t>
            </a:r>
          </a:p>
          <a:p>
            <a:pPr marL="569913" lvl="0" indent="-227013"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09750"/>
            <a:ext cx="2826833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79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8229600" cy="2743200"/>
          </a:xfrm>
        </p:spPr>
        <p:txBody>
          <a:bodyPr/>
          <a:lstStyle/>
          <a:p>
            <a:pPr indent="-225425">
              <a:defRPr/>
            </a:pPr>
            <a:r>
              <a:rPr lang="en-US" dirty="0"/>
              <a:t>In this course, you will learn how to </a:t>
            </a:r>
            <a:r>
              <a:rPr lang="en-US" b="1" dirty="0"/>
              <a:t>Manage the HealthCare Environment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You will have a knowledge test at the end of this course.</a:t>
            </a:r>
          </a:p>
          <a:p>
            <a:pPr marL="117475" indent="0">
              <a:buNone/>
              <a:defRPr/>
            </a:pPr>
            <a:endParaRPr lang="en-US" sz="1400" i="1" dirty="0"/>
          </a:p>
          <a:p>
            <a:pPr indent="-225425">
              <a:defRPr/>
            </a:pPr>
            <a:r>
              <a:rPr lang="en-US" i="1" dirty="0"/>
              <a:t>Please note: in this course we use the term “person receiving care” to refer to patients, residents and clients </a:t>
            </a:r>
            <a:br>
              <a:rPr lang="en-US" i="1" dirty="0"/>
            </a:br>
            <a:r>
              <a:rPr lang="en-US" i="1" dirty="0"/>
              <a:t>depending on the healthcare delivery setting.</a:t>
            </a:r>
          </a:p>
          <a:p>
            <a:pPr marL="0" indent="0">
              <a:buNone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033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Cleaning and Disinfecting</a:t>
            </a:r>
            <a:br>
              <a:rPr lang="en-US" sz="3200" dirty="0"/>
            </a:br>
            <a:r>
              <a:rPr lang="en-US" sz="3200" dirty="0"/>
              <a:t>The Healthcare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9750"/>
            <a:ext cx="5181600" cy="2362200"/>
          </a:xfrm>
        </p:spPr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000" b="1" dirty="0"/>
              <a:t>Disinfect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After visible dirt has been removed, disinfect by repeating the cleaning process with a disinfectant.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Many facility approved cleaners are also disinfectants and can be used for both the cleaning and the disinfecting steps.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/>
              <a:t>Be sure to follow manufacturer’s recommended wet contact time and allow to air-dry.</a:t>
            </a:r>
          </a:p>
          <a:p>
            <a:pPr marL="571500" lvl="0" indent="-228600">
              <a:spcBef>
                <a:spcPts val="0"/>
              </a:spcBef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38349"/>
            <a:ext cx="2462982" cy="182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58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Cleaning and Disinfecting</a:t>
            </a:r>
            <a:br>
              <a:rPr lang="en-US" sz="3200" dirty="0"/>
            </a:br>
            <a:r>
              <a:rPr lang="en-US" sz="3200" dirty="0"/>
              <a:t>The Healthcare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5950"/>
            <a:ext cx="5105400" cy="1981200"/>
          </a:xfrm>
        </p:spPr>
        <p:txBody>
          <a:bodyPr/>
          <a:lstStyle/>
          <a:p>
            <a:pPr marL="571500" lvl="0" indent="-228600">
              <a:spcBef>
                <a:spcPts val="0"/>
              </a:spcBef>
            </a:pPr>
            <a:r>
              <a:rPr lang="en-US" b="1" dirty="0"/>
              <a:t>Clean and disinfect:</a:t>
            </a:r>
          </a:p>
          <a:p>
            <a:pPr marL="971550" lvl="1" indent="-228600">
              <a:spcBef>
                <a:spcPts val="0"/>
              </a:spcBef>
            </a:pPr>
            <a:r>
              <a:rPr lang="en-US" dirty="0">
                <a:ea typeface="+mn-ea"/>
              </a:rPr>
              <a:t>as s</a:t>
            </a:r>
            <a:r>
              <a:rPr lang="en-US" dirty="0"/>
              <a:t>cheduled; when visibly dirty; after transfer or discharge; </a:t>
            </a:r>
            <a:br>
              <a:rPr lang="en-US" dirty="0"/>
            </a:br>
            <a:r>
              <a:rPr lang="en-US" dirty="0"/>
              <a:t>after Additional Precautions</a:t>
            </a:r>
            <a:br>
              <a:rPr lang="en-US" dirty="0"/>
            </a:br>
            <a:r>
              <a:rPr lang="en-US" dirty="0"/>
              <a:t>are discontinued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2599" y="1962150"/>
            <a:ext cx="2550017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015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Frequently Touched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4950"/>
            <a:ext cx="4876800" cy="2895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000" b="1" dirty="0"/>
              <a:t>Clean and disinfect frequently touched surfaces more often</a:t>
            </a:r>
            <a:r>
              <a:rPr lang="en-US" sz="2000" dirty="0"/>
              <a:t>. Examples of frequently touched surfaces include: </a:t>
            </a:r>
          </a:p>
          <a:p>
            <a:pPr marL="342900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surfaces close to the patient, such as</a:t>
            </a:r>
          </a:p>
          <a:p>
            <a:pPr marL="850900" lvl="2" indent="-285750">
              <a:lnSpc>
                <a:spcPts val="1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bedrails, call bells;</a:t>
            </a:r>
          </a:p>
          <a:p>
            <a:pPr marL="850900" lvl="2" indent="-285750">
              <a:lnSpc>
                <a:spcPts val="1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over bed tables, door knobs; </a:t>
            </a:r>
          </a:p>
          <a:p>
            <a:pPr marL="850900" lvl="2" indent="-285750">
              <a:lnSpc>
                <a:spcPts val="1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bathrooms; </a:t>
            </a:r>
          </a:p>
          <a:p>
            <a:pPr marL="850900" lvl="2" indent="-285750">
              <a:lnSpc>
                <a:spcPts val="1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shared dining areas;  </a:t>
            </a:r>
          </a:p>
          <a:p>
            <a:pPr marL="850900" lvl="2" indent="-285750">
              <a:lnSpc>
                <a:spcPts val="1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shared bathing areas; </a:t>
            </a:r>
          </a:p>
          <a:p>
            <a:pPr marL="850900" lvl="2" indent="-285750">
              <a:lnSpc>
                <a:spcPts val="1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technology items</a:t>
            </a:r>
            <a:endParaRPr lang="en-US" sz="1600" dirty="0"/>
          </a:p>
          <a:p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62" y="921707"/>
            <a:ext cx="1135938" cy="838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40" y="2225057"/>
            <a:ext cx="1023923" cy="96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18" y="2016374"/>
            <a:ext cx="1507226" cy="87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98" y="1335569"/>
            <a:ext cx="858127" cy="92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A72FD-EBA3-4AD5-8913-6DF249BB4A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44" t="17578" r="18511" b="28197"/>
          <a:stretch/>
        </p:blipFill>
        <p:spPr>
          <a:xfrm>
            <a:off x="6779908" y="2830289"/>
            <a:ext cx="1688503" cy="99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C5D539-DB17-4DB4-97F0-3BEE023A6A1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85" t="8426" r="11399" b="22223"/>
          <a:stretch/>
        </p:blipFill>
        <p:spPr>
          <a:xfrm>
            <a:off x="5796327" y="3247022"/>
            <a:ext cx="1338336" cy="92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9847" r="5014" b="8157"/>
          <a:stretch/>
        </p:blipFill>
        <p:spPr bwMode="auto">
          <a:xfrm>
            <a:off x="5591418" y="1219200"/>
            <a:ext cx="1038644" cy="1160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1B8B-8396-4B6B-A87F-78BC5215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Non-critical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1860B-C943-4097-8F1E-EA56BB088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8" y="1962150"/>
            <a:ext cx="38100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is non-critical equipment in the environment of person receiving care which also needs to be cleaned and disinfected.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CCE2B97-04F4-4179-8B42-081601C52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5" t="7021" r="3490" b="18082"/>
          <a:stretch/>
        </p:blipFill>
        <p:spPr bwMode="auto">
          <a:xfrm>
            <a:off x="4800600" y="1720721"/>
            <a:ext cx="3373841" cy="2159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4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Non-critical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3004"/>
            <a:ext cx="3886200" cy="2384490"/>
          </a:xfrm>
        </p:spPr>
        <p:txBody>
          <a:bodyPr/>
          <a:lstStyle/>
          <a:p>
            <a:pPr marL="117475" indent="0">
              <a:spcBef>
                <a:spcPts val="1200"/>
              </a:spcBef>
              <a:buNone/>
            </a:pPr>
            <a:r>
              <a:rPr lang="en-US" sz="2000" dirty="0"/>
              <a:t>Non-critical equipment is equipment that may touch intact skin but not broken skin or mucous membranes. </a:t>
            </a:r>
            <a:br>
              <a:rPr lang="en-US" sz="2000" dirty="0"/>
            </a:br>
            <a:r>
              <a:rPr lang="en-US" sz="2000" dirty="0"/>
              <a:t>Items such as stethoscopes, IV poles, blood pressure machines or wheelchairs.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2162" r="26157" b="697"/>
          <a:stretch/>
        </p:blipFill>
        <p:spPr bwMode="auto">
          <a:xfrm>
            <a:off x="7325587" y="1202171"/>
            <a:ext cx="1102660" cy="234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2020" r="7929" b="-1150"/>
          <a:stretch/>
        </p:blipFill>
        <p:spPr bwMode="auto">
          <a:xfrm>
            <a:off x="6019801" y="1504950"/>
            <a:ext cx="1316083" cy="118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1" y="2657497"/>
            <a:ext cx="1104900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3" r="27490" b="6070"/>
          <a:stretch/>
        </p:blipFill>
        <p:spPr bwMode="auto">
          <a:xfrm>
            <a:off x="6961121" y="2571750"/>
            <a:ext cx="455927" cy="149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Cleaning Non-critical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4419600" cy="2514600"/>
          </a:xfrm>
        </p:spPr>
        <p:txBody>
          <a:bodyPr/>
          <a:lstStyle/>
          <a:p>
            <a:pPr marL="460375" lvl="0">
              <a:spcBef>
                <a:spcPts val="0"/>
              </a:spcBef>
            </a:pPr>
            <a:r>
              <a:rPr lang="en-US" sz="1800" dirty="0"/>
              <a:t>Do not take unneeded or extra items into the care environment.</a:t>
            </a:r>
          </a:p>
          <a:p>
            <a:pPr marL="460375" lvl="0">
              <a:spcBef>
                <a:spcPts val="0"/>
              </a:spcBef>
            </a:pPr>
            <a:r>
              <a:rPr lang="en-US" sz="1800" dirty="0"/>
              <a:t>Dedicate equipment to a single person receiving care whenever possible.</a:t>
            </a:r>
          </a:p>
          <a:p>
            <a:pPr marL="460375" lvl="0">
              <a:spcBef>
                <a:spcPts val="0"/>
              </a:spcBef>
            </a:pPr>
            <a:r>
              <a:rPr lang="en-US" sz="1800" dirty="0"/>
              <a:t>Clean and disinfect items that have been in the environment or in direct contact with a person receiving care before using them with another.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04" y="2991229"/>
            <a:ext cx="2445148" cy="137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 r="2394"/>
          <a:stretch/>
        </p:blipFill>
        <p:spPr bwMode="auto">
          <a:xfrm>
            <a:off x="5618804" y="1446254"/>
            <a:ext cx="1036556" cy="153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70" y="1421542"/>
            <a:ext cx="1150682" cy="153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69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Dedicated Non-critical Equipment: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8001000" cy="1752600"/>
          </a:xfrm>
        </p:spPr>
        <p:txBody>
          <a:bodyPr/>
          <a:lstStyle/>
          <a:p>
            <a:pPr marL="457200" lvl="0" indent="-228600">
              <a:spcBef>
                <a:spcPts val="0"/>
              </a:spcBef>
            </a:pPr>
            <a:r>
              <a:rPr lang="en-US" sz="1800" dirty="0"/>
              <a:t>Items such as basins, bedpans and urinals are: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dedicated to a single patient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labeled and or stored appropriately to avoid use by another patient</a:t>
            </a:r>
          </a:p>
          <a:p>
            <a:pPr marL="460375" lvl="0" indent="-231775">
              <a:spcBef>
                <a:spcPts val="0"/>
              </a:spcBef>
            </a:pPr>
            <a:r>
              <a:rPr lang="en-US" sz="1800" dirty="0"/>
              <a:t>are stored in a dedicated clean space. </a:t>
            </a:r>
          </a:p>
          <a:p>
            <a:pPr marL="460375" lvl="0" indent="-231775">
              <a:spcBef>
                <a:spcPts val="0"/>
              </a:spcBef>
            </a:pPr>
            <a:r>
              <a:rPr lang="en-US" sz="1800" dirty="0"/>
              <a:t>are stored to prevent contamination by pets, pests, the client, family, visitors, moisture, dirt or dust when care is provided in the home.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180229"/>
            <a:ext cx="19431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80229"/>
            <a:ext cx="247208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9522"/>
            <a:ext cx="2761443" cy="107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7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Dedicated Non-critical Equipment: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4950"/>
            <a:ext cx="4495800" cy="2667000"/>
          </a:xfrm>
        </p:spPr>
        <p:txBody>
          <a:bodyPr/>
          <a:lstStyle/>
          <a:p>
            <a:pPr marL="228600" lvl="0" indent="0">
              <a:spcBef>
                <a:spcPts val="0"/>
              </a:spcBef>
              <a:buNone/>
            </a:pPr>
            <a:r>
              <a:rPr lang="en-US" sz="2000" dirty="0"/>
              <a:t>Dedicated Non-critical Equipment</a:t>
            </a:r>
          </a:p>
          <a:p>
            <a:pPr marL="228600" lvl="0" indent="0">
              <a:spcBef>
                <a:spcPts val="0"/>
              </a:spcBef>
              <a:buNone/>
            </a:pPr>
            <a:r>
              <a:rPr lang="en-US" sz="2000" dirty="0"/>
              <a:t>must be cleaned and disinfected: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when visibly soiled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on a regular schedule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before being assigned to another person receiving care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52550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52750"/>
            <a:ext cx="1483098" cy="148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81" y="1743075"/>
            <a:ext cx="1674719" cy="16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19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Sterile and Clean Supplies: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5943600" cy="2971800"/>
          </a:xfrm>
        </p:spPr>
        <p:txBody>
          <a:bodyPr/>
          <a:lstStyle/>
          <a:p>
            <a:pPr marL="460375" lvl="0">
              <a:spcBef>
                <a:spcPts val="0"/>
              </a:spcBef>
            </a:pPr>
            <a:r>
              <a:rPr lang="en-US" sz="1800" dirty="0"/>
              <a:t>are </a:t>
            </a:r>
            <a:r>
              <a:rPr lang="en-US" sz="1800" b="1" dirty="0"/>
              <a:t>NOT</a:t>
            </a:r>
            <a:r>
              <a:rPr lang="en-US" sz="1800" dirty="0"/>
              <a:t> stored under sinks or near plumbing.</a:t>
            </a:r>
          </a:p>
          <a:p>
            <a:pPr marL="460375" lvl="0">
              <a:spcBef>
                <a:spcPts val="0"/>
              </a:spcBef>
            </a:pPr>
            <a:r>
              <a:rPr lang="en-US" sz="1800" dirty="0"/>
              <a:t>are </a:t>
            </a:r>
            <a:r>
              <a:rPr lang="en-US" sz="1800" b="1" dirty="0"/>
              <a:t>NOT</a:t>
            </a:r>
            <a:r>
              <a:rPr lang="en-US" sz="1800" dirty="0"/>
              <a:t> stored in the same area as staff’s personal items such as coats, purses or lunch bags.</a:t>
            </a:r>
          </a:p>
          <a:p>
            <a:pPr marL="460375">
              <a:spcBef>
                <a:spcPts val="0"/>
              </a:spcBef>
            </a:pPr>
            <a:r>
              <a:rPr lang="en-US" sz="1800" dirty="0"/>
              <a:t>Includes items such as:</a:t>
            </a:r>
          </a:p>
          <a:p>
            <a:pPr marL="8556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soaps, lotion</a:t>
            </a:r>
          </a:p>
          <a:p>
            <a:pPr marL="8556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tissue, razors</a:t>
            </a:r>
          </a:p>
          <a:p>
            <a:pPr marL="8556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blood collection containers, tourniquets. </a:t>
            </a:r>
          </a:p>
          <a:p>
            <a:pPr marL="455613">
              <a:spcBef>
                <a:spcPts val="0"/>
              </a:spcBef>
            </a:pPr>
            <a:r>
              <a:rPr lang="en-US" sz="1800" dirty="0"/>
              <a:t>Discard these items after transfer, </a:t>
            </a:r>
            <a:br>
              <a:rPr lang="en-US" sz="1800" dirty="0"/>
            </a:br>
            <a:r>
              <a:rPr lang="en-US" sz="1800" dirty="0"/>
              <a:t>terminal clean or discharge.</a:t>
            </a:r>
          </a:p>
          <a:p>
            <a:pPr marL="855663" lvl="1">
              <a:spcBef>
                <a:spcPts val="0"/>
              </a:spcBef>
            </a:pPr>
            <a:endParaRPr lang="en-US" sz="1800" dirty="0"/>
          </a:p>
          <a:p>
            <a:pPr marL="460375" lvl="0">
              <a:spcBef>
                <a:spcPts val="0"/>
              </a:spcBef>
            </a:pP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544" r="2842" b="5220"/>
          <a:stretch/>
        </p:blipFill>
        <p:spPr bwMode="auto">
          <a:xfrm>
            <a:off x="5867400" y="2807984"/>
            <a:ext cx="1099767" cy="6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545" y="1581150"/>
            <a:ext cx="1809283" cy="6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53" y="2571750"/>
            <a:ext cx="1890175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86" y="2067834"/>
            <a:ext cx="1037943" cy="7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713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Linen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70" y="2090245"/>
            <a:ext cx="5486400" cy="1295400"/>
          </a:xfrm>
        </p:spPr>
        <p:txBody>
          <a:bodyPr/>
          <a:lstStyle/>
          <a:p>
            <a:pPr marL="117475" indent="0">
              <a:buNone/>
            </a:pPr>
            <a:r>
              <a:rPr lang="en-US" sz="2000" dirty="0"/>
              <a:t>Clean linen and used linen are items which need proper handling when working in the environment of the person receiving care. </a:t>
            </a:r>
            <a:endParaRPr lang="en-US" altLang="en-US" sz="2000" dirty="0"/>
          </a:p>
          <a:p>
            <a:pPr marL="117475" indent="0">
              <a:buNone/>
            </a:pPr>
            <a:endParaRPr lang="en-US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61645"/>
            <a:ext cx="216640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2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89992"/>
            <a:ext cx="8229600" cy="85725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Overview of Managing the Healthcare Environment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981072"/>
            <a:ext cx="8229600" cy="2362200"/>
          </a:xfrm>
        </p:spPr>
        <p:txBody>
          <a:bodyPr/>
          <a:lstStyle/>
          <a:p>
            <a:pPr marL="114300" indent="0">
              <a:buFont typeface="Arial" panose="020B0604020202020204" pitchFamily="34" charset="0"/>
              <a:buNone/>
              <a:defRPr/>
            </a:pPr>
            <a:r>
              <a:rPr lang="en-US" sz="1800" dirty="0"/>
              <a:t>After completing this module, the learner will be able to:</a:t>
            </a:r>
          </a:p>
          <a:p>
            <a:pPr marL="457200">
              <a:defRPr/>
            </a:pPr>
            <a:r>
              <a:rPr lang="en-US" sz="1800" dirty="0"/>
              <a:t>Identify what is considered the healthcare environment</a:t>
            </a:r>
          </a:p>
          <a:p>
            <a:pPr marL="457200">
              <a:defRPr/>
            </a:pPr>
            <a:r>
              <a:rPr lang="en-US" sz="1800" dirty="0"/>
              <a:t>Identify where the healthcare environment is located</a:t>
            </a:r>
          </a:p>
          <a:p>
            <a:pPr marL="457200">
              <a:defRPr/>
            </a:pPr>
            <a:r>
              <a:rPr lang="en-US" sz="1800" dirty="0"/>
              <a:t>Identify who needs to know how to manage the healthcare environment</a:t>
            </a:r>
          </a:p>
          <a:p>
            <a:pPr marL="457200">
              <a:defRPr/>
            </a:pPr>
            <a:r>
              <a:rPr lang="en-US" sz="1800" dirty="0"/>
              <a:t>Recognize when to use the information on how to manage the healthcare environment</a:t>
            </a:r>
          </a:p>
          <a:p>
            <a:pPr marL="457200">
              <a:defRPr/>
            </a:pPr>
            <a:r>
              <a:rPr lang="en-US" sz="1800" dirty="0"/>
              <a:t>Describe how to clean, disinfect, and handle the environment of the person receiving care and the area supporting that care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  <a:cs typeface="Arial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0F3E9C-913D-4215-A0D1-4A1E52724E43}"/>
              </a:ext>
            </a:extLst>
          </p:cNvPr>
          <p:cNvGrpSpPr/>
          <p:nvPr/>
        </p:nvGrpSpPr>
        <p:grpSpPr>
          <a:xfrm>
            <a:off x="304800" y="761872"/>
            <a:ext cx="4747386" cy="1219200"/>
            <a:chOff x="553886" y="1258092"/>
            <a:chExt cx="5029461" cy="12525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35B33D-3F5C-442E-83CE-CCC9EFE9D622}"/>
                </a:ext>
              </a:extLst>
            </p:cNvPr>
            <p:cNvSpPr/>
            <p:nvPr/>
          </p:nvSpPr>
          <p:spPr>
            <a:xfrm>
              <a:off x="1773347" y="1556502"/>
              <a:ext cx="3810000" cy="628221"/>
            </a:xfrm>
            <a:prstGeom prst="round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5400" b="1" dirty="0"/>
                <a:t>Objectives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D1B232F-6CC3-4D74-891C-526F597E4711}"/>
                </a:ext>
              </a:extLst>
            </p:cNvPr>
            <p:cNvSpPr/>
            <p:nvPr/>
          </p:nvSpPr>
          <p:spPr>
            <a:xfrm>
              <a:off x="576904" y="1281710"/>
              <a:ext cx="1285875" cy="122422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6B0409B-E426-4631-A45C-73A0F5EB4A35}"/>
                </a:ext>
              </a:extLst>
            </p:cNvPr>
            <p:cNvSpPr/>
            <p:nvPr/>
          </p:nvSpPr>
          <p:spPr>
            <a:xfrm>
              <a:off x="665011" y="1331656"/>
              <a:ext cx="1095247" cy="1077912"/>
            </a:xfrm>
            <a:prstGeom prst="ellipse">
              <a:avLst/>
            </a:prstGeom>
            <a:noFill/>
            <a:ln w="165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5A136A-481A-4995-A45C-51786715202B}"/>
                </a:ext>
              </a:extLst>
            </p:cNvPr>
            <p:cNvSpPr/>
            <p:nvPr/>
          </p:nvSpPr>
          <p:spPr>
            <a:xfrm>
              <a:off x="945934" y="1610356"/>
              <a:ext cx="533400" cy="548009"/>
            </a:xfrm>
            <a:prstGeom prst="ellipse">
              <a:avLst/>
            </a:prstGeom>
            <a:noFill/>
            <a:ln w="165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9A0E35E-6273-46E8-B613-663238D347F2}"/>
                </a:ext>
              </a:extLst>
            </p:cNvPr>
            <p:cNvSpPr/>
            <p:nvPr/>
          </p:nvSpPr>
          <p:spPr>
            <a:xfrm>
              <a:off x="1029341" y="1713941"/>
              <a:ext cx="381000" cy="3408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D54C072A-1268-4C0C-8A46-B649CF26FAA1}"/>
                </a:ext>
              </a:extLst>
            </p:cNvPr>
            <p:cNvSpPr/>
            <p:nvPr/>
          </p:nvSpPr>
          <p:spPr>
            <a:xfrm>
              <a:off x="553886" y="1258092"/>
              <a:ext cx="1331912" cy="1252538"/>
            </a:xfrm>
            <a:prstGeom prst="ellipse">
              <a:avLst/>
            </a:prstGeom>
            <a:noFill/>
            <a:ln w="76200">
              <a:solidFill>
                <a:srgbClr val="003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Linen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5486400" cy="2743200"/>
          </a:xfrm>
        </p:spPr>
        <p:txBody>
          <a:bodyPr/>
          <a:lstStyle/>
          <a:p>
            <a:pPr marL="117475" indent="0">
              <a:buNone/>
            </a:pPr>
            <a:r>
              <a:rPr lang="en-US" sz="2000" dirty="0"/>
              <a:t>Avoid contaminating clean linen by doing the following:</a:t>
            </a:r>
          </a:p>
          <a:p>
            <a:pPr marL="862013" lvl="1" indent="-344488">
              <a:buFont typeface="Arial" panose="020B0604020202020204" pitchFamily="34" charset="0"/>
              <a:buChar char="•"/>
            </a:pPr>
            <a:r>
              <a:rPr lang="en-US" sz="1800" dirty="0"/>
              <a:t>Perform hand hygiene </a:t>
            </a:r>
            <a:br>
              <a:rPr lang="en-US" sz="1800" dirty="0"/>
            </a:br>
            <a:r>
              <a:rPr lang="en-US" sz="1800" dirty="0"/>
              <a:t>before handling clean linen.</a:t>
            </a:r>
          </a:p>
          <a:p>
            <a:pPr marL="862013" lvl="1" indent="-344488">
              <a:buFont typeface="Arial" panose="020B0604020202020204" pitchFamily="34" charset="0"/>
              <a:buChar char="•"/>
            </a:pPr>
            <a:r>
              <a:rPr lang="en-US" sz="1800" dirty="0"/>
              <a:t>Handle linen away from your body. </a:t>
            </a:r>
          </a:p>
          <a:p>
            <a:pPr marL="862013" lvl="1" indent="-344488">
              <a:buFont typeface="Arial" panose="020B0604020202020204" pitchFamily="34" charset="0"/>
              <a:buChar char="•"/>
            </a:pPr>
            <a:r>
              <a:rPr lang="en-US" sz="1800" dirty="0"/>
              <a:t>Keep clean linen separate from soiled linen.</a:t>
            </a:r>
          </a:p>
          <a:p>
            <a:pPr marL="862013" lvl="1" indent="-344488">
              <a:buFont typeface="Arial" panose="020B0604020202020204" pitchFamily="34" charset="0"/>
              <a:buChar char="•"/>
            </a:pPr>
            <a:r>
              <a:rPr lang="en-US" sz="1800" dirty="0"/>
              <a:t>Handle linen as little as possible </a:t>
            </a:r>
            <a:br>
              <a:rPr lang="en-US" sz="1800" dirty="0"/>
            </a:br>
            <a:r>
              <a:rPr lang="en-US" sz="1800" dirty="0"/>
              <a:t>when storing or transporting it.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61645"/>
            <a:ext cx="216640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31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Avoid contaminating the healthcare environment from used linen: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28750"/>
            <a:ext cx="4800600" cy="2743200"/>
          </a:xfrm>
        </p:spPr>
        <p:txBody>
          <a:bodyPr/>
          <a:lstStyle/>
          <a:p>
            <a:pPr marL="460375" lvl="0">
              <a:spcBef>
                <a:spcPts val="0"/>
              </a:spcBef>
            </a:pPr>
            <a:endParaRPr lang="en-US" sz="1800" dirty="0"/>
          </a:p>
          <a:p>
            <a:pPr marL="460375" lvl="0">
              <a:spcBef>
                <a:spcPts val="0"/>
              </a:spcBef>
            </a:pPr>
            <a:r>
              <a:rPr lang="en-US" sz="2000" dirty="0"/>
              <a:t>Do not shake or throw linen.</a:t>
            </a:r>
          </a:p>
          <a:p>
            <a:pPr marL="460375" lvl="0">
              <a:spcBef>
                <a:spcPts val="0"/>
              </a:spcBef>
            </a:pPr>
            <a:r>
              <a:rPr lang="en-US" sz="2000" dirty="0"/>
              <a:t>Handle linen away from your body. </a:t>
            </a:r>
          </a:p>
          <a:p>
            <a:pPr marL="460375" lvl="0">
              <a:spcBef>
                <a:spcPts val="0"/>
              </a:spcBef>
            </a:pPr>
            <a:r>
              <a:rPr lang="en-US" sz="2000" dirty="0"/>
              <a:t>Roll or fold linen so </a:t>
            </a:r>
            <a:br>
              <a:rPr lang="en-US" sz="2000" dirty="0"/>
            </a:br>
            <a:r>
              <a:rPr lang="en-US" sz="2000" dirty="0"/>
              <a:t>the dirtiest part is on the inside.</a:t>
            </a:r>
          </a:p>
          <a:p>
            <a:pPr marL="460375" lvl="0">
              <a:spcBef>
                <a:spcPts val="0"/>
              </a:spcBef>
            </a:pPr>
            <a:r>
              <a:rPr lang="en-US" sz="2000" dirty="0"/>
              <a:t>Wrap dripping linen in a dry sheet or towel then place it in a linen bag.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62150"/>
            <a:ext cx="1896227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6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863"/>
            <a:ext cx="8229600" cy="85725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Avoid contaminating the healthcare environment from used linen: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2"/>
            <a:ext cx="4572000" cy="2743200"/>
          </a:xfrm>
        </p:spPr>
        <p:txBody>
          <a:bodyPr/>
          <a:lstStyle/>
          <a:p>
            <a:pPr marL="460375" lvl="0">
              <a:spcBef>
                <a:spcPts val="0"/>
              </a:spcBef>
            </a:pPr>
            <a:endParaRPr lang="en-US" sz="1800" dirty="0"/>
          </a:p>
          <a:p>
            <a:pPr marL="460375" lvl="0">
              <a:spcBef>
                <a:spcPts val="0"/>
              </a:spcBef>
            </a:pPr>
            <a:r>
              <a:rPr lang="en-US" sz="1800" dirty="0"/>
              <a:t>Place used linen in linen bag at the point of use. Do not overfill linen bags.</a:t>
            </a:r>
          </a:p>
          <a:p>
            <a:pPr marL="460375" lvl="0">
              <a:spcBef>
                <a:spcPts val="0"/>
              </a:spcBef>
            </a:pPr>
            <a:r>
              <a:rPr lang="en-US" sz="1800" dirty="0"/>
              <a:t>Change linen after each patient, in </a:t>
            </a:r>
            <a:r>
              <a:rPr lang="en-US" sz="1800" b="1" dirty="0"/>
              <a:t>all</a:t>
            </a:r>
            <a:r>
              <a:rPr lang="en-US" sz="1800" dirty="0"/>
              <a:t> settings, including primary and ambulatory care. </a:t>
            </a:r>
          </a:p>
          <a:p>
            <a:pPr marL="460375">
              <a:spcBef>
                <a:spcPts val="0"/>
              </a:spcBef>
            </a:pPr>
            <a:r>
              <a:rPr lang="en-US" sz="1800" dirty="0"/>
              <a:t>Perform hand hygiene after handling used linen.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81149"/>
            <a:ext cx="1535842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42" y="2266948"/>
            <a:ext cx="2313382" cy="138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174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7350"/>
            <a:ext cx="3048000" cy="2514600"/>
          </a:xfrm>
        </p:spPr>
        <p:txBody>
          <a:bodyPr/>
          <a:lstStyle/>
          <a:p>
            <a:pPr marL="461963" indent="-344488">
              <a:spcBef>
                <a:spcPts val="0"/>
              </a:spcBef>
            </a:pPr>
            <a:endParaRPr lang="en-US" sz="1800" dirty="0"/>
          </a:p>
          <a:p>
            <a:pPr marL="461963" indent="-344488">
              <a:spcBef>
                <a:spcPts val="0"/>
              </a:spcBef>
            </a:pPr>
            <a:r>
              <a:rPr lang="en-US" sz="2000" dirty="0"/>
              <a:t>Place waste containers in convenient locations.</a:t>
            </a:r>
          </a:p>
          <a:p>
            <a:pPr marL="461963" lvl="0" indent="-344488">
              <a:spcBef>
                <a:spcPts val="0"/>
              </a:spcBef>
            </a:pPr>
            <a:r>
              <a:rPr lang="en-US" sz="2000" dirty="0"/>
              <a:t>Perform hand hygiene after handling waste.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5" y="2114549"/>
            <a:ext cx="2516705" cy="131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394EC51-C787-45CF-BE0E-73199234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4510" r="10918" b="2344"/>
          <a:stretch>
            <a:fillRect/>
          </a:stretch>
        </p:blipFill>
        <p:spPr bwMode="auto">
          <a:xfrm>
            <a:off x="3874207" y="1366044"/>
            <a:ext cx="2447925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95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Waste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04950"/>
            <a:ext cx="4038600" cy="2667000"/>
          </a:xfrm>
        </p:spPr>
        <p:txBody>
          <a:bodyPr/>
          <a:lstStyle/>
          <a:p>
            <a:pPr marL="461963" lvl="0" indent="-344488">
              <a:spcBef>
                <a:spcPts val="0"/>
              </a:spcBef>
            </a:pPr>
            <a:r>
              <a:rPr lang="en-US" sz="1800" dirty="0"/>
              <a:t>Do not contaminate your clothing or the healthcare environment when handling waste.</a:t>
            </a:r>
          </a:p>
          <a:p>
            <a:pPr marL="461963" lvl="0" indent="-344488">
              <a:spcBef>
                <a:spcPts val="0"/>
              </a:spcBef>
            </a:pPr>
            <a:r>
              <a:rPr lang="en-US" sz="1800" dirty="0"/>
              <a:t>Handle pharmaceutical waste, biomedical waste and sharps according to your facility’s policy.</a:t>
            </a:r>
          </a:p>
          <a:p>
            <a:pPr marL="461963" lvl="0" indent="-344488">
              <a:spcBef>
                <a:spcPts val="0"/>
              </a:spcBef>
            </a:pPr>
            <a:r>
              <a:rPr lang="en-US" sz="1800" dirty="0"/>
              <a:t>Do not overfill waste containers.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6"/>
          <a:stretch/>
        </p:blipFill>
        <p:spPr bwMode="auto">
          <a:xfrm>
            <a:off x="6689916" y="1809750"/>
            <a:ext cx="17730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14142"/>
            <a:ext cx="1874240" cy="189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491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Dishes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4800600" cy="2743200"/>
          </a:xfrm>
        </p:spPr>
        <p:txBody>
          <a:bodyPr/>
          <a:lstStyle/>
          <a:p>
            <a:pPr marL="568325" lvl="0"/>
            <a:r>
              <a:rPr lang="en-US" sz="1800" dirty="0"/>
              <a:t>Use Routine Practices for handling all dirty dishes.</a:t>
            </a:r>
          </a:p>
          <a:p>
            <a:pPr marL="568325" lvl="0"/>
            <a:r>
              <a:rPr lang="en-US" sz="1800" dirty="0"/>
              <a:t>Perform hand hygiene after handling dirty dishes.</a:t>
            </a:r>
          </a:p>
          <a:p>
            <a:pPr marL="568325" lvl="0"/>
            <a:r>
              <a:rPr lang="en-US" sz="1800" dirty="0"/>
              <a:t>Disposable dishes are not required to reduce the spread of infection. </a:t>
            </a:r>
          </a:p>
          <a:p>
            <a:pPr marL="568325" lvl="0"/>
            <a:r>
              <a:rPr lang="en-US" sz="1800" dirty="0"/>
              <a:t>Special precautions are not required for dishes that have been removed from isolation rooms.</a:t>
            </a:r>
          </a:p>
          <a:p>
            <a:pPr marL="568325" lvl="0"/>
            <a:endParaRPr lang="en-US" sz="1800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5450"/>
            <a:ext cx="18320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532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Deceased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3550"/>
            <a:ext cx="5105400" cy="2438400"/>
          </a:xfrm>
        </p:spPr>
        <p:txBody>
          <a:bodyPr/>
          <a:lstStyle/>
          <a:p>
            <a:pPr marL="568325">
              <a:spcBef>
                <a:spcPts val="0"/>
              </a:spcBef>
            </a:pPr>
            <a:r>
              <a:rPr lang="en-US" sz="2000" dirty="0"/>
              <a:t>Perform a Point of Care Risk Assessment (PCRA) before handling a deceased body to determine:</a:t>
            </a:r>
          </a:p>
          <a:p>
            <a:pPr marL="968375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if personal protective equipment (PPE) is needed.</a:t>
            </a:r>
          </a:p>
          <a:p>
            <a:pPr marL="968375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if Additional Precautions are still need.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81150"/>
            <a:ext cx="214283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926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Handling Deceased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8077200" cy="274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Use </a:t>
            </a:r>
            <a:r>
              <a:rPr lang="en-US" sz="1800" b="1" dirty="0">
                <a:hlinkClick r:id="rId2"/>
              </a:rPr>
              <a:t>Routine Practices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/>
              <a:t>if Additional Precautions are not required.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Follow Manitoba communicable disease regulations from 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dirty="0">
                <a:hlinkClick r:id="rId3"/>
              </a:rPr>
              <a:t>Dead Bodies Regulation in the Public Health Act. 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Perform hand hygiene after </a:t>
            </a:r>
            <a:br>
              <a:rPr lang="en-US" sz="1800" dirty="0"/>
            </a:br>
            <a:r>
              <a:rPr lang="en-US" sz="1800" dirty="0"/>
              <a:t>handling deceased bodies.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58" y="2647950"/>
            <a:ext cx="3409366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21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QUIZ: 5 Questions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84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Question 1:</a:t>
            </a:r>
            <a:endParaRPr lang="en-US" sz="2000" dirty="0"/>
          </a:p>
          <a:p>
            <a:pPr marL="0" indent="0">
              <a:buNone/>
            </a:pPr>
            <a:r>
              <a:rPr lang="en-US" sz="1800" dirty="0"/>
              <a:t>The healthcare environment includes:</a:t>
            </a:r>
          </a:p>
          <a:p>
            <a:pPr marL="0" indent="0">
              <a:buNone/>
            </a:pPr>
            <a:r>
              <a:rPr lang="en-US" sz="1800" dirty="0"/>
              <a:t>A) the environment of the person receiving care.</a:t>
            </a:r>
          </a:p>
          <a:p>
            <a:pPr marL="0" indent="0">
              <a:buNone/>
            </a:pPr>
            <a:r>
              <a:rPr lang="en-US" sz="1800" dirty="0"/>
              <a:t>B) the areas that support the care of the person receiving care.</a:t>
            </a:r>
          </a:p>
          <a:p>
            <a:pPr marL="0" indent="0">
              <a:buNone/>
            </a:pPr>
            <a:r>
              <a:rPr lang="en-US" sz="1800" dirty="0"/>
              <a:t>C) the environment of the person receiving care and the areas that support the person receiving care.</a:t>
            </a:r>
          </a:p>
          <a:p>
            <a:pPr marL="0" indent="0">
              <a:buNone/>
            </a:pPr>
            <a:r>
              <a:rPr lang="en-US" sz="1800" dirty="0"/>
              <a:t>D) the entire healthcare facility.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91440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961364"/>
            <a:ext cx="7162800" cy="191518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altLang="en-US" dirty="0"/>
              <a:t>The Healthcare environment includes the environment of the person receiving care and the areas supporting that care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4" name="Picture 5" descr="http://ehealthsharepoint.manitoba-ehealth.ca/infra/cts/LMSProjects/IPCEI/Shared%20Documents/Pictures%20for%20HH%20module%20development/Pt%20receiving%20care%20in%20a%20PCH%20or%20LTC/LT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37599"/>
            <a:ext cx="2261347" cy="149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J:\IP and C\Routine Practices\Learning Management System\Point of Care Risk Assessment (PCRA) LMS Course\Images\HCA Meal Tray Home Set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20" y="2542188"/>
            <a:ext cx="2209800" cy="1477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atient trans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35" y="2757679"/>
            <a:ext cx="2320925" cy="148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Question 2: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800" dirty="0"/>
              <a:t>I can help keep the healthcare environment clean by doing the following:</a:t>
            </a:r>
          </a:p>
          <a:p>
            <a:pPr marL="0" indent="0">
              <a:buNone/>
            </a:pPr>
            <a:r>
              <a:rPr lang="en-US" sz="1800" dirty="0"/>
              <a:t>A) Not contaminating my clothing or the healthcare environment when handling used items. </a:t>
            </a:r>
          </a:p>
          <a:p>
            <a:pPr marL="0" indent="0">
              <a:buNone/>
            </a:pPr>
            <a:r>
              <a:rPr lang="en-US" sz="1800" dirty="0"/>
              <a:t>B) Not eating or drinking in any healthcare environment. </a:t>
            </a:r>
          </a:p>
          <a:p>
            <a:pPr marL="0" indent="0">
              <a:buNone/>
            </a:pPr>
            <a:r>
              <a:rPr lang="en-US" sz="1800" dirty="0"/>
              <a:t>C) Cleaning my hands following the Four Moments of Hand Hygiene. </a:t>
            </a:r>
          </a:p>
          <a:p>
            <a:pPr marL="0" indent="0">
              <a:buNone/>
            </a:pPr>
            <a:r>
              <a:rPr lang="en-US" sz="1800" dirty="0"/>
              <a:t>D) All of the above.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11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Question 3: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800" dirty="0"/>
              <a:t>Which of the following statements is true?</a:t>
            </a:r>
          </a:p>
          <a:p>
            <a:pPr marL="0" indent="0">
              <a:buNone/>
            </a:pPr>
            <a:r>
              <a:rPr lang="en-US" sz="1800" dirty="0"/>
              <a:t>A) Cleaning and disinfecting are the same thing.</a:t>
            </a:r>
          </a:p>
          <a:p>
            <a:pPr marL="0" indent="0">
              <a:buNone/>
            </a:pPr>
            <a:r>
              <a:rPr lang="en-US" sz="1800" dirty="0"/>
              <a:t>B) Cleaning removes dirt and disinfecting kills germs.</a:t>
            </a:r>
          </a:p>
          <a:p>
            <a:pPr marL="0" indent="0">
              <a:buNone/>
            </a:pPr>
            <a:r>
              <a:rPr lang="en-US" sz="1800" dirty="0"/>
              <a:t>C) Disinfecting should be done before cleaning.</a:t>
            </a:r>
          </a:p>
          <a:p>
            <a:pPr marL="0" indent="0">
              <a:buNone/>
            </a:pPr>
            <a:r>
              <a:rPr lang="en-US" sz="1800" dirty="0"/>
              <a:t>D) Cleaning and disinfecting are only done when items are visibly soiled.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45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Question 4: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800" dirty="0"/>
              <a:t>Which of the following statements is true?</a:t>
            </a:r>
          </a:p>
          <a:p>
            <a:pPr marL="0" indent="0">
              <a:buNone/>
            </a:pPr>
            <a:r>
              <a:rPr lang="en-US" sz="1800" dirty="0"/>
              <a:t>A) It is okay to store my belongings with clean or sterile supplies.</a:t>
            </a:r>
          </a:p>
          <a:p>
            <a:pPr marL="0" indent="0">
              <a:buNone/>
            </a:pPr>
            <a:r>
              <a:rPr lang="en-US" sz="1800" dirty="0"/>
              <a:t>B) A wheelchair does not have to be cleaned and disinfected between uses on different people if it is not visibly soiled.</a:t>
            </a:r>
          </a:p>
          <a:p>
            <a:pPr marL="0" indent="0">
              <a:buNone/>
            </a:pPr>
            <a:r>
              <a:rPr lang="en-US" sz="1800" dirty="0"/>
              <a:t>C) Basins may be stored in shared bathrooms without labeling.  </a:t>
            </a:r>
          </a:p>
          <a:p>
            <a:pPr marL="0" indent="0">
              <a:buNone/>
            </a:pPr>
            <a:r>
              <a:rPr lang="en-US" sz="1800" dirty="0"/>
              <a:t>D) Items that have been in the environment of the person receiving care must be cleaned and disinfected before using them with another person..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40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Question 5: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sz="1800" dirty="0"/>
              <a:t>When handling dishes, which of the following statements is true?</a:t>
            </a:r>
          </a:p>
          <a:p>
            <a:pPr marL="0" indent="0">
              <a:buNone/>
            </a:pPr>
            <a:r>
              <a:rPr lang="en-US" sz="1800" dirty="0"/>
              <a:t>A) Use disposable dishes to reduce the spread of infection.</a:t>
            </a:r>
          </a:p>
          <a:p>
            <a:pPr marL="0" indent="0">
              <a:buNone/>
            </a:pPr>
            <a:r>
              <a:rPr lang="en-US" sz="1800" dirty="0"/>
              <a:t>B) Use Routine Practices for handling all dirty dishes.</a:t>
            </a:r>
          </a:p>
          <a:p>
            <a:pPr marL="0" indent="0">
              <a:buNone/>
            </a:pPr>
            <a:r>
              <a:rPr lang="en-US" sz="1800" dirty="0"/>
              <a:t>C) Use Additional Precautions for dishes that have been removed from isolation rooms.</a:t>
            </a:r>
          </a:p>
          <a:p>
            <a:pPr marL="0" indent="0">
              <a:buNone/>
            </a:pPr>
            <a:r>
              <a:rPr lang="en-US" sz="1800" dirty="0"/>
              <a:t>D) All of the above.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9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78486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Answers:</a:t>
            </a:r>
            <a:r>
              <a:rPr lang="en-US" dirty="0"/>
              <a:t> </a:t>
            </a:r>
          </a:p>
          <a:p>
            <a:pPr marL="457200" indent="-457200">
              <a:buAutoNum type="arabicPeriod"/>
            </a:pPr>
            <a:r>
              <a:rPr lang="en-US" dirty="0"/>
              <a:t>C</a:t>
            </a:r>
          </a:p>
          <a:p>
            <a:pPr marL="457200" indent="-457200">
              <a:buAutoNum type="arabicPeriod"/>
            </a:pPr>
            <a:r>
              <a:rPr lang="en-US" dirty="0"/>
              <a:t>D</a:t>
            </a:r>
          </a:p>
          <a:p>
            <a:pPr marL="457200" indent="-457200">
              <a:buAutoNum type="arabicPeriod"/>
            </a:pPr>
            <a:r>
              <a:rPr lang="en-US" dirty="0"/>
              <a:t>B</a:t>
            </a:r>
          </a:p>
          <a:p>
            <a:pPr marL="457200" indent="-457200">
              <a:buAutoNum type="arabicPeriod"/>
            </a:pPr>
            <a:r>
              <a:rPr lang="en-US" dirty="0"/>
              <a:t>D</a:t>
            </a:r>
          </a:p>
          <a:p>
            <a:pPr marL="457200" indent="-457200">
              <a:buAutoNum type="arabicPeriod"/>
            </a:pPr>
            <a:r>
              <a:rPr lang="en-US" dirty="0"/>
              <a:t>B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4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428750"/>
            <a:ext cx="8783595" cy="2743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 have now completed Managing the Healthcare Environment.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80665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References and Resources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86800" cy="30480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>
                <a:hlinkClick r:id="rId2"/>
              </a:rPr>
              <a:t>Best Practices for Environmental Cleaning for Prevention and Control of Infections In All Healthcare Settings </a:t>
            </a:r>
            <a:r>
              <a:rPr lang="en-US" sz="1800" dirty="0"/>
              <a:t>- 2nd edition.  (2012, May) Provincial Infectious Diseases  Advisory Committee  (PIDAC). </a:t>
            </a:r>
          </a:p>
          <a:p>
            <a:pPr marL="344488" indent="-344488">
              <a:buFont typeface="+mj-lt"/>
              <a:buAutoNum type="arabicPeriod"/>
            </a:pPr>
            <a:r>
              <a:rPr lang="en-US" sz="1800" dirty="0"/>
              <a:t>WRHA IP&amp;C Manual, </a:t>
            </a:r>
            <a:r>
              <a:rPr lang="en-US" sz="1800" dirty="0">
                <a:hlinkClick r:id="rId3"/>
              </a:rPr>
              <a:t>Facility Approved Disinfectants</a:t>
            </a:r>
            <a:r>
              <a:rPr lang="en-US" sz="18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hlinkClick r:id="rId4"/>
              </a:rPr>
              <a:t>Public Health Act, Dead Bodies Regulation</a:t>
            </a:r>
            <a:r>
              <a:rPr lang="en-US" sz="1800" dirty="0"/>
              <a:t>. (2009, February). Manitoba Health. </a:t>
            </a:r>
          </a:p>
          <a:p>
            <a:pPr>
              <a:buFont typeface="+mj-lt"/>
              <a:buAutoNum type="arabicPeriod" startAt="4"/>
            </a:pPr>
            <a:r>
              <a:rPr lang="en-US" sz="1800" dirty="0">
                <a:hlinkClick r:id="rId5"/>
              </a:rPr>
              <a:t>Routine Practices and Additional Precautions: Preventing the Transmission of Infection in Healthcare</a:t>
            </a:r>
            <a:r>
              <a:rPr lang="en-US" sz="1800" dirty="0"/>
              <a:t>. (2019, June).  Manitoba Health. </a:t>
            </a:r>
          </a:p>
          <a:p>
            <a:pPr>
              <a:buFont typeface="+mj-lt"/>
              <a:buAutoNum type="arabicPeriod" startAt="4"/>
            </a:pPr>
            <a:r>
              <a:rPr lang="en-US" sz="1800" dirty="0">
                <a:hlinkClick r:id="rId6"/>
              </a:rPr>
              <a:t>Safe Handling of Cytotoxic Agents</a:t>
            </a:r>
            <a:r>
              <a:rPr lang="en-US" sz="1800" dirty="0"/>
              <a:t>, Policy # 110.160.010 </a:t>
            </a:r>
          </a:p>
          <a:p>
            <a:pPr>
              <a:buFont typeface="+mj-lt"/>
              <a:buAutoNum type="arabicPeriod" startAt="4"/>
            </a:pPr>
            <a:r>
              <a:rPr lang="en-US" sz="1800" dirty="0">
                <a:hlinkClick r:id="rId7"/>
              </a:rPr>
              <a:t>Sharps, Safe Handling, Use and Disposal</a:t>
            </a:r>
            <a:br>
              <a:rPr lang="en-US" sz="1800" dirty="0"/>
            </a:br>
            <a:r>
              <a:rPr lang="en-US" sz="1800" dirty="0"/>
              <a:t>(including Safety-Engineered Needle (SEN) Exemption) </a:t>
            </a:r>
            <a:br>
              <a:rPr lang="en-US" sz="1800" dirty="0"/>
            </a:br>
            <a:r>
              <a:rPr lang="en-US" sz="1800" dirty="0"/>
              <a:t>Policy # 20.20.020.</a:t>
            </a:r>
          </a:p>
        </p:txBody>
      </p:sp>
      <p:pic>
        <p:nvPicPr>
          <p:cNvPr id="5" name="Picture 6" descr="http://2.bp.blogspot.com/-gP8fypVGzjM/TzlcNsv3rXI/AAAAAAAAAco/iL9DVMjCpDk/s1600/Textboo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86" y="3028950"/>
            <a:ext cx="1295400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39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Where is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Located?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428750"/>
            <a:ext cx="7772400" cy="2743200"/>
          </a:xfrm>
        </p:spPr>
        <p:txBody>
          <a:bodyPr/>
          <a:lstStyle/>
          <a:p>
            <a:r>
              <a:rPr lang="en-US" altLang="en-US" dirty="0"/>
              <a:t>The healthcare environment is the environment of the person receiving care and the area that support the person receiving care including that person’s immediate area</a:t>
            </a:r>
          </a:p>
          <a:p>
            <a:r>
              <a:rPr lang="en-US" altLang="en-US" dirty="0"/>
              <a:t>The next few slides contain examples of the healthcare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2364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144780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Examples of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5105400" cy="2743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healthcare environment includes the environment of the person receiving care. If it is a single room, this is everything in the person’s room. In a multi-bed room, this is the area inside the privacy curtain (not including the curtain).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28750"/>
            <a:ext cx="1651000" cy="254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97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32486" y="361950"/>
            <a:ext cx="8229600" cy="91440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Examples of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endParaRPr lang="en-US" altLang="en-US" sz="3200" dirty="0">
              <a:latin typeface="Arial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564924" y="2076450"/>
            <a:ext cx="5105400" cy="99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environment is the home if this is where they receive care. 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6" descr="J:\IP and C\Routine Practices\Learning Management System\Point of Care Risk Assessment (PCRA) LMS Course\Images\HCA Meal Tray Home Setting.jpg">
            <a:extLst>
              <a:ext uri="{FF2B5EF4-FFF2-40B4-BE49-F238E27FC236}">
                <a16:creationId xmlns:a16="http://schemas.microsoft.com/office/drawing/2014/main" id="{1B09EE87-9604-44FD-B4A7-9966305C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3" y="1504950"/>
            <a:ext cx="2743200" cy="1833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94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Examples of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70377"/>
            <a:ext cx="4495800" cy="2438401"/>
          </a:xfrm>
        </p:spPr>
        <p:txBody>
          <a:bodyPr/>
          <a:lstStyle/>
          <a:p>
            <a:r>
              <a:rPr lang="en-US" altLang="en-US" dirty="0"/>
              <a:t>The areas that support care include places beyond the immediate area. For example, in a multi-bed room, this is the area outside the curtain.</a:t>
            </a:r>
          </a:p>
          <a:p>
            <a:r>
              <a:rPr lang="en-US" altLang="en-US" dirty="0"/>
              <a:t>It is the stretcher, bassinette or </a:t>
            </a:r>
            <a:r>
              <a:rPr lang="en-US" altLang="en-US" dirty="0" err="1"/>
              <a:t>isolette</a:t>
            </a:r>
            <a:r>
              <a:rPr lang="en-US" altLang="en-US" dirty="0"/>
              <a:t> and the equipment nearby if there is no curtain. </a:t>
            </a:r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6350"/>
            <a:ext cx="2819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3820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Managing the Healthcare Environment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sz="3200" dirty="0"/>
              <a:t>Areas that Support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6400800" cy="2743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The areas that support care include places </a:t>
            </a:r>
            <a:br>
              <a:rPr lang="en-US" dirty="0"/>
            </a:br>
            <a:r>
              <a:rPr lang="en-US" dirty="0"/>
              <a:t>beyond the patients immediate area, such as:</a:t>
            </a:r>
          </a:p>
          <a:p>
            <a:pPr marL="461963" lvl="0" indent="-344488">
              <a:spcBef>
                <a:spcPts val="0"/>
              </a:spcBef>
            </a:pPr>
            <a:r>
              <a:rPr lang="en-US" dirty="0"/>
              <a:t>clean supply rooms; medication rooms; </a:t>
            </a:r>
            <a:br>
              <a:rPr lang="en-US" dirty="0"/>
            </a:br>
            <a:r>
              <a:rPr lang="en-US" dirty="0"/>
              <a:t>shared bathrooms; waiting rooms; </a:t>
            </a:r>
            <a:br>
              <a:rPr lang="en-US" dirty="0"/>
            </a:br>
            <a:r>
              <a:rPr lang="en-US" dirty="0"/>
              <a:t>dining rooms; shared therapy areas; </a:t>
            </a:r>
            <a:br>
              <a:rPr lang="en-US" dirty="0"/>
            </a:br>
            <a:r>
              <a:rPr lang="en-US" dirty="0"/>
              <a:t>nursing stations; patient lounges; </a:t>
            </a:r>
            <a:br>
              <a:rPr lang="en-US" dirty="0"/>
            </a:br>
            <a:r>
              <a:rPr lang="en-US" dirty="0"/>
              <a:t>reprocessing areas; lab areas.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t="4762" r="3030" b="4762"/>
          <a:stretch/>
        </p:blipFill>
        <p:spPr bwMode="auto">
          <a:xfrm>
            <a:off x="6477001" y="2571750"/>
            <a:ext cx="2362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5330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ajan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18649</TotalTime>
  <Words>2161</Words>
  <Application>Microsoft Office PowerPoint</Application>
  <PresentationFormat>On-screen Show (16:9)</PresentationFormat>
  <Paragraphs>229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Calibri</vt:lpstr>
      <vt:lpstr>Courier New</vt:lpstr>
      <vt:lpstr>Gotham</vt:lpstr>
      <vt:lpstr>Myriad Pro</vt:lpstr>
      <vt:lpstr>Times New Roman</vt:lpstr>
      <vt:lpstr>Trajan Pro</vt:lpstr>
      <vt:lpstr>Wingdings</vt:lpstr>
      <vt:lpstr>Default Design</vt:lpstr>
      <vt:lpstr>Custom Design</vt:lpstr>
      <vt:lpstr>Managing the Healthcare Environment</vt:lpstr>
      <vt:lpstr>Managing the Healthcare Environment</vt:lpstr>
      <vt:lpstr>Overview of Managing the Healthcare Environment</vt:lpstr>
      <vt:lpstr>Managing the Healthcare Environment </vt:lpstr>
      <vt:lpstr>Where is the Healthcare Environment Located?</vt:lpstr>
      <vt:lpstr>Examples of the Healthcare Environment </vt:lpstr>
      <vt:lpstr>Examples of the Healthcare Environment </vt:lpstr>
      <vt:lpstr>Examples of the Healthcare Environment </vt:lpstr>
      <vt:lpstr>Managing the Healthcare Environment Areas that Support Care</vt:lpstr>
      <vt:lpstr>Managing the Healthcare Environment Who?</vt:lpstr>
      <vt:lpstr>Managing the Healthcare Environment When?</vt:lpstr>
      <vt:lpstr>Managing the Healthcare Environment Introduction</vt:lpstr>
      <vt:lpstr>3 Ways to Manage the Healthcare Environment </vt:lpstr>
      <vt:lpstr>Managing the Healthcare Environment Minimize Contamination </vt:lpstr>
      <vt:lpstr>Managing the Healthcare Environment Minimize Contamination </vt:lpstr>
      <vt:lpstr>Managing the Healthcare Environment Minimize Contamination</vt:lpstr>
      <vt:lpstr>Managing the Healthcare Environment Cleaning and Disinfecting The Healthcare Environment</vt:lpstr>
      <vt:lpstr>Managing the Healthcare Environment How to Clean and Disinfect</vt:lpstr>
      <vt:lpstr>Managing the Healthcare Environment Cleaning and Disinfecting The Healthcare Environment</vt:lpstr>
      <vt:lpstr>Managing the Healthcare Environment Cleaning and Disinfecting The Healthcare Environment</vt:lpstr>
      <vt:lpstr>Managing the Healthcare Environment Cleaning and Disinfecting The Healthcare Environment</vt:lpstr>
      <vt:lpstr>Managing the Healthcare Environment Frequently Touched Surfaces</vt:lpstr>
      <vt:lpstr>Managing the Healthcare Environment Non-critical Equipment</vt:lpstr>
      <vt:lpstr>Managing the Healthcare Environment Non-critical Equipment</vt:lpstr>
      <vt:lpstr>Managing the Healthcare Environment Cleaning Non-critical Equipment</vt:lpstr>
      <vt:lpstr>Managing the Healthcare Environment Dedicated Non-critical Equipment:</vt:lpstr>
      <vt:lpstr>Managing the Healthcare Environment Dedicated Non-critical Equipment:</vt:lpstr>
      <vt:lpstr>Managing the Healthcare Environment Sterile and Clean Supplies:</vt:lpstr>
      <vt:lpstr>Managing the Healthcare Environment Handling Linen</vt:lpstr>
      <vt:lpstr>Managing the Healthcare Environment Handling Linen</vt:lpstr>
      <vt:lpstr>Managing the Healthcare Environment Avoid contaminating the healthcare environment from used linen:</vt:lpstr>
      <vt:lpstr>Managing the Healthcare Environment Avoid contaminating the healthcare environment from used linen:</vt:lpstr>
      <vt:lpstr>Managing the Healthcare Environment Handling Waste</vt:lpstr>
      <vt:lpstr>Managing the Healthcare Environment Handling Waste</vt:lpstr>
      <vt:lpstr>Managing the Healthcare Environment Handling Dishes</vt:lpstr>
      <vt:lpstr>Managing the Healthcare Environment Handling Deceased Bodies</vt:lpstr>
      <vt:lpstr>Managing the Healthcare Environment Handling Deceased Bodies</vt:lpstr>
      <vt:lpstr>Managing the Healthcare Environment</vt:lpstr>
      <vt:lpstr>Managing the Healthcare Environment</vt:lpstr>
      <vt:lpstr>Managing the Healthcare Environment</vt:lpstr>
      <vt:lpstr>Managing the Healthcare Environment</vt:lpstr>
      <vt:lpstr>Managing the Healthcare Environment</vt:lpstr>
      <vt:lpstr>Managing the Healthcare Environment</vt:lpstr>
      <vt:lpstr>Managing the Healthcare Environment</vt:lpstr>
      <vt:lpstr>Managing the Healthcare Environment</vt:lpstr>
      <vt:lpstr>Managing the Healthcare Environment References and Resources </vt:lpstr>
    </vt:vector>
  </TitlesOfParts>
  <Company>Manitoba eHealth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Winnipeg Regional Health Authority</dc:title>
  <dc:creator>Manitoba eHealth</dc:creator>
  <cp:lastModifiedBy>Chantelle Riddle-Yarycky</cp:lastModifiedBy>
  <cp:revision>414</cp:revision>
  <cp:lastPrinted>2016-09-21T16:31:38Z</cp:lastPrinted>
  <dcterms:created xsi:type="dcterms:W3CDTF">2013-04-24T16:11:44Z</dcterms:created>
  <dcterms:modified xsi:type="dcterms:W3CDTF">2023-08-03T21:06:16Z</dcterms:modified>
</cp:coreProperties>
</file>