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43"/>
  </p:notesMasterIdLst>
  <p:sldIdLst>
    <p:sldId id="258" r:id="rId2"/>
    <p:sldId id="260" r:id="rId3"/>
    <p:sldId id="261" r:id="rId4"/>
    <p:sldId id="262" r:id="rId5"/>
    <p:sldId id="332" r:id="rId6"/>
    <p:sldId id="333" r:id="rId7"/>
    <p:sldId id="331" r:id="rId8"/>
    <p:sldId id="330" r:id="rId9"/>
    <p:sldId id="269" r:id="rId10"/>
    <p:sldId id="263" r:id="rId11"/>
    <p:sldId id="256" r:id="rId12"/>
    <p:sldId id="267" r:id="rId13"/>
    <p:sldId id="259" r:id="rId14"/>
    <p:sldId id="281" r:id="rId15"/>
    <p:sldId id="276" r:id="rId16"/>
    <p:sldId id="277" r:id="rId17"/>
    <p:sldId id="315" r:id="rId18"/>
    <p:sldId id="257" r:id="rId19"/>
    <p:sldId id="304" r:id="rId20"/>
    <p:sldId id="310" r:id="rId21"/>
    <p:sldId id="312" r:id="rId22"/>
    <p:sldId id="353" r:id="rId23"/>
    <p:sldId id="337" r:id="rId24"/>
    <p:sldId id="340" r:id="rId25"/>
    <p:sldId id="346" r:id="rId26"/>
    <p:sldId id="349" r:id="rId27"/>
    <p:sldId id="351" r:id="rId28"/>
    <p:sldId id="352" r:id="rId29"/>
    <p:sldId id="316" r:id="rId30"/>
    <p:sldId id="289" r:id="rId31"/>
    <p:sldId id="302" r:id="rId32"/>
    <p:sldId id="317" r:id="rId33"/>
    <p:sldId id="318" r:id="rId34"/>
    <p:sldId id="319" r:id="rId35"/>
    <p:sldId id="336" r:id="rId36"/>
    <p:sldId id="335" r:id="rId37"/>
    <p:sldId id="334" r:id="rId38"/>
    <p:sldId id="354" r:id="rId39"/>
    <p:sldId id="355" r:id="rId40"/>
    <p:sldId id="325" r:id="rId41"/>
    <p:sldId id="327"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90" y="-9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US"/>
          </a:p>
        </p:txBody>
      </p:sp>
      <p:sp>
        <p:nvSpPr>
          <p:cNvPr id="235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112ABA79-CAE7-42BD-8612-D45BADB051D3}" type="datetimeFigureOut">
              <a:rPr lang="en-US"/>
              <a:pPr>
                <a:defRPr/>
              </a:pPr>
              <a:t>4/11/2013</a:t>
            </a:fld>
            <a:endParaRPr lang="en-US"/>
          </a:p>
        </p:txBody>
      </p:sp>
      <p:sp>
        <p:nvSpPr>
          <p:cNvPr id="14340" name="Rectangle 4"/>
          <p:cNvSpPr>
            <a:spLocks noGrp="1"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US"/>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02757811-FB9D-404F-BE98-BEE1161BC1E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075E6E2-6D9D-45D1-98B9-266AD77D92EC}" type="slidenum">
              <a:rPr lang="en-US" sz="1200"/>
              <a:pPr algn="r"/>
              <a:t>9</a:t>
            </a:fld>
            <a:endParaRPr lang="en-US" sz="1200"/>
          </a:p>
        </p:txBody>
      </p:sp>
      <p:sp>
        <p:nvSpPr>
          <p:cNvPr id="24578" name="Rectangle 2"/>
          <p:cNvSpPr>
            <a:spLocks noGrp="1" noRo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pPr eaLnBrk="1" hangingPunct="1">
              <a:buFontTx/>
              <a:buChar char="•"/>
            </a:pPr>
            <a:r>
              <a:rPr lang="en-CA" sz="1400" smtClean="0"/>
              <a:t>Is based on current evidence</a:t>
            </a:r>
          </a:p>
          <a:p>
            <a:pPr eaLnBrk="1" hangingPunct="1">
              <a:buFontTx/>
              <a:buChar char="•"/>
            </a:pPr>
            <a:endParaRPr lang="en-CA" sz="900" smtClean="0"/>
          </a:p>
          <a:p>
            <a:pPr eaLnBrk="1" hangingPunct="1">
              <a:buFontTx/>
              <a:buChar char="•"/>
            </a:pPr>
            <a:r>
              <a:rPr lang="en-CA" sz="1400" smtClean="0"/>
              <a:t>Communicates amounts and types of food needed to help:</a:t>
            </a:r>
          </a:p>
          <a:p>
            <a:pPr lvl="1" eaLnBrk="1" hangingPunct="1"/>
            <a:r>
              <a:rPr lang="en-CA" sz="1400" smtClean="0"/>
              <a:t>Meet nutrient needs and promote health </a:t>
            </a:r>
          </a:p>
          <a:p>
            <a:pPr lvl="1" eaLnBrk="1" hangingPunct="1"/>
            <a:r>
              <a:rPr lang="en-CA" sz="1400" smtClean="0"/>
              <a:t>Minimize the risk of obesity, type 2 diabetes, heart disease, certain types of cancer and osteoporosis</a:t>
            </a:r>
          </a:p>
          <a:p>
            <a:pPr lvl="1" eaLnBrk="1" hangingPunct="1"/>
            <a:endParaRPr lang="en-CA" sz="1000" smtClean="0"/>
          </a:p>
          <a:p>
            <a:pPr eaLnBrk="1" hangingPunct="1">
              <a:buFontTx/>
              <a:buChar char="•"/>
            </a:pPr>
            <a:r>
              <a:rPr lang="en-CA" sz="1400" smtClean="0"/>
              <a:t>Provides the cornerstone for nutrition policies and programs</a:t>
            </a:r>
          </a:p>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F71A690-B311-489E-B136-A336C9566B1D}" type="slidenum">
              <a:rPr lang="en-US" sz="1200"/>
              <a:pPr algn="r"/>
              <a:t>30</a:t>
            </a:fld>
            <a:endParaRPr lang="en-US" sz="120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p:spPr>
        <p:txBody>
          <a:bodyPr/>
          <a:lstStyle/>
          <a:p>
            <a:pPr eaLnBrk="1" hangingPunct="1">
              <a:spcBef>
                <a:spcPct val="0"/>
              </a:spcBef>
              <a:tabLst>
                <a:tab pos="88900" algn="l"/>
              </a:tabLst>
            </a:pPr>
            <a:r>
              <a:rPr lang="en-US" sz="900" b="1" smtClean="0"/>
              <a:t>Slide 30 How to Read a Label</a:t>
            </a:r>
            <a:r>
              <a:rPr lang="en-US" sz="900" smtClean="0"/>
              <a:t>  </a:t>
            </a:r>
          </a:p>
          <a:p>
            <a:pPr eaLnBrk="1" hangingPunct="1">
              <a:spcBef>
                <a:spcPct val="0"/>
              </a:spcBef>
              <a:tabLst>
                <a:tab pos="88900" algn="l"/>
              </a:tabLst>
            </a:pPr>
            <a:r>
              <a:rPr lang="en-US" sz="900" smtClean="0"/>
              <a:t>This slide demonstrates how to read a label</a:t>
            </a:r>
          </a:p>
          <a:p>
            <a:pPr eaLnBrk="1" hangingPunct="1">
              <a:spcBef>
                <a:spcPct val="0"/>
              </a:spcBef>
              <a:tabLst>
                <a:tab pos="88900" algn="l"/>
              </a:tabLst>
            </a:pPr>
            <a:endParaRPr lang="en-US" sz="900" smtClean="0"/>
          </a:p>
          <a:p>
            <a:pPr eaLnBrk="1" hangingPunct="1">
              <a:spcBef>
                <a:spcPct val="0"/>
              </a:spcBef>
              <a:tabLst>
                <a:tab pos="88900" algn="l"/>
              </a:tabLst>
            </a:pPr>
            <a:r>
              <a:rPr lang="en-CA" sz="900" b="1" smtClean="0"/>
              <a:t>Key Points</a:t>
            </a:r>
          </a:p>
          <a:p>
            <a:pPr eaLnBrk="1" hangingPunct="1">
              <a:spcBef>
                <a:spcPct val="0"/>
              </a:spcBef>
              <a:buFontTx/>
              <a:buChar char="•"/>
              <a:tabLst>
                <a:tab pos="88900" algn="l"/>
              </a:tabLst>
            </a:pPr>
            <a:r>
              <a:rPr lang="en-CA" sz="900" smtClean="0"/>
              <a:t> Point out that portion size is crucial when comparing labels.  The nutritional facts listed are only </a:t>
            </a:r>
            <a:br>
              <a:rPr lang="en-CA" sz="900" smtClean="0"/>
            </a:br>
            <a:r>
              <a:rPr lang="en-CA" sz="900" smtClean="0"/>
              <a:t>  applicable to the portion size shown. Therefore, if consuming twice the portion listed on the label, the </a:t>
            </a:r>
            <a:br>
              <a:rPr lang="en-CA" sz="900" smtClean="0"/>
            </a:br>
            <a:r>
              <a:rPr lang="en-CA" sz="900" smtClean="0"/>
              <a:t>  amount of carbohydrate consumed must be doubled.  </a:t>
            </a:r>
            <a:endParaRPr lang="en-US" sz="900" smtClean="0"/>
          </a:p>
          <a:p>
            <a:pPr eaLnBrk="1" hangingPunct="1">
              <a:spcBef>
                <a:spcPct val="0"/>
              </a:spcBef>
              <a:buFontTx/>
              <a:buChar char="•"/>
              <a:tabLst>
                <a:tab pos="88900" algn="l"/>
              </a:tabLst>
            </a:pPr>
            <a:r>
              <a:rPr lang="en-CA" sz="900" smtClean="0"/>
              <a:t> After checking portion size, look at total carbohydrates. When counting carbohydrates it is important to </a:t>
            </a:r>
            <a:br>
              <a:rPr lang="en-CA" sz="900" smtClean="0"/>
            </a:br>
            <a:r>
              <a:rPr lang="en-CA" sz="900" smtClean="0"/>
              <a:t>  look at grams of carbohydrates rather than % daily value. Note that this number includes all sugar, fibre </a:t>
            </a:r>
            <a:br>
              <a:rPr lang="en-CA" sz="900" smtClean="0"/>
            </a:br>
            <a:r>
              <a:rPr lang="en-CA" sz="900" smtClean="0"/>
              <a:t>  and starch contained in the serving size listed. Since fibre is a type of carbohydrate that does not break </a:t>
            </a:r>
            <a:br>
              <a:rPr lang="en-CA" sz="900" smtClean="0"/>
            </a:br>
            <a:r>
              <a:rPr lang="en-CA" sz="900" smtClean="0"/>
              <a:t>  down into glucose, it can be subtracted from total carbohydrates listed on the label. This will result in </a:t>
            </a:r>
            <a:br>
              <a:rPr lang="en-CA" sz="900" smtClean="0"/>
            </a:br>
            <a:r>
              <a:rPr lang="en-CA" sz="900" smtClean="0"/>
              <a:t>  the total carbohydrates that will affect blood glucose. Subtracting the fibre becomes especially 	important with very high fibre foods such as high fibre cereals that may contain almost 15 g of </a:t>
            </a:r>
            <a:br>
              <a:rPr lang="en-CA" sz="900" smtClean="0"/>
            </a:br>
            <a:r>
              <a:rPr lang="en-CA" sz="900" smtClean="0"/>
              <a:t>  carbohydrate per serving, eliminating an entire carbohydrate choice from the count.  </a:t>
            </a:r>
          </a:p>
          <a:p>
            <a:pPr eaLnBrk="1" hangingPunct="1">
              <a:spcBef>
                <a:spcPct val="0"/>
              </a:spcBef>
              <a:buFontTx/>
              <a:buChar char="•"/>
              <a:tabLst>
                <a:tab pos="88900" algn="l"/>
              </a:tabLst>
            </a:pPr>
            <a:r>
              <a:rPr lang="en-CA" sz="900" smtClean="0"/>
              <a:t> Higher fibre foods are beneficial for many reasons. They promote regularity, help with satiety, may help </a:t>
            </a:r>
            <a:br>
              <a:rPr lang="en-CA" sz="900" smtClean="0"/>
            </a:br>
            <a:r>
              <a:rPr lang="en-CA" sz="900" smtClean="0"/>
              <a:t>  prevent certain types of cancer and can help delay the absorption of carbohydrate (lower the glycemic </a:t>
            </a:r>
            <a:br>
              <a:rPr lang="en-CA" sz="900" smtClean="0"/>
            </a:br>
            <a:r>
              <a:rPr lang="en-CA" sz="900" smtClean="0"/>
              <a:t>  index). </a:t>
            </a:r>
            <a:endParaRPr lang="en-US" sz="900" smtClean="0"/>
          </a:p>
          <a:p>
            <a:pPr eaLnBrk="1" hangingPunct="1">
              <a:spcBef>
                <a:spcPct val="0"/>
              </a:spcBef>
              <a:tabLst>
                <a:tab pos="88900" algn="l"/>
              </a:tabLst>
            </a:pPr>
            <a:endParaRPr lang="en-CA" sz="900" b="1" smtClean="0"/>
          </a:p>
          <a:p>
            <a:pPr eaLnBrk="1" hangingPunct="1">
              <a:spcBef>
                <a:spcPct val="0"/>
              </a:spcBef>
              <a:tabLst>
                <a:tab pos="88900" algn="l"/>
              </a:tabLst>
            </a:pPr>
            <a:r>
              <a:rPr lang="en-US" sz="900" b="1" smtClean="0"/>
              <a:t>Educator Note</a:t>
            </a:r>
            <a:endParaRPr lang="en-US" sz="900" smtClean="0"/>
          </a:p>
          <a:p>
            <a:pPr eaLnBrk="1" hangingPunct="1">
              <a:spcBef>
                <a:spcPct val="0"/>
              </a:spcBef>
              <a:tabLst>
                <a:tab pos="88900" algn="l"/>
              </a:tabLst>
            </a:pPr>
            <a:r>
              <a:rPr lang="en-CA" sz="900" smtClean="0"/>
              <a:t>Ask the class what they should first look for on a label.  Refer to </a:t>
            </a:r>
            <a:r>
              <a:rPr lang="en-CA" sz="900" i="1" smtClean="0"/>
              <a:t>Beyond the Basics</a:t>
            </a:r>
            <a:r>
              <a:rPr lang="en-CA" sz="900" smtClean="0"/>
              <a:t> for label reading example.</a:t>
            </a:r>
            <a:endParaRPr lang="en-US" sz="900" smtClean="0">
              <a:solidFill>
                <a:srgbClr val="FF0000"/>
              </a:solidFill>
            </a:endParaRPr>
          </a:p>
          <a:p>
            <a:pPr eaLnBrk="1" hangingPunct="1">
              <a:spcBef>
                <a:spcPct val="0"/>
              </a:spcBef>
              <a:tabLst>
                <a:tab pos="88900" algn="l"/>
              </a:tabLst>
            </a:pPr>
            <a:endParaRPr lang="en-CA" sz="900" b="1" smtClean="0">
              <a:solidFill>
                <a:srgbClr val="FF0000"/>
              </a:solidFill>
            </a:endParaRPr>
          </a:p>
          <a:p>
            <a:pPr eaLnBrk="1" hangingPunct="1">
              <a:spcBef>
                <a:spcPct val="0"/>
              </a:spcBef>
              <a:tabLst>
                <a:tab pos="88900" algn="l"/>
              </a:tabLst>
            </a:pPr>
            <a:r>
              <a:rPr lang="en-CA" sz="900" b="1" smtClean="0"/>
              <a:t>Making it Real</a:t>
            </a:r>
          </a:p>
          <a:p>
            <a:pPr eaLnBrk="1" hangingPunct="1">
              <a:spcBef>
                <a:spcPct val="0"/>
              </a:spcBef>
              <a:tabLst>
                <a:tab pos="88900" algn="l"/>
              </a:tabLst>
            </a:pPr>
            <a:r>
              <a:rPr lang="en-CA" sz="900" smtClean="0"/>
              <a:t>Get the participants to practice label reading using available food labels. Small photo albums can be great reading booklets to use with learners. Encourage learners to practice this skill at home. For example, look for fibre and compare different products. For more label resources see: </a:t>
            </a:r>
            <a:r>
              <a:rPr lang="en-US" sz="900" smtClean="0"/>
              <a:t>www.healthyeatingisinstore.ca</a:t>
            </a:r>
          </a:p>
          <a:p>
            <a:pPr eaLnBrk="1" hangingPunct="1">
              <a:spcBef>
                <a:spcPct val="0"/>
              </a:spcBef>
              <a:tabLst>
                <a:tab pos="88900" algn="l"/>
              </a:tabLst>
            </a:pPr>
            <a:endParaRPr lang="en-US" sz="900" smtClean="0"/>
          </a:p>
          <a:p>
            <a:pPr eaLnBrk="1" hangingPunct="1">
              <a:spcBef>
                <a:spcPct val="0"/>
              </a:spcBef>
              <a:tabLst>
                <a:tab pos="88900" algn="l"/>
              </a:tabLst>
            </a:pPr>
            <a:endParaRPr lang="en-CA" sz="1000" u="sng" smtClean="0">
              <a:ea typeface="ＭＳ Ｐゴシック"/>
              <a:cs typeface="ＭＳ Ｐゴシック"/>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rrowheads="1" noTextEdit="1"/>
          </p:cNvSpPr>
          <p:nvPr>
            <p:ph type="sldImg"/>
          </p:nvPr>
        </p:nvSpPr>
        <p:spPr>
          <a:ln/>
        </p:spPr>
      </p:sp>
      <p:sp>
        <p:nvSpPr>
          <p:cNvPr id="81922" name="Rectangle 3"/>
          <p:cNvSpPr>
            <a:spLocks noGrp="1" noChangeArrowheads="1"/>
          </p:cNvSpPr>
          <p:nvPr>
            <p:ph type="body" idx="1"/>
          </p:nvPr>
        </p:nvSpPr>
        <p:spPr>
          <a:noFill/>
          <a:ln/>
        </p:spPr>
        <p:txBody>
          <a:bodyPr/>
          <a:lstStyle/>
          <a:p>
            <a:pPr eaLnBrk="1" hangingPunct="1"/>
            <a:r>
              <a:rPr lang="en-CA" sz="1000" b="1" smtClean="0">
                <a:latin typeface="Arial Narrow" pitchFamily="34" charset="0"/>
              </a:rPr>
              <a:t>Slide #13 - Speaker’s Notes</a:t>
            </a:r>
            <a:endParaRPr lang="en-CA" sz="1000" smtClean="0">
              <a:latin typeface="Arial Narrow" pitchFamily="34" charset="0"/>
            </a:endParaRPr>
          </a:p>
          <a:p>
            <a:pPr eaLnBrk="1" hangingPunct="1"/>
            <a:r>
              <a:rPr lang="en-CA" sz="1000" smtClean="0">
                <a:latin typeface="Arial Narrow" pitchFamily="34" charset="0"/>
              </a:rPr>
              <a:t>Here are examples of nutrition claims that indicate the food has less of Calories or certain nutrients, such as fat, which Canadians may want to decrease.</a:t>
            </a:r>
          </a:p>
          <a:p>
            <a:pPr eaLnBrk="1" hangingPunct="1"/>
            <a:r>
              <a:rPr lang="en-CA" sz="1000" smtClean="0">
                <a:latin typeface="Arial Narrow" pitchFamily="34" charset="0"/>
              </a:rPr>
              <a:t>To be able to use these nutrition claims, the food product must meet specific criteria. For example:</a:t>
            </a:r>
          </a:p>
          <a:p>
            <a:pPr eaLnBrk="1" hangingPunct="1">
              <a:buFontTx/>
              <a:buChar char="•"/>
            </a:pPr>
            <a:r>
              <a:rPr lang="en-CA" sz="1000" smtClean="0">
                <a:latin typeface="Arial Narrow" pitchFamily="34" charset="0"/>
              </a:rPr>
              <a:t>in order to be able to say the product is low in fat, the product must have 3 g or less of fat;</a:t>
            </a:r>
          </a:p>
          <a:p>
            <a:pPr eaLnBrk="1" hangingPunct="1">
              <a:buFontTx/>
              <a:buChar char="•"/>
            </a:pPr>
            <a:r>
              <a:rPr lang="en-CA" sz="1000" smtClean="0">
                <a:latin typeface="Arial Narrow" pitchFamily="34" charset="0"/>
              </a:rPr>
              <a:t>for sodium free, the product must have less than 5 mg of sodium; and</a:t>
            </a:r>
          </a:p>
          <a:p>
            <a:pPr eaLnBrk="1" hangingPunct="1">
              <a:buFontTx/>
              <a:buChar char="•"/>
            </a:pPr>
            <a:r>
              <a:rPr lang="en-CA" sz="1000" smtClean="0">
                <a:latin typeface="Arial Narrow" pitchFamily="34" charset="0"/>
              </a:rPr>
              <a:t>for a product to have the claim “light”, there must be a statement on the food label that explains what makes the food light. When the term “light” is applied to a nutritional feature, it is allowed only on foods that are reduced in Calories or fat. </a:t>
            </a:r>
          </a:p>
          <a:p>
            <a:pPr eaLnBrk="1" hangingPunct="1">
              <a:buFont typeface="WP MathA"/>
              <a:buNone/>
            </a:pPr>
            <a:endParaRPr lang="en-CA" sz="1000" b="1" smtClean="0">
              <a:latin typeface="Arial Narrow" pitchFamily="34" charset="0"/>
            </a:endParaRPr>
          </a:p>
          <a:p>
            <a:pPr eaLnBrk="1" hangingPunct="1">
              <a:buFont typeface="WP MathA"/>
              <a:buNone/>
            </a:pPr>
            <a:r>
              <a:rPr lang="en-CA" sz="1000" b="1" smtClean="0">
                <a:latin typeface="Arial Narrow" pitchFamily="34" charset="0"/>
              </a:rPr>
              <a:t>Note: </a:t>
            </a:r>
            <a:r>
              <a:rPr lang="en-CA" sz="1000" smtClean="0">
                <a:latin typeface="Arial Narrow" pitchFamily="34" charset="0"/>
              </a:rPr>
              <a:t>Claims are based on the stated serving size in the Nutrition Facts table and the reference amount listed in the regulations. For example, a “low in fat” claim on a muffin:</a:t>
            </a:r>
          </a:p>
          <a:p>
            <a:pPr eaLnBrk="1" hangingPunct="1">
              <a:buFont typeface="WP MathA"/>
              <a:buNone/>
            </a:pPr>
            <a:r>
              <a:rPr lang="en-CA" sz="1000" smtClean="0">
                <a:latin typeface="Arial Narrow" pitchFamily="34" charset="0"/>
              </a:rPr>
              <a:t>Nutrition Facts table serving = 1 muffin (40 g), amount of fat = 2 g per muffin (40 g)</a:t>
            </a:r>
          </a:p>
          <a:p>
            <a:pPr eaLnBrk="1" hangingPunct="1">
              <a:buFont typeface="WP MathA"/>
              <a:buNone/>
            </a:pPr>
            <a:r>
              <a:rPr lang="en-CA" sz="1000" smtClean="0">
                <a:latin typeface="Arial Narrow" pitchFamily="34" charset="0"/>
              </a:rPr>
              <a:t>Reference amount for a muffin = 55 g, amount of fat = 3 g per 55 g serving</a:t>
            </a:r>
          </a:p>
          <a:p>
            <a:pPr eaLnBrk="1" hangingPunct="1">
              <a:buFont typeface="WP MathA"/>
              <a:buNone/>
            </a:pPr>
            <a:r>
              <a:rPr lang="en-CA" sz="1000" smtClean="0">
                <a:latin typeface="Arial Narrow" pitchFamily="34" charset="0"/>
              </a:rPr>
              <a:t>The criteria for the “low in fat” claim is that the product must have 3 g or less of the fat in BOTH the stated serving size in the Nutrition Facts table and the reference amount of that food in the regulations.</a:t>
            </a:r>
          </a:p>
          <a:p>
            <a:pPr eaLnBrk="1" hangingPunct="1">
              <a:buFont typeface="WP MathA"/>
              <a:buNone/>
            </a:pPr>
            <a:r>
              <a:rPr lang="en-CA" sz="1000" b="1" smtClean="0">
                <a:latin typeface="Arial Narrow" pitchFamily="34" charset="0"/>
              </a:rPr>
              <a:t>Why? </a:t>
            </a:r>
            <a:r>
              <a:rPr lang="en-CA" sz="1000" smtClean="0">
                <a:latin typeface="Arial Narrow" pitchFamily="34" charset="0"/>
              </a:rPr>
              <a:t>This is so that the standards for the claims are the same from one muffin to another regardless of size.  </a:t>
            </a:r>
          </a:p>
          <a:p>
            <a:pPr eaLnBrk="1" hangingPunct="1">
              <a:buFont typeface="WP MathA"/>
              <a:buNone/>
            </a:pPr>
            <a:r>
              <a:rPr lang="en-CA" sz="1000" smtClean="0">
                <a:latin typeface="Arial Narrow" pitchFamily="34" charset="0"/>
              </a:rPr>
              <a:t>For a complete list of criteria for each claim, please refer to the regulations.</a:t>
            </a:r>
          </a:p>
          <a:p>
            <a:pPr eaLnBrk="1" hangingPunct="1"/>
            <a:endParaRPr lang="en-CA" sz="1000" smtClean="0">
              <a:latin typeface="Arial Narrow" pitchFamily="34" charset="0"/>
            </a:endParaRPr>
          </a:p>
          <a:p>
            <a:pPr eaLnBrk="1" hangingPunct="1"/>
            <a:endParaRPr lang="en-US" sz="10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p:spPr>
        <p:txBody>
          <a:bodyPr/>
          <a:lstStyle/>
          <a:p>
            <a:pPr eaLnBrk="1" hangingPunct="1"/>
            <a:endParaRPr lang="en-US" smtClean="0"/>
          </a:p>
        </p:txBody>
      </p:sp>
      <p:sp>
        <p:nvSpPr>
          <p:cNvPr id="9318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332A66C-F35F-4150-A6D6-9C1BAE7A3F62}" type="slidenum">
              <a:rPr lang="en-US" sz="1200"/>
              <a:pPr algn="r"/>
              <a:t>41</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rrowheads="1" noTextEdit="1"/>
          </p:cNvSpPr>
          <p:nvPr>
            <p:ph type="sldImg"/>
          </p:nvPr>
        </p:nvSpPr>
        <p:spPr>
          <a:xfrm>
            <a:off x="1177925" y="685800"/>
            <a:ext cx="4572000" cy="3429000"/>
          </a:xfrm>
          <a:ln/>
        </p:spPr>
      </p:sp>
      <p:sp>
        <p:nvSpPr>
          <p:cNvPr id="28674" name="Rectangle 3"/>
          <p:cNvSpPr>
            <a:spLocks noGrp="1" noChangeArrowheads="1"/>
          </p:cNvSpPr>
          <p:nvPr>
            <p:ph type="body" idx="1"/>
          </p:nvPr>
        </p:nvSpPr>
        <p:spPr>
          <a:noFill/>
          <a:ln/>
        </p:spPr>
        <p:txBody>
          <a:bodyPr/>
          <a:lstStyle/>
          <a:p>
            <a:pPr marL="180975" indent="-180975" eaLnBrk="1" hangingPunct="1"/>
            <a:r>
              <a:rPr lang="en-CA" sz="1000" b="1" smtClean="0"/>
              <a:t>Prevalent Cases</a:t>
            </a:r>
          </a:p>
          <a:p>
            <a:pPr marL="180975" indent="-180975" eaLnBrk="1" hangingPunct="1">
              <a:buFontTx/>
              <a:buChar char="•"/>
            </a:pPr>
            <a:r>
              <a:rPr lang="en-CA" sz="1300" smtClean="0"/>
              <a:t>In the fiscal year ending in 2006 there were 76,608 persons one year of age and older living with diabetes in Manitoba.</a:t>
            </a:r>
          </a:p>
          <a:p>
            <a:pPr marL="180975" indent="-180975" eaLnBrk="1" hangingPunct="1">
              <a:buFontTx/>
              <a:buChar char="•"/>
            </a:pPr>
            <a:r>
              <a:rPr lang="en-CA" sz="1300" smtClean="0"/>
              <a:t>The number of cases has more than doubled from the 32,468 living with diabetes in the fiscal year ending in 1989.</a:t>
            </a:r>
          </a:p>
          <a:p>
            <a:pPr marL="180975" indent="-180975" eaLnBrk="1" hangingPunct="1">
              <a:buFontTx/>
              <a:buChar char="•"/>
            </a:pPr>
            <a:r>
              <a:rPr lang="en-CA" sz="1300" smtClean="0"/>
              <a:t>The proportion of female cases has gradually declined from 50.7% in 1988/89 to 49.7% in 2005/06.</a:t>
            </a:r>
          </a:p>
          <a:p>
            <a:pPr marL="180975" indent="-180975" eaLnBrk="1" hangingPunct="1">
              <a:buFontTx/>
              <a:buChar char="•"/>
            </a:pPr>
            <a:r>
              <a:rPr lang="en-CA" sz="1300" smtClean="0"/>
              <a:t>The number of First Nations persons (registered with Manitoba Health and Healthy Living) living with diabetes has more than tripled between  1989 and 2006. The number of male First Nations persons living with diabetes has almost quadrupled in this time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CEF5A37-8CBD-43B1-8790-F1475B933C20}" type="slidenum">
              <a:rPr lang="en-US" sz="1200"/>
              <a:pPr algn="r"/>
              <a:t>14</a:t>
            </a:fld>
            <a:endParaRPr lang="en-US" sz="1200"/>
          </a:p>
        </p:txBody>
      </p:sp>
      <p:sp>
        <p:nvSpPr>
          <p:cNvPr id="56322" name="Rectangle 2"/>
          <p:cNvSpPr>
            <a:spLocks noGrp="1" noRo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r>
              <a:rPr lang="en-US" smtClean="0"/>
              <a:t>The acceptable macronutrient distribution range, or</a:t>
            </a:r>
          </a:p>
          <a:p>
            <a:pPr eaLnBrk="1" hangingPunct="1"/>
            <a:r>
              <a:rPr lang="en-US" smtClean="0"/>
              <a:t>percentage of total daily energy associated with reduced risk</a:t>
            </a:r>
          </a:p>
          <a:p>
            <a:pPr eaLnBrk="1" hangingPunct="1"/>
            <a:r>
              <a:rPr lang="en-US" smtClean="0"/>
              <a:t>of chronic disease for adults, is as follows: carbohydrate intake</a:t>
            </a:r>
          </a:p>
          <a:p>
            <a:pPr eaLnBrk="1" hangingPunct="1"/>
            <a:r>
              <a:rPr lang="en-US" smtClean="0"/>
              <a:t>of no less than 45% (in part to prevent high intakes of fat); and</a:t>
            </a:r>
          </a:p>
          <a:p>
            <a:pPr eaLnBrk="1" hangingPunct="1"/>
            <a:r>
              <a:rPr lang="en-US" smtClean="0"/>
              <a:t>fat intake of a maximum of 35% (26). Diets that provide</a:t>
            </a:r>
          </a:p>
          <a:p>
            <a:pPr eaLnBrk="1" hangingPunct="1"/>
            <a:r>
              <a:rPr lang="en-US" smtClean="0"/>
              <a:t>&gt;60% of total daily energy from low-glycemic-index and</a:t>
            </a:r>
          </a:p>
          <a:p>
            <a:pPr eaLnBrk="1" hangingPunct="1"/>
            <a:r>
              <a:rPr lang="en-US" smtClean="0"/>
              <a:t>high-fibre carbohydrates improve glycemic and lipid control</a:t>
            </a:r>
          </a:p>
          <a:p>
            <a:pPr eaLnBrk="1" hangingPunct="1"/>
            <a:r>
              <a:rPr lang="en-US" smtClean="0"/>
              <a:t>in adults with type 2 diabetes (27).</a:t>
            </a:r>
          </a:p>
          <a:p>
            <a:pPr eaLnBrk="1" hangingPunct="1"/>
            <a:r>
              <a:rPr lang="en-US" smtClean="0"/>
              <a:t>Replacing high-glycemic-index carboh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p:spPr>
        <p:txBody>
          <a:bodyPr/>
          <a:lstStyle/>
          <a:p>
            <a:pPr eaLnBrk="1" hangingPunct="1"/>
            <a:endParaRPr lang="en-US" smtClean="0"/>
          </a:p>
        </p:txBody>
      </p:sp>
      <p:sp>
        <p:nvSpPr>
          <p:cNvPr id="5837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105381B-EDA5-45A9-92EC-1B639EF76393}" type="slidenum">
              <a:rPr lang="en-US" sz="1200"/>
              <a:pPr algn="r"/>
              <a:t>15</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noFill/>
          <a:ln/>
        </p:spPr>
        <p:txBody>
          <a:bodyPr/>
          <a:lstStyle/>
          <a:p>
            <a:pPr eaLnBrk="1" hangingPunct="1"/>
            <a:endParaRPr lang="en-US" smtClean="0"/>
          </a:p>
        </p:txBody>
      </p:sp>
      <p:sp>
        <p:nvSpPr>
          <p:cNvPr id="6041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56C9DB8-2F5C-420A-A43F-A51B87D1B68E}" type="slidenum">
              <a:rPr lang="en-US" sz="1200"/>
              <a:pPr algn="r"/>
              <a:t>16</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noFill/>
          <a:ln/>
        </p:spPr>
        <p:txBody>
          <a:bodyPr/>
          <a:lstStyle/>
          <a:p>
            <a:pPr eaLnBrk="1" hangingPunct="1"/>
            <a:endParaRPr lang="en-US" smtClean="0"/>
          </a:p>
        </p:txBody>
      </p:sp>
      <p:sp>
        <p:nvSpPr>
          <p:cNvPr id="6246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44F9DD4-05B8-4FA3-AF0A-99F0AA373584}" type="slidenum">
              <a:rPr lang="en-US" sz="1200"/>
              <a:pPr algn="r"/>
              <a:t>17</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rrowheads="1" noTextEdit="1"/>
          </p:cNvSpPr>
          <p:nvPr>
            <p:ph type="sldImg"/>
          </p:nvPr>
        </p:nvSpPr>
        <p:spPr>
          <a:ln/>
        </p:spPr>
      </p:sp>
      <p:sp>
        <p:nvSpPr>
          <p:cNvPr id="65538" name="Rectangle 3"/>
          <p:cNvSpPr>
            <a:spLocks noGrp="1" noChangeArrowheads="1"/>
          </p:cNvSpPr>
          <p:nvPr>
            <p:ph type="body" idx="1"/>
          </p:nvPr>
        </p:nvSpPr>
        <p:spPr>
          <a:noFill/>
          <a:ln/>
        </p:spPr>
        <p:txBody>
          <a:bodyPr/>
          <a:lstStyle/>
          <a:p>
            <a:pPr eaLnBrk="1" hangingPunct="1"/>
            <a:r>
              <a:rPr lang="en-US" smtClean="0"/>
              <a:t>A systematic review of the evidence supporting a causal link between dietary factors and coronary heart disease.</a:t>
            </a:r>
          </a:p>
          <a:p>
            <a:pPr eaLnBrk="1" hangingPunct="1"/>
            <a:r>
              <a:rPr lang="en-US" smtClean="0"/>
              <a:t>Mente A, deKoning L, Shannon HS, Anand SS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ln/>
        </p:spPr>
      </p:sp>
      <p:sp>
        <p:nvSpPr>
          <p:cNvPr id="67586" name="Notes Placeholder 2"/>
          <p:cNvSpPr>
            <a:spLocks noGrp="1"/>
          </p:cNvSpPr>
          <p:nvPr>
            <p:ph type="body" idx="1"/>
          </p:nvPr>
        </p:nvSpPr>
        <p:spPr>
          <a:noFill/>
          <a:ln/>
        </p:spPr>
        <p:txBody>
          <a:bodyPr/>
          <a:lstStyle/>
          <a:p>
            <a:pPr eaLnBrk="1" hangingPunct="1"/>
            <a:r>
              <a:rPr lang="en-US" smtClean="0"/>
              <a:t>In Canada Adults:  59% overweight and 23.4% obese This rate translates to 96,000 obese adults living within the Winnipeg region.</a:t>
            </a:r>
          </a:p>
        </p:txBody>
      </p:sp>
      <p:sp>
        <p:nvSpPr>
          <p:cNvPr id="6758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B1C9BA2-672C-44A0-BA0F-C46F78BF84E4}" type="slidenum">
              <a:rPr lang="en-US" sz="1200"/>
              <a:pPr algn="r"/>
              <a:t>20</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73F3FE8-F6E1-4FC3-8723-B7EAA2444353}" type="slidenum">
              <a:rPr lang="en-US" sz="1200"/>
              <a:pPr algn="r"/>
              <a:t>29</a:t>
            </a:fld>
            <a:endParaRPr lang="en-US" sz="1200"/>
          </a:p>
        </p:txBody>
      </p:sp>
      <p:sp>
        <p:nvSpPr>
          <p:cNvPr id="77826" name="Rectangle 2"/>
          <p:cNvSpPr>
            <a:spLocks noGrp="1" noRo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pPr eaLnBrk="1" hangingPunct="1">
              <a:spcBef>
                <a:spcPct val="0"/>
              </a:spcBef>
            </a:pPr>
            <a:r>
              <a:rPr lang="en-US" sz="1000" b="1" smtClean="0">
                <a:latin typeface="Helvetica" pitchFamily="34" charset="0"/>
              </a:rPr>
              <a:t>Slide 4 Overview</a:t>
            </a:r>
          </a:p>
          <a:p>
            <a:pPr eaLnBrk="1" hangingPunct="1">
              <a:spcBef>
                <a:spcPct val="0"/>
              </a:spcBef>
            </a:pPr>
            <a:r>
              <a:rPr lang="en-US" sz="1000" smtClean="0">
                <a:latin typeface="Helvetica" pitchFamily="34" charset="0"/>
              </a:rPr>
              <a:t>This slide presents information on today's key shopping challenges. It is a good slide to use as an introduction since it encourages dialogue and everyone in the group will be able to relate to the information.</a:t>
            </a:r>
          </a:p>
          <a:p>
            <a:pPr eaLnBrk="1" hangingPunct="1">
              <a:spcBef>
                <a:spcPct val="0"/>
              </a:spcBef>
            </a:pPr>
            <a:endParaRPr lang="en-US" sz="1000" smtClean="0">
              <a:latin typeface="Helvetica" pitchFamily="34" charset="0"/>
            </a:endParaRPr>
          </a:p>
          <a:p>
            <a:pPr eaLnBrk="1" hangingPunct="1">
              <a:spcBef>
                <a:spcPct val="0"/>
              </a:spcBef>
            </a:pPr>
            <a:r>
              <a:rPr lang="en-US" sz="1000" b="1" smtClean="0">
                <a:latin typeface="Helvetica" pitchFamily="34" charset="0"/>
              </a:rPr>
              <a:t>Key Points</a:t>
            </a:r>
          </a:p>
          <a:p>
            <a:pPr eaLnBrk="1" hangingPunct="1">
              <a:spcBef>
                <a:spcPct val="0"/>
              </a:spcBef>
            </a:pPr>
            <a:r>
              <a:rPr lang="en-US" sz="1000" b="1" smtClean="0">
                <a:latin typeface="Helvetica" pitchFamily="34" charset="0"/>
              </a:rPr>
              <a:t>• Too little time. </a:t>
            </a:r>
            <a:r>
              <a:rPr lang="en-US" sz="1000" smtClean="0">
                <a:latin typeface="Helvetica" pitchFamily="34" charset="0"/>
              </a:rPr>
              <a:t>Most people will agree that time is limited and often grocery shopping is done </a:t>
            </a:r>
          </a:p>
          <a:p>
            <a:pPr eaLnBrk="1" hangingPunct="1">
              <a:spcBef>
                <a:spcPct val="0"/>
              </a:spcBef>
            </a:pPr>
            <a:r>
              <a:rPr lang="en-US" sz="1000" smtClean="0">
                <a:latin typeface="Helvetica" pitchFamily="34" charset="0"/>
              </a:rPr>
              <a:t>   on the run with one eye on the clock and the other watching children or grandchildren </a:t>
            </a:r>
          </a:p>
          <a:p>
            <a:pPr eaLnBrk="1" hangingPunct="1">
              <a:spcBef>
                <a:spcPct val="0"/>
              </a:spcBef>
            </a:pPr>
            <a:r>
              <a:rPr lang="en-US" sz="1000" smtClean="0">
                <a:latin typeface="Helvetica" pitchFamily="34" charset="0"/>
              </a:rPr>
              <a:t>   running around the store.</a:t>
            </a:r>
          </a:p>
          <a:p>
            <a:pPr eaLnBrk="1" hangingPunct="1">
              <a:spcBef>
                <a:spcPct val="0"/>
              </a:spcBef>
            </a:pPr>
            <a:r>
              <a:rPr lang="en-US" sz="1000" b="1" smtClean="0">
                <a:latin typeface="Helvetica" pitchFamily="34" charset="0"/>
              </a:rPr>
              <a:t>• Information overload. </a:t>
            </a:r>
            <a:r>
              <a:rPr lang="en-US" sz="1000" smtClean="0">
                <a:latin typeface="Helvetica" pitchFamily="34" charset="0"/>
              </a:rPr>
              <a:t>Grocery stores are full of words; words on the shelves, words in the </a:t>
            </a:r>
          </a:p>
          <a:p>
            <a:pPr eaLnBrk="1" hangingPunct="1">
              <a:spcBef>
                <a:spcPct val="0"/>
              </a:spcBef>
            </a:pPr>
            <a:r>
              <a:rPr lang="en-US" sz="1000" smtClean="0">
                <a:latin typeface="Helvetica" pitchFamily="34" charset="0"/>
              </a:rPr>
              <a:t>  aisles, etc… it is a sensory overload.</a:t>
            </a:r>
          </a:p>
          <a:p>
            <a:pPr eaLnBrk="1" hangingPunct="1">
              <a:spcBef>
                <a:spcPct val="0"/>
              </a:spcBef>
            </a:pPr>
            <a:r>
              <a:rPr lang="en-US" sz="1000" b="1" smtClean="0">
                <a:latin typeface="Helvetica" pitchFamily="34" charset="0"/>
              </a:rPr>
              <a:t>• Large selection of products. </a:t>
            </a:r>
            <a:r>
              <a:rPr lang="en-US" sz="1000" smtClean="0">
                <a:latin typeface="Helvetica" pitchFamily="34" charset="0"/>
              </a:rPr>
              <a:t>There are new products every day in the stores and it is hard </a:t>
            </a:r>
          </a:p>
          <a:p>
            <a:pPr eaLnBrk="1" hangingPunct="1">
              <a:spcBef>
                <a:spcPct val="0"/>
              </a:spcBef>
            </a:pPr>
            <a:r>
              <a:rPr lang="en-US" sz="1000" smtClean="0">
                <a:latin typeface="Helvetica" pitchFamily="34" charset="0"/>
              </a:rPr>
              <a:t>  to know which products are best to buy and use.</a:t>
            </a:r>
          </a:p>
          <a:p>
            <a:pPr eaLnBrk="1" hangingPunct="1">
              <a:spcBef>
                <a:spcPct val="0"/>
              </a:spcBef>
            </a:pPr>
            <a:r>
              <a:rPr lang="en-US" sz="1000" b="1" smtClean="0">
                <a:latin typeface="Helvetica" pitchFamily="34" charset="0"/>
              </a:rPr>
              <a:t>• Confusing labels. </a:t>
            </a:r>
            <a:r>
              <a:rPr lang="en-US" sz="1000" smtClean="0">
                <a:latin typeface="Helvetica" pitchFamily="34" charset="0"/>
              </a:rPr>
              <a:t>The new Health Canada label regulations are a great help.</a:t>
            </a:r>
          </a:p>
          <a:p>
            <a:pPr eaLnBrk="1" hangingPunct="1">
              <a:spcBef>
                <a:spcPct val="0"/>
              </a:spcBef>
            </a:pPr>
            <a:r>
              <a:rPr lang="en-US" sz="1000" b="1" smtClean="0">
                <a:latin typeface="Helvetica" pitchFamily="34" charset="0"/>
              </a:rPr>
              <a:t>• New skills needed? </a:t>
            </a:r>
            <a:r>
              <a:rPr lang="en-US" sz="1000" smtClean="0">
                <a:latin typeface="Helvetica" pitchFamily="34" charset="0"/>
              </a:rPr>
              <a:t>For some, busy lives and new food products require new cooking, </a:t>
            </a:r>
          </a:p>
          <a:p>
            <a:pPr eaLnBrk="1" hangingPunct="1">
              <a:spcBef>
                <a:spcPct val="0"/>
              </a:spcBef>
            </a:pPr>
            <a:r>
              <a:rPr lang="en-US" sz="1000" smtClean="0">
                <a:latin typeface="Helvetica" pitchFamily="34" charset="0"/>
              </a:rPr>
              <a:t>  shopping and label reading skills- this can be daunting.</a:t>
            </a:r>
          </a:p>
          <a:p>
            <a:pPr eaLnBrk="1" hangingPunct="1">
              <a:spcBef>
                <a:spcPct val="0"/>
              </a:spcBef>
            </a:pPr>
            <a:endParaRPr lang="en-US" sz="1000" smtClean="0">
              <a:latin typeface="Helvetica" pitchFamily="34" charset="0"/>
            </a:endParaRPr>
          </a:p>
          <a:p>
            <a:pPr eaLnBrk="1" hangingPunct="1">
              <a:spcBef>
                <a:spcPct val="0"/>
              </a:spcBef>
            </a:pPr>
            <a:r>
              <a:rPr lang="en-US" sz="1000" b="1" smtClean="0">
                <a:latin typeface="Helvetica" pitchFamily="34" charset="0"/>
              </a:rPr>
              <a:t>Educator Tip</a:t>
            </a:r>
          </a:p>
          <a:p>
            <a:pPr eaLnBrk="1" hangingPunct="1">
              <a:spcBef>
                <a:spcPct val="0"/>
              </a:spcBef>
            </a:pPr>
            <a:r>
              <a:rPr lang="en-US" sz="1000" smtClean="0">
                <a:latin typeface="Helvetica" pitchFamily="34" charset="0"/>
              </a:rPr>
              <a:t>Instead of presenting the points of the slide, ask the group to brainstorm and identify the </a:t>
            </a:r>
          </a:p>
          <a:p>
            <a:pPr eaLnBrk="1" hangingPunct="1">
              <a:spcBef>
                <a:spcPct val="0"/>
              </a:spcBef>
            </a:pPr>
            <a:r>
              <a:rPr lang="en-US" sz="1000" smtClean="0">
                <a:latin typeface="Helvetica" pitchFamily="34" charset="0"/>
              </a:rPr>
              <a:t>challenges. This will help set an interactive tone as well as providing information to streamline </a:t>
            </a:r>
          </a:p>
          <a:p>
            <a:pPr eaLnBrk="1" hangingPunct="1">
              <a:spcBef>
                <a:spcPct val="0"/>
              </a:spcBef>
            </a:pPr>
            <a:r>
              <a:rPr lang="en-US" sz="1000" smtClean="0">
                <a:latin typeface="Helvetica" pitchFamily="34" charset="0"/>
              </a:rPr>
              <a:t>your presentation to best meet the group's needs.</a:t>
            </a:r>
          </a:p>
          <a:p>
            <a:pPr eaLnBrk="1" hangingPunct="1">
              <a:spcBef>
                <a:spcPct val="0"/>
              </a:spcBef>
            </a:pPr>
            <a:endParaRPr lang="en-US" sz="1000" smtClean="0">
              <a:latin typeface="Helvetica" pitchFamily="34" charset="0"/>
            </a:endParaRPr>
          </a:p>
          <a:p>
            <a:pPr eaLnBrk="1" hangingPunct="1">
              <a:spcBef>
                <a:spcPct val="0"/>
              </a:spcBef>
            </a:pPr>
            <a:r>
              <a:rPr lang="en-US" sz="1000" b="1" smtClean="0">
                <a:latin typeface="Helvetica" pitchFamily="34" charset="0"/>
              </a:rPr>
              <a:t>In the Know</a:t>
            </a:r>
          </a:p>
          <a:p>
            <a:pPr eaLnBrk="1" hangingPunct="1">
              <a:spcBef>
                <a:spcPct val="0"/>
              </a:spcBef>
            </a:pPr>
            <a:r>
              <a:rPr lang="en-US" sz="1000" smtClean="0">
                <a:latin typeface="Helvetica" pitchFamily="34" charset="0"/>
              </a:rPr>
              <a:t>Did you know. . . most grocery stores contain more than 30,000 food items! No wonder it is easy to get confused!</a:t>
            </a:r>
          </a:p>
          <a:p>
            <a:pPr eaLnBrk="1" hangingPunct="1"/>
            <a:endParaRPr lang="en-US" sz="10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a:defRPr/>
              </a:pPr>
              <a:endParaRPr lang="en-US" sz="2400">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a:defRPr/>
                </a:pPr>
                <a:endParaRPr lang="en-US" sz="2400">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a:defRPr/>
                </a:pPr>
                <a:endParaRPr lang="en-US" sz="2400">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a:defRPr/>
                </a:pPr>
                <a:endParaRPr lang="en-US"/>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a:defRPr/>
                </a:pPr>
                <a:endParaRPr lang="en-US" sz="2400">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a:defRPr/>
                </a:pPr>
                <a:endParaRPr lang="en-US"/>
              </a:p>
            </p:txBody>
          </p:sp>
        </p:grpSp>
      </p:grpSp>
      <p:sp>
        <p:nvSpPr>
          <p:cNvPr id="186379"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186380"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fld id="{C8B98048-04DF-49C8-9234-2970A628CACD}" type="datetimeFigureOut">
              <a:rPr lang="en-US"/>
              <a:pPr>
                <a:defRPr/>
              </a:pPr>
              <a:t>4/11/2013</a:t>
            </a:fld>
            <a:endParaRPr lang="en-US"/>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C31C0D3E-CB16-4112-8B41-0C5C41BA536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fld id="{CF0907F8-5EC5-4405-A22F-A44BEE72C656}" type="datetimeFigureOut">
              <a:rPr lang="en-US"/>
              <a:pPr>
                <a:defRPr/>
              </a:pPr>
              <a:t>4/11/2013</a:t>
            </a:fld>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264C722-CF78-41D9-9A54-452754A4A42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fld id="{FBC9E849-8E01-4917-96EE-35410FE7E34D}" type="datetimeFigureOut">
              <a:rPr lang="en-US"/>
              <a:pPr>
                <a:defRPr/>
              </a:pPr>
              <a:t>4/11/2013</a:t>
            </a:fld>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3C8FECF-F729-46E5-B848-7E7B8109764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fld id="{ABE06F86-1E74-421E-B8BA-168ADD60830E}" type="datetimeFigureOut">
              <a:rPr lang="en-US"/>
              <a:pPr>
                <a:defRPr/>
              </a:pPr>
              <a:t>4/11/2013</a:t>
            </a:fld>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11BED4E5-E5F1-4A4E-8E8C-8E92D2023D0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fld id="{EC10969F-EDE8-4A39-8EE0-7858912B5153}" type="datetimeFigureOut">
              <a:rPr lang="en-US"/>
              <a:pPr>
                <a:defRPr/>
              </a:pPr>
              <a:t>4/11/2013</a:t>
            </a:fld>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8E7C437-F02F-4FED-9C3C-B32BB81D3FD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fld id="{87635E87-68C7-4D96-A600-7C07AFB739A9}" type="datetimeFigureOut">
              <a:rPr lang="en-US"/>
              <a:pPr>
                <a:defRPr/>
              </a:pPr>
              <a:t>4/11/2013</a:t>
            </a:fld>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DB233FF5-9BD2-41E8-8BBE-2F52D691C85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fld id="{AF752595-ED91-4665-8309-8B6A949A5F16}" type="datetimeFigureOut">
              <a:rPr lang="en-US"/>
              <a:pPr>
                <a:defRPr/>
              </a:pPr>
              <a:t>4/11/2013</a:t>
            </a:fld>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318EC4B-1565-4123-8DDC-8B6DDF902D7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fld id="{E5CA09D2-2757-4498-8EA6-D4C020C5C983}" type="datetimeFigureOut">
              <a:rPr lang="en-US"/>
              <a:pPr>
                <a:defRPr/>
              </a:pPr>
              <a:t>4/11/2013</a:t>
            </a:fld>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457829A4-7871-46EB-B243-C155135F42A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fld id="{CBBC46F2-D016-4774-B71F-60E7287148EA}" type="datetimeFigureOut">
              <a:rPr lang="en-US"/>
              <a:pPr>
                <a:defRPr/>
              </a:pPr>
              <a:t>4/11/2013</a:t>
            </a:fld>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F1BA83BD-D8AC-4196-9A1C-4379B9B846F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fld id="{1E51524C-11C7-462D-8FB1-850150BFAA24}" type="datetimeFigureOut">
              <a:rPr lang="en-US"/>
              <a:pPr>
                <a:defRPr/>
              </a:pPr>
              <a:t>4/11/2013</a:t>
            </a:fld>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27620BEB-8E17-47D6-80F8-1E4B4039E6E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796407B4-08A4-445D-A75D-1E9307812D96}" type="datetimeFigureOut">
              <a:rPr lang="en-US"/>
              <a:pPr>
                <a:defRPr/>
              </a:pPr>
              <a:t>4/11/2013</a:t>
            </a:fld>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CB907255-DB85-42F5-A59F-9B66EAF0A31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BBAD4D85-ADF7-472A-BDDD-FEE0B0F64452}" type="datetimeFigureOut">
              <a:rPr lang="en-US"/>
              <a:pPr>
                <a:defRPr/>
              </a:pPr>
              <a:t>4/11/2013</a:t>
            </a:fld>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47BA39C-DE65-4E0E-9792-C7C740D83E3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686800" cy="4876800"/>
            <a:chOff x="0" y="0"/>
            <a:chExt cx="5472" cy="3072"/>
          </a:xfrm>
        </p:grpSpPr>
        <p:sp>
          <p:nvSpPr>
            <p:cNvPr id="185347"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a:defRPr/>
              </a:pPr>
              <a:endParaRPr lang="en-US" sz="2400">
                <a:latin typeface="Times New Roman" pitchFamily="18" charset="0"/>
              </a:endParaRPr>
            </a:p>
          </p:txBody>
        </p:sp>
        <p:grpSp>
          <p:nvGrpSpPr>
            <p:cNvPr id="1034" name="Group 4"/>
            <p:cNvGrpSpPr>
              <a:grpSpLocks/>
            </p:cNvGrpSpPr>
            <p:nvPr/>
          </p:nvGrpSpPr>
          <p:grpSpPr bwMode="auto">
            <a:xfrm>
              <a:off x="240" y="893"/>
              <a:ext cx="5232" cy="115"/>
              <a:chOff x="240" y="893"/>
              <a:chExt cx="5232" cy="115"/>
            </a:xfrm>
          </p:grpSpPr>
          <p:sp>
            <p:nvSpPr>
              <p:cNvPr id="185349"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a:defRPr/>
                </a:pPr>
                <a:endParaRPr lang="en-US" sz="2400">
                  <a:latin typeface="Times New Roman" pitchFamily="18" charset="0"/>
                </a:endParaRPr>
              </a:p>
            </p:txBody>
          </p:sp>
          <p:sp>
            <p:nvSpPr>
              <p:cNvPr id="185350"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a:defRPr/>
                </a:pPr>
                <a:endParaRPr lang="en-US"/>
              </a:p>
            </p:txBody>
          </p:sp>
        </p:grpSp>
      </p:grpSp>
      <p:sp>
        <p:nvSpPr>
          <p:cNvPr id="1027" name="Rectangle 7"/>
          <p:cNvSpPr>
            <a:spLocks noGrp="1" noChangeArrowheads="1"/>
          </p:cNvSpPr>
          <p:nvPr>
            <p:ph type="title"/>
          </p:nvPr>
        </p:nvSpPr>
        <p:spPr bwMode="auto">
          <a:xfrm>
            <a:off x="914400" y="2778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8"/>
          <p:cNvSpPr>
            <a:spLocks noGrp="1" noChangeArrowheads="1"/>
          </p:cNvSpPr>
          <p:nvPr>
            <p:ph type="body" idx="1"/>
          </p:nvPr>
        </p:nvSpPr>
        <p:spPr bwMode="auto">
          <a:xfrm>
            <a:off x="914400" y="1600200"/>
            <a:ext cx="77724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5353"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fld id="{D1FE1A2A-3D79-4F9F-87FF-DDA213C1DC28}" type="datetimeFigureOut">
              <a:rPr lang="en-US"/>
              <a:pPr>
                <a:defRPr/>
              </a:pPr>
              <a:t>4/11/2013</a:t>
            </a:fld>
            <a:endParaRPr lang="en-US"/>
          </a:p>
        </p:txBody>
      </p:sp>
      <p:sp>
        <p:nvSpPr>
          <p:cNvPr id="185354"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endParaRPr lang="en-US"/>
          </a:p>
        </p:txBody>
      </p:sp>
      <p:sp>
        <p:nvSpPr>
          <p:cNvPr id="185355"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AB337337-3973-4FFE-A4D8-226E9ADF8FED}" type="slidenum">
              <a:rPr lang="en-US"/>
              <a:pPr>
                <a:defRPr/>
              </a:pPr>
              <a:t>‹#›</a:t>
            </a:fld>
            <a:endParaRPr lang="en-US"/>
          </a:p>
        </p:txBody>
      </p:sp>
      <p:sp>
        <p:nvSpPr>
          <p:cNvPr id="185356"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664" r:id="rId1"/>
    <p:sldLayoutId id="2147483663" r:id="rId2"/>
    <p:sldLayoutId id="2147483662" r:id="rId3"/>
    <p:sldLayoutId id="2147483661" r:id="rId4"/>
    <p:sldLayoutId id="2147483660" r:id="rId5"/>
    <p:sldLayoutId id="2147483659" r:id="rId6"/>
    <p:sldLayoutId id="2147483658" r:id="rId7"/>
    <p:sldLayoutId id="2147483657" r:id="rId8"/>
    <p:sldLayoutId id="2147483656" r:id="rId9"/>
    <p:sldLayoutId id="2147483655" r:id="rId10"/>
    <p:sldLayoutId id="2147483654" r:id="rId11"/>
    <p:sldLayoutId id="2147483653" r:id="rId12"/>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statcan.ca/"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idx="4294967295"/>
          </p:nvPr>
        </p:nvSpPr>
        <p:spPr/>
        <p:txBody>
          <a:bodyPr/>
          <a:lstStyle/>
          <a:p>
            <a:pPr eaLnBrk="1" hangingPunct="1"/>
            <a:r>
              <a:rPr lang="en-US" smtClean="0"/>
              <a:t>Setting the Stage</a:t>
            </a:r>
          </a:p>
        </p:txBody>
      </p:sp>
      <p:sp>
        <p:nvSpPr>
          <p:cNvPr id="15362" name="Rectangle 3"/>
          <p:cNvSpPr>
            <a:spLocks noGrp="1"/>
          </p:cNvSpPr>
          <p:nvPr>
            <p:ph type="body" idx="4294967295"/>
          </p:nvPr>
        </p:nvSpPr>
        <p:spPr/>
        <p:txBody>
          <a:bodyPr/>
          <a:lstStyle/>
          <a:p>
            <a:pPr eaLnBrk="1" hangingPunct="1"/>
            <a:r>
              <a:rPr lang="en-US" smtClean="0"/>
              <a:t>Thank you to organizers to collectively participate in the strat planning session</a:t>
            </a:r>
          </a:p>
          <a:p>
            <a:pPr lvl="1" eaLnBrk="1" hangingPunct="1"/>
            <a:r>
              <a:rPr lang="en-US" smtClean="0"/>
              <a:t>Opportunity and time to reflect on achievements—our own and others that influence our achievements</a:t>
            </a:r>
          </a:p>
          <a:p>
            <a:pPr lvl="1" eaLnBrk="1" hangingPunct="1"/>
            <a:r>
              <a:rPr lang="en-US" smtClean="0"/>
              <a:t>Time to think beyond the day-to-day detail----to contemplate what is possible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p:cNvSpPr>
          <p:nvPr>
            <p:ph type="title" idx="4294967295"/>
          </p:nvPr>
        </p:nvSpPr>
        <p:spPr/>
        <p:txBody>
          <a:bodyPr/>
          <a:lstStyle/>
          <a:p>
            <a:pPr eaLnBrk="1" hangingPunct="1"/>
            <a:r>
              <a:rPr lang="en-US" sz="3800" smtClean="0"/>
              <a:t>Evolution from </a:t>
            </a:r>
            <a:br>
              <a:rPr lang="en-US" sz="3800" smtClean="0"/>
            </a:br>
            <a:r>
              <a:rPr lang="en-US" sz="3800" smtClean="0"/>
              <a:t>‘FOOD RULES’ to ‘FOOD GUIDE’</a:t>
            </a:r>
          </a:p>
        </p:txBody>
      </p:sp>
      <p:sp>
        <p:nvSpPr>
          <p:cNvPr id="25602" name="Rectangle 3"/>
          <p:cNvSpPr>
            <a:spLocks noGrp="1"/>
          </p:cNvSpPr>
          <p:nvPr>
            <p:ph type="body" idx="4294967295"/>
          </p:nvPr>
        </p:nvSpPr>
        <p:spPr/>
        <p:txBody>
          <a:bodyPr/>
          <a:lstStyle/>
          <a:p>
            <a:pPr eaLnBrk="1" hangingPunct="1"/>
            <a:r>
              <a:rPr lang="en-US" smtClean="0"/>
              <a:t>Since the first Food Guide the focus has changed from nutritional deficiencies to prevention/promotion</a:t>
            </a:r>
          </a:p>
          <a:p>
            <a:pPr eaLnBrk="1" hangingPunct="1"/>
            <a:r>
              <a:rPr lang="en-US" smtClean="0"/>
              <a:t>People are living longer, due in part to improvements in public health in general (immunization, safety).  Leading cause of death is now chronic disease.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noChangeArrowheads="1"/>
          </p:cNvPicPr>
          <p:nvPr/>
        </p:nvPicPr>
        <p:blipFill>
          <a:blip r:embed="rId2"/>
          <a:srcRect l="15781" t="19167" r="18124" b="11389"/>
          <a:stretch>
            <a:fillRect/>
          </a:stretch>
        </p:blipFill>
        <p:spPr bwMode="auto">
          <a:xfrm>
            <a:off x="395288" y="692150"/>
            <a:ext cx="8385175" cy="4956175"/>
          </a:xfrm>
          <a:prstGeom prst="rect">
            <a:avLst/>
          </a:prstGeom>
          <a:noFill/>
          <a:ln w="9525">
            <a:noFill/>
            <a:miter lim="800000"/>
            <a:headEnd/>
            <a:tailEnd/>
          </a:ln>
        </p:spPr>
      </p:pic>
      <p:cxnSp>
        <p:nvCxnSpPr>
          <p:cNvPr id="5" name="Straight Arrow Connector 4"/>
          <p:cNvCxnSpPr/>
          <p:nvPr/>
        </p:nvCxnSpPr>
        <p:spPr>
          <a:xfrm>
            <a:off x="4643438" y="2205038"/>
            <a:ext cx="2159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657725" y="2492375"/>
            <a:ext cx="18891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643438" y="2781300"/>
            <a:ext cx="18891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608513" y="3716338"/>
            <a:ext cx="18732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608513" y="4508500"/>
            <a:ext cx="18732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631" name="TextBox 14"/>
          <p:cNvSpPr txBox="1">
            <a:spLocks noChangeArrowheads="1"/>
          </p:cNvSpPr>
          <p:nvPr/>
        </p:nvSpPr>
        <p:spPr bwMode="auto">
          <a:xfrm>
            <a:off x="2700338" y="5732463"/>
            <a:ext cx="4248150" cy="647700"/>
          </a:xfrm>
          <a:prstGeom prst="rect">
            <a:avLst/>
          </a:prstGeom>
          <a:noFill/>
          <a:ln w="28575">
            <a:solidFill>
              <a:schemeClr val="tx1"/>
            </a:solidFill>
            <a:miter lim="800000"/>
            <a:headEnd/>
            <a:tailEnd/>
          </a:ln>
        </p:spPr>
        <p:txBody>
          <a:bodyPr>
            <a:spAutoFit/>
          </a:bodyPr>
          <a:lstStyle/>
          <a:p>
            <a:pPr algn="ctr"/>
            <a:r>
              <a:rPr lang="en-CA" b="1">
                <a:latin typeface="Arial Black" pitchFamily="34" charset="0"/>
                <a:sym typeface="Symbol" pitchFamily="18" charset="2"/>
              </a:rPr>
              <a:t></a:t>
            </a:r>
            <a:r>
              <a:rPr lang="en-CA" b="1">
                <a:latin typeface="Calibri" pitchFamily="34" charset="0"/>
              </a:rPr>
              <a:t>62% of leading causes of death have a strong nutrition component</a:t>
            </a:r>
            <a:endParaRPr lang="en-US" b="1">
              <a:latin typeface="Calibri" pitchFamily="34" charset="0"/>
            </a:endParaRPr>
          </a:p>
        </p:txBody>
      </p:sp>
      <p:sp>
        <p:nvSpPr>
          <p:cNvPr id="26632" name="TextBox 15"/>
          <p:cNvSpPr txBox="1">
            <a:spLocks noChangeArrowheads="1"/>
          </p:cNvSpPr>
          <p:nvPr/>
        </p:nvSpPr>
        <p:spPr bwMode="auto">
          <a:xfrm>
            <a:off x="1763713" y="333375"/>
            <a:ext cx="6121400" cy="400050"/>
          </a:xfrm>
          <a:prstGeom prst="rect">
            <a:avLst/>
          </a:prstGeom>
          <a:noFill/>
          <a:ln w="9525">
            <a:noFill/>
            <a:miter lim="800000"/>
            <a:headEnd/>
            <a:tailEnd/>
          </a:ln>
        </p:spPr>
        <p:txBody>
          <a:bodyPr>
            <a:spAutoFit/>
          </a:bodyPr>
          <a:lstStyle/>
          <a:p>
            <a:r>
              <a:rPr lang="en-CA" sz="2000" b="1" u="sng">
                <a:latin typeface="Calibri" pitchFamily="34" charset="0"/>
              </a:rPr>
              <a:t>Report on the Health Status of Manitobans 2010</a:t>
            </a:r>
            <a:endParaRPr lang="en-US" sz="2000" b="1" u="sng">
              <a:latin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p:cNvPicPr>
            <a:picLocks noChangeAspect="1" noChangeArrowheads="1"/>
          </p:cNvPicPr>
          <p:nvPr/>
        </p:nvPicPr>
        <p:blipFill>
          <a:blip r:embed="rId3"/>
          <a:srcRect/>
          <a:stretch>
            <a:fillRect/>
          </a:stretch>
        </p:blipFill>
        <p:spPr bwMode="auto">
          <a:xfrm>
            <a:off x="0" y="0"/>
            <a:ext cx="8910638" cy="6237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p:cNvSpPr>
          <p:nvPr>
            <p:ph type="title" idx="4294967295"/>
          </p:nvPr>
        </p:nvSpPr>
        <p:spPr/>
        <p:txBody>
          <a:bodyPr/>
          <a:lstStyle/>
          <a:p>
            <a:pPr eaLnBrk="1" hangingPunct="1"/>
            <a:r>
              <a:rPr lang="en-US" smtClean="0"/>
              <a:t>Nutrition is a Complex Science</a:t>
            </a:r>
          </a:p>
        </p:txBody>
      </p:sp>
      <p:sp>
        <p:nvSpPr>
          <p:cNvPr id="29698" name="Rectangle 3"/>
          <p:cNvSpPr>
            <a:spLocks noGrp="1"/>
          </p:cNvSpPr>
          <p:nvPr>
            <p:ph type="body" idx="4294967295"/>
          </p:nvPr>
        </p:nvSpPr>
        <p:spPr/>
        <p:txBody>
          <a:bodyPr/>
          <a:lstStyle/>
          <a:p>
            <a:pPr eaLnBrk="1" hangingPunct="1"/>
            <a:r>
              <a:rPr lang="en-US" smtClean="0"/>
              <a:t>GOAL is not a single behaviour</a:t>
            </a:r>
          </a:p>
          <a:p>
            <a:pPr eaLnBrk="1" hangingPunct="1"/>
            <a:endParaRPr lang="en-US" smtClean="0"/>
          </a:p>
          <a:p>
            <a:pPr lvl="1" eaLnBrk="1" hangingPunct="1"/>
            <a:r>
              <a:rPr lang="en-US" smtClean="0"/>
              <a:t>MORE </a:t>
            </a:r>
          </a:p>
          <a:p>
            <a:pPr lvl="1" eaLnBrk="1" hangingPunct="1"/>
            <a:r>
              <a:rPr lang="en-US" smtClean="0"/>
              <a:t>LESS  </a:t>
            </a:r>
          </a:p>
          <a:p>
            <a:pPr lvl="1" eaLnBrk="1" hangingPunct="1"/>
            <a:r>
              <a:rPr lang="en-US" smtClean="0"/>
              <a:t>Different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Rectangle 2"/>
          <p:cNvSpPr>
            <a:spLocks noGrp="1" noChangeArrowheads="1"/>
          </p:cNvSpPr>
          <p:nvPr>
            <p:ph type="title" idx="4294967295"/>
          </p:nvPr>
        </p:nvSpPr>
        <p:spPr/>
        <p:txBody>
          <a:bodyPr/>
          <a:lstStyle/>
          <a:p>
            <a:pPr eaLnBrk="1" hangingPunct="1"/>
            <a:r>
              <a:rPr lang="en-US" sz="3800" smtClean="0"/>
              <a:t>Macronutrient Distribution Range</a:t>
            </a:r>
            <a:br>
              <a:rPr lang="en-US" sz="3800" smtClean="0"/>
            </a:br>
            <a:r>
              <a:rPr lang="en-US" sz="2500" smtClean="0"/>
              <a:t>Reference Diet 2000 kcals/day</a:t>
            </a:r>
            <a:endParaRPr lang="en-US" sz="3800" smtClean="0"/>
          </a:p>
        </p:txBody>
      </p:sp>
      <p:sp>
        <p:nvSpPr>
          <p:cNvPr id="55302" name="Rectangle 4"/>
          <p:cNvSpPr>
            <a:spLocks noGrp="1" noChangeArrowheads="1"/>
          </p:cNvSpPr>
          <p:nvPr>
            <p:ph type="body" sz="half" idx="4294967295"/>
          </p:nvPr>
        </p:nvSpPr>
        <p:spPr>
          <a:xfrm>
            <a:off x="914400" y="1600200"/>
            <a:ext cx="3814763" cy="4530725"/>
          </a:xfrm>
        </p:spPr>
        <p:txBody>
          <a:bodyPr/>
          <a:lstStyle/>
          <a:p>
            <a:pPr eaLnBrk="1" hangingPunct="1">
              <a:lnSpc>
                <a:spcPct val="80000"/>
              </a:lnSpc>
            </a:pPr>
            <a:endParaRPr lang="en-US" sz="2400" smtClean="0"/>
          </a:p>
          <a:p>
            <a:pPr eaLnBrk="1" hangingPunct="1">
              <a:lnSpc>
                <a:spcPct val="80000"/>
              </a:lnSpc>
            </a:pPr>
            <a:r>
              <a:rPr lang="en-US" sz="2400" smtClean="0"/>
              <a:t>CHO 45-60% of energy</a:t>
            </a:r>
          </a:p>
          <a:p>
            <a:pPr eaLnBrk="1" hangingPunct="1">
              <a:lnSpc>
                <a:spcPct val="80000"/>
              </a:lnSpc>
              <a:buFont typeface="Wingdings" pitchFamily="2" charset="2"/>
              <a:buNone/>
            </a:pPr>
            <a:r>
              <a:rPr lang="en-US" sz="2000" smtClean="0"/>
              <a:t>	Reference diet - 250 grams</a:t>
            </a:r>
          </a:p>
          <a:p>
            <a:pPr eaLnBrk="1" hangingPunct="1">
              <a:lnSpc>
                <a:spcPct val="80000"/>
              </a:lnSpc>
            </a:pPr>
            <a:endParaRPr lang="en-US" sz="2400" smtClean="0"/>
          </a:p>
          <a:p>
            <a:pPr eaLnBrk="1" hangingPunct="1">
              <a:lnSpc>
                <a:spcPct val="80000"/>
              </a:lnSpc>
            </a:pPr>
            <a:r>
              <a:rPr lang="en-US" sz="2400" smtClean="0"/>
              <a:t>Fat &lt; 35% of energy</a:t>
            </a:r>
          </a:p>
          <a:p>
            <a:pPr eaLnBrk="1" hangingPunct="1">
              <a:lnSpc>
                <a:spcPct val="80000"/>
              </a:lnSpc>
              <a:buFont typeface="Wingdings" pitchFamily="2" charset="2"/>
              <a:buNone/>
            </a:pPr>
            <a:r>
              <a:rPr lang="en-US" sz="2400" smtClean="0"/>
              <a:t>	</a:t>
            </a:r>
            <a:r>
              <a:rPr lang="en-US" sz="2000" smtClean="0"/>
              <a:t>Reference Diet - 75 grams</a:t>
            </a:r>
            <a:endParaRPr lang="en-US" sz="2400" smtClean="0"/>
          </a:p>
          <a:p>
            <a:pPr eaLnBrk="1" hangingPunct="1">
              <a:lnSpc>
                <a:spcPct val="80000"/>
              </a:lnSpc>
            </a:pPr>
            <a:endParaRPr lang="en-US" sz="2400" smtClean="0"/>
          </a:p>
          <a:p>
            <a:pPr eaLnBrk="1" hangingPunct="1">
              <a:lnSpc>
                <a:spcPct val="80000"/>
              </a:lnSpc>
            </a:pPr>
            <a:r>
              <a:rPr lang="en-US" sz="2400" smtClean="0"/>
              <a:t>Protein about 15-20% of energy</a:t>
            </a:r>
          </a:p>
          <a:p>
            <a:pPr eaLnBrk="1" hangingPunct="1">
              <a:lnSpc>
                <a:spcPct val="80000"/>
              </a:lnSpc>
              <a:buFont typeface="Wingdings" pitchFamily="2" charset="2"/>
              <a:buNone/>
            </a:pPr>
            <a:r>
              <a:rPr lang="en-US" sz="2400" smtClean="0"/>
              <a:t>	</a:t>
            </a:r>
            <a:r>
              <a:rPr lang="en-US" sz="2000" smtClean="0"/>
              <a:t>Reference diet – 100 grams</a:t>
            </a:r>
            <a:endParaRPr lang="en-US" sz="2400" smtClean="0"/>
          </a:p>
        </p:txBody>
      </p:sp>
      <p:graphicFrame>
        <p:nvGraphicFramePr>
          <p:cNvPr id="55300" name="Object 5"/>
          <p:cNvGraphicFramePr>
            <a:graphicFrameLocks noChangeAspect="1"/>
          </p:cNvGraphicFramePr>
          <p:nvPr>
            <p:ph type="chart" sz="half" idx="4294967295"/>
          </p:nvPr>
        </p:nvGraphicFramePr>
        <p:xfrm>
          <a:off x="4872038" y="1600200"/>
          <a:ext cx="3808412" cy="4530725"/>
        </p:xfrm>
        <a:graphic>
          <a:graphicData uri="http://schemas.openxmlformats.org/presentationml/2006/ole">
            <p:oleObj spid="_x0000_s55300" name="Chart" r:id="rId4" imgW="4038600" imgH="4533900" progId="MSGraph.Chart.8">
              <p:embed followColorScheme="full"/>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idx="4294967295"/>
          </p:nvPr>
        </p:nvSpPr>
        <p:spPr/>
        <p:txBody>
          <a:bodyPr/>
          <a:lstStyle/>
          <a:p>
            <a:pPr eaLnBrk="1" hangingPunct="1"/>
            <a:r>
              <a:rPr lang="en-US" smtClean="0"/>
              <a:t>The Basics</a:t>
            </a:r>
          </a:p>
        </p:txBody>
      </p:sp>
      <p:sp>
        <p:nvSpPr>
          <p:cNvPr id="57346" name="Rectangle 3"/>
          <p:cNvSpPr>
            <a:spLocks noGrp="1" noChangeArrowheads="1"/>
          </p:cNvSpPr>
          <p:nvPr>
            <p:ph type="body" sz="half" idx="4294967295"/>
          </p:nvPr>
        </p:nvSpPr>
        <p:spPr>
          <a:xfrm>
            <a:off x="914400" y="1600200"/>
            <a:ext cx="3814763" cy="4530725"/>
          </a:xfrm>
        </p:spPr>
        <p:txBody>
          <a:bodyPr/>
          <a:lstStyle/>
          <a:p>
            <a:pPr eaLnBrk="1" hangingPunct="1">
              <a:buFont typeface="Wingdings" pitchFamily="2" charset="2"/>
              <a:buChar char="Ø"/>
            </a:pPr>
            <a:r>
              <a:rPr lang="en-US" sz="2300" smtClean="0"/>
              <a:t>Eat a variety of foods.</a:t>
            </a:r>
          </a:p>
          <a:p>
            <a:pPr eaLnBrk="1" hangingPunct="1">
              <a:buFont typeface="Wingdings" pitchFamily="2" charset="2"/>
              <a:buChar char="Ø"/>
            </a:pPr>
            <a:r>
              <a:rPr lang="en-US" sz="2300" smtClean="0"/>
              <a:t>Emphasize cereals, breads and other whole grain products, fruits and vegetables.</a:t>
            </a:r>
          </a:p>
          <a:p>
            <a:pPr eaLnBrk="1" hangingPunct="1"/>
            <a:endParaRPr lang="en-US" sz="2400" smtClean="0"/>
          </a:p>
        </p:txBody>
      </p:sp>
      <p:pic>
        <p:nvPicPr>
          <p:cNvPr id="57347" name="Picture 5" descr="MPj04387180000[1]"/>
          <p:cNvPicPr>
            <a:picLocks noGrp="1" noChangeAspect="1" noChangeArrowheads="1"/>
          </p:cNvPicPr>
          <p:nvPr>
            <p:ph sz="half" idx="4294967295"/>
          </p:nvPr>
        </p:nvPicPr>
        <p:blipFill>
          <a:blip r:embed="rId3"/>
          <a:srcRect/>
          <a:stretch>
            <a:fillRect/>
          </a:stretch>
        </p:blipFill>
        <p:spPr>
          <a:xfrm>
            <a:off x="4872038" y="2513013"/>
            <a:ext cx="3814762" cy="27051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4"/>
          <p:cNvSpPr>
            <a:spLocks noGrp="1" noChangeArrowheads="1"/>
          </p:cNvSpPr>
          <p:nvPr>
            <p:ph type="title" idx="4294967295"/>
          </p:nvPr>
        </p:nvSpPr>
        <p:spPr/>
        <p:txBody>
          <a:bodyPr/>
          <a:lstStyle/>
          <a:p>
            <a:pPr eaLnBrk="1" hangingPunct="1"/>
            <a:r>
              <a:rPr lang="en-US" smtClean="0"/>
              <a:t>The Basics- cont’d.</a:t>
            </a:r>
          </a:p>
        </p:txBody>
      </p:sp>
      <p:sp>
        <p:nvSpPr>
          <p:cNvPr id="59394" name="Rectangle 3"/>
          <p:cNvSpPr>
            <a:spLocks noGrp="1" noChangeArrowheads="1"/>
          </p:cNvSpPr>
          <p:nvPr>
            <p:ph type="body" sz="half" idx="4294967295"/>
          </p:nvPr>
        </p:nvSpPr>
        <p:spPr>
          <a:xfrm>
            <a:off x="914400" y="1600200"/>
            <a:ext cx="3814763" cy="4530725"/>
          </a:xfrm>
        </p:spPr>
        <p:txBody>
          <a:bodyPr/>
          <a:lstStyle/>
          <a:p>
            <a:pPr eaLnBrk="1" hangingPunct="1">
              <a:buFont typeface="Wingdings" pitchFamily="2" charset="2"/>
              <a:buChar char="Ø"/>
            </a:pPr>
            <a:r>
              <a:rPr lang="en-US" sz="2400" smtClean="0"/>
              <a:t>Choose lower fat dairy products, leaner meats and foods prepared with less fat.</a:t>
            </a:r>
          </a:p>
          <a:p>
            <a:pPr eaLnBrk="1" hangingPunct="1">
              <a:buFont typeface="Wingdings" pitchFamily="2" charset="2"/>
              <a:buChar char="Ø"/>
            </a:pPr>
            <a:r>
              <a:rPr lang="en-US" sz="2400" smtClean="0"/>
              <a:t>Achieve and maintain a healthy body weight through regular physical activity and healthy eating.</a:t>
            </a:r>
          </a:p>
          <a:p>
            <a:pPr eaLnBrk="1" hangingPunct="1">
              <a:buFont typeface="Wingdings" pitchFamily="2" charset="2"/>
              <a:buChar char="Ø"/>
            </a:pPr>
            <a:r>
              <a:rPr lang="en-US" sz="2400" smtClean="0"/>
              <a:t>Limit salt, alcohol and caffeine.</a:t>
            </a:r>
          </a:p>
          <a:p>
            <a:pPr eaLnBrk="1" hangingPunct="1"/>
            <a:endParaRPr lang="en-US" sz="2400" smtClean="0"/>
          </a:p>
        </p:txBody>
      </p:sp>
      <p:pic>
        <p:nvPicPr>
          <p:cNvPr id="59395" name="Picture 12" descr="MPj04329110000[1]"/>
          <p:cNvPicPr>
            <a:picLocks noGrp="1" noChangeAspect="1" noChangeArrowheads="1"/>
          </p:cNvPicPr>
          <p:nvPr>
            <p:ph sz="half" idx="4294967295"/>
          </p:nvPr>
        </p:nvPicPr>
        <p:blipFill>
          <a:blip r:embed="rId3"/>
          <a:srcRect/>
          <a:stretch>
            <a:fillRect/>
          </a:stretch>
        </p:blipFill>
        <p:spPr>
          <a:xfrm>
            <a:off x="5360988" y="1600200"/>
            <a:ext cx="2836862" cy="4530725"/>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idx="4294967295"/>
          </p:nvPr>
        </p:nvSpPr>
        <p:spPr/>
        <p:txBody>
          <a:bodyPr/>
          <a:lstStyle/>
          <a:p>
            <a:pPr eaLnBrk="1" hangingPunct="1"/>
            <a:r>
              <a:rPr lang="en-US" smtClean="0"/>
              <a:t/>
            </a:r>
            <a:br>
              <a:rPr lang="en-US" smtClean="0"/>
            </a:br>
            <a:r>
              <a:rPr lang="en-US" smtClean="0"/>
              <a:t>What do people really eat?</a:t>
            </a:r>
            <a:br>
              <a:rPr lang="en-US" smtClean="0"/>
            </a:br>
            <a:endParaRPr lang="en-US" smtClean="0"/>
          </a:p>
        </p:txBody>
      </p:sp>
      <p:sp>
        <p:nvSpPr>
          <p:cNvPr id="61442" name="Rectangle 3"/>
          <p:cNvSpPr>
            <a:spLocks noGrp="1" noChangeArrowheads="1"/>
          </p:cNvSpPr>
          <p:nvPr>
            <p:ph type="body" idx="4294967295"/>
          </p:nvPr>
        </p:nvSpPr>
        <p:spPr>
          <a:xfrm>
            <a:off x="1130300" y="2363788"/>
            <a:ext cx="7340600" cy="3736975"/>
          </a:xfrm>
        </p:spPr>
        <p:txBody>
          <a:bodyPr/>
          <a:lstStyle/>
          <a:p>
            <a:pPr eaLnBrk="1" hangingPunct="1"/>
            <a:r>
              <a:rPr lang="en-US" smtClean="0"/>
              <a:t>&gt;35% of calories from fat (age 31-50)</a:t>
            </a:r>
          </a:p>
          <a:p>
            <a:pPr eaLnBrk="1" hangingPunct="1"/>
            <a:r>
              <a:rPr lang="en-US" smtClean="0"/>
              <a:t>Not enough F+V (50%)</a:t>
            </a:r>
          </a:p>
          <a:p>
            <a:pPr eaLnBrk="1" hangingPunct="1"/>
            <a:r>
              <a:rPr lang="en-US" smtClean="0"/>
              <a:t>Not enough milk products (80% by age 71)</a:t>
            </a:r>
          </a:p>
          <a:p>
            <a:pPr eaLnBrk="1" hangingPunct="1"/>
            <a:r>
              <a:rPr lang="en-US" smtClean="0"/>
              <a:t>41% of calories from snacks in ‘other foods’</a:t>
            </a:r>
          </a:p>
          <a:p>
            <a:pPr eaLnBrk="1" hangingPunct="1"/>
            <a:r>
              <a:rPr lang="en-US" smtClean="0"/>
              <a:t>No breakfast (10% and higher for 19-30years)</a:t>
            </a:r>
          </a:p>
          <a:p>
            <a:pPr eaLnBrk="1" hangingPunct="1">
              <a:buFont typeface="Wingdings" pitchFamily="2" charset="2"/>
              <a:buNone/>
            </a:pPr>
            <a:r>
              <a:rPr lang="en-US" sz="1600" i="1" smtClean="0"/>
              <a:t>Source: 2007 CCHS, Cycle 2.2-Nutrition available at: </a:t>
            </a:r>
            <a:r>
              <a:rPr lang="en-US" sz="1600" i="1" smtClean="0">
                <a:hlinkClick r:id="rId3"/>
              </a:rPr>
              <a:t>www.statcan.ca</a:t>
            </a:r>
            <a:endParaRPr lang="en-US" sz="1600" i="1" smtClean="0"/>
          </a:p>
          <a:p>
            <a:pPr eaLnBrk="1" hangingPunct="1">
              <a:buFont typeface="Wingdings" pitchFamily="2" charset="2"/>
              <a:buNone/>
            </a:pPr>
            <a:endParaRPr lang="en-US" sz="1600" i="1" smtClean="0"/>
          </a:p>
          <a:p>
            <a:pPr eaLnBrk="1" hangingPunct="1"/>
            <a:endParaRPr lang="en-US" smtClean="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2"/>
          <p:cNvSpPr>
            <a:spLocks noGrp="1"/>
          </p:cNvSpPr>
          <p:nvPr>
            <p:ph type="title" idx="4294967295"/>
          </p:nvPr>
        </p:nvSpPr>
        <p:spPr/>
        <p:txBody>
          <a:bodyPr/>
          <a:lstStyle/>
          <a:p>
            <a:pPr eaLnBrk="1" hangingPunct="1"/>
            <a:r>
              <a:rPr lang="en-CA" smtClean="0"/>
              <a:t>Nutrition Status of Manitobans</a:t>
            </a:r>
            <a:endParaRPr lang="en-US" smtClean="0"/>
          </a:p>
        </p:txBody>
      </p:sp>
      <p:sp>
        <p:nvSpPr>
          <p:cNvPr id="63490" name="Content Placeholder 3"/>
          <p:cNvSpPr>
            <a:spLocks noGrp="1"/>
          </p:cNvSpPr>
          <p:nvPr>
            <p:ph idx="4294967295"/>
          </p:nvPr>
        </p:nvSpPr>
        <p:spPr/>
        <p:txBody>
          <a:bodyPr/>
          <a:lstStyle/>
          <a:p>
            <a:pPr eaLnBrk="1" hangingPunct="1">
              <a:lnSpc>
                <a:spcPct val="90000"/>
              </a:lnSpc>
            </a:pPr>
            <a:r>
              <a:rPr lang="en-CA" sz="2600" smtClean="0"/>
              <a:t>Only one-third aged 12 and older report they consume fruits and vegetables five or more times a day. </a:t>
            </a:r>
          </a:p>
          <a:p>
            <a:pPr eaLnBrk="1" hangingPunct="1">
              <a:lnSpc>
                <a:spcPct val="90000"/>
              </a:lnSpc>
            </a:pPr>
            <a:r>
              <a:rPr lang="en-CA" sz="2600" smtClean="0"/>
              <a:t>The majority (82%) exceed the recommended amount of sodium (salt) in their diets. </a:t>
            </a:r>
          </a:p>
          <a:p>
            <a:pPr eaLnBrk="1" hangingPunct="1">
              <a:lnSpc>
                <a:spcPct val="90000"/>
              </a:lnSpc>
            </a:pPr>
            <a:r>
              <a:rPr lang="en-CA" sz="2600" smtClean="0"/>
              <a:t>Only 30% have adequate vitamin D intake</a:t>
            </a:r>
          </a:p>
          <a:p>
            <a:pPr eaLnBrk="1" hangingPunct="1">
              <a:lnSpc>
                <a:spcPct val="90000"/>
              </a:lnSpc>
            </a:pPr>
            <a:r>
              <a:rPr lang="en-CA" sz="2600" smtClean="0"/>
              <a:t>Only 6% have adequate fibre intake</a:t>
            </a:r>
          </a:p>
          <a:p>
            <a:pPr eaLnBrk="1" hangingPunct="1">
              <a:lnSpc>
                <a:spcPct val="90000"/>
              </a:lnSpc>
            </a:pPr>
            <a:r>
              <a:rPr lang="en-CA" sz="2600" smtClean="0"/>
              <a:t>Over one-half of Manitoba adults are overweight or obese.</a:t>
            </a:r>
          </a:p>
          <a:p>
            <a:pPr algn="r" eaLnBrk="1" hangingPunct="1">
              <a:lnSpc>
                <a:spcPct val="90000"/>
              </a:lnSpc>
              <a:buFont typeface="Wingdings" pitchFamily="2" charset="2"/>
              <a:buNone/>
            </a:pPr>
            <a:r>
              <a:rPr lang="en-CA" sz="1100" smtClean="0"/>
              <a:t>Report on the Health Status of Manitobans 2010, p. xiii &amp; 43</a:t>
            </a:r>
            <a:endParaRPr lang="en-US" sz="110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p:cNvSpPr>
          <p:nvPr>
            <p:ph type="title" idx="4294967295"/>
          </p:nvPr>
        </p:nvSpPr>
        <p:spPr/>
        <p:txBody>
          <a:bodyPr/>
          <a:lstStyle/>
          <a:p>
            <a:pPr eaLnBrk="1" hangingPunct="1"/>
            <a:r>
              <a:rPr lang="en-US" sz="3400" smtClean="0"/>
              <a:t>A Systematic Review: Diet and CVD</a:t>
            </a:r>
          </a:p>
        </p:txBody>
      </p:sp>
      <p:sp>
        <p:nvSpPr>
          <p:cNvPr id="64514" name="Rectangle 3"/>
          <p:cNvSpPr>
            <a:spLocks noGrp="1"/>
          </p:cNvSpPr>
          <p:nvPr>
            <p:ph type="body" sz="half" idx="4294967295"/>
          </p:nvPr>
        </p:nvSpPr>
        <p:spPr>
          <a:xfrm>
            <a:off x="914400" y="1600200"/>
            <a:ext cx="3814763" cy="4530725"/>
          </a:xfrm>
        </p:spPr>
        <p:txBody>
          <a:bodyPr/>
          <a:lstStyle/>
          <a:p>
            <a:pPr eaLnBrk="1" hangingPunct="1">
              <a:buFont typeface="Wingdings" pitchFamily="2" charset="2"/>
              <a:buNone/>
            </a:pPr>
            <a:r>
              <a:rPr lang="en-US" sz="2400" smtClean="0"/>
              <a:t>Strong evidence for protective role:</a:t>
            </a:r>
          </a:p>
          <a:p>
            <a:pPr eaLnBrk="1" hangingPunct="1">
              <a:buFont typeface="Wingdings" pitchFamily="2" charset="2"/>
              <a:buNone/>
            </a:pPr>
            <a:endParaRPr lang="en-US" sz="2400" smtClean="0"/>
          </a:p>
          <a:p>
            <a:pPr eaLnBrk="1" hangingPunct="1">
              <a:buFont typeface="Wingdings" pitchFamily="2" charset="2"/>
              <a:buChar char="ü"/>
            </a:pPr>
            <a:r>
              <a:rPr lang="en-US" sz="2400" smtClean="0"/>
              <a:t>Vegetables</a:t>
            </a:r>
          </a:p>
          <a:p>
            <a:pPr eaLnBrk="1" hangingPunct="1">
              <a:buFont typeface="Wingdings" pitchFamily="2" charset="2"/>
              <a:buChar char="ü"/>
            </a:pPr>
            <a:r>
              <a:rPr lang="en-US" sz="2400" smtClean="0"/>
              <a:t>Nuts</a:t>
            </a:r>
          </a:p>
          <a:p>
            <a:pPr eaLnBrk="1" hangingPunct="1">
              <a:buFont typeface="Wingdings" pitchFamily="2" charset="2"/>
              <a:buChar char="ü"/>
            </a:pPr>
            <a:r>
              <a:rPr lang="en-US" sz="2400" smtClean="0"/>
              <a:t>Mediterranean Diet</a:t>
            </a:r>
          </a:p>
          <a:p>
            <a:pPr eaLnBrk="1" hangingPunct="1">
              <a:buFont typeface="Wingdings" pitchFamily="2" charset="2"/>
              <a:buChar char="ü"/>
            </a:pPr>
            <a:r>
              <a:rPr lang="en-US" sz="2400" smtClean="0"/>
              <a:t>Monounsaturated Fat</a:t>
            </a:r>
          </a:p>
          <a:p>
            <a:pPr eaLnBrk="1" hangingPunct="1">
              <a:buFont typeface="Wingdings" pitchFamily="2" charset="2"/>
              <a:buChar char="ü"/>
            </a:pPr>
            <a:r>
              <a:rPr lang="en-US" sz="2400" smtClean="0"/>
              <a:t>“Prudent” Diet</a:t>
            </a:r>
          </a:p>
          <a:p>
            <a:pPr eaLnBrk="1" hangingPunct="1">
              <a:buFont typeface="Wingdings" pitchFamily="2" charset="2"/>
              <a:buChar char="ü"/>
            </a:pPr>
            <a:endParaRPr lang="en-US" sz="2400" smtClean="0"/>
          </a:p>
          <a:p>
            <a:pPr eaLnBrk="1" hangingPunct="1">
              <a:buFont typeface="Wingdings" pitchFamily="2" charset="2"/>
              <a:buNone/>
            </a:pPr>
            <a:r>
              <a:rPr lang="en-US" sz="1400" smtClean="0"/>
              <a:t>Mente A et al. Arch Intern Med 2009;169(7):659-669.</a:t>
            </a:r>
          </a:p>
          <a:p>
            <a:pPr eaLnBrk="1" hangingPunct="1">
              <a:buFont typeface="Wingdings" pitchFamily="2" charset="2"/>
              <a:buNone/>
            </a:pPr>
            <a:endParaRPr lang="en-US" sz="2400" smtClean="0"/>
          </a:p>
        </p:txBody>
      </p:sp>
      <p:sp>
        <p:nvSpPr>
          <p:cNvPr id="64515" name="Rectangle 4"/>
          <p:cNvSpPr>
            <a:spLocks noGrp="1"/>
          </p:cNvSpPr>
          <p:nvPr>
            <p:ph type="body" sz="half" idx="4294967295"/>
          </p:nvPr>
        </p:nvSpPr>
        <p:spPr>
          <a:xfrm>
            <a:off x="4872038" y="1600200"/>
            <a:ext cx="3814762" cy="4530725"/>
          </a:xfrm>
        </p:spPr>
        <p:txBody>
          <a:bodyPr/>
          <a:lstStyle/>
          <a:p>
            <a:pPr eaLnBrk="1" hangingPunct="1">
              <a:buFont typeface="Wingdings" pitchFamily="2" charset="2"/>
              <a:buNone/>
            </a:pPr>
            <a:r>
              <a:rPr lang="en-US" sz="2000" smtClean="0"/>
              <a:t>Strong evidence of a causal relationship:</a:t>
            </a:r>
          </a:p>
          <a:p>
            <a:pPr eaLnBrk="1" hangingPunct="1">
              <a:buFont typeface="Wingdings" pitchFamily="2" charset="2"/>
              <a:buNone/>
            </a:pPr>
            <a:endParaRPr lang="en-US" sz="2000" smtClean="0"/>
          </a:p>
          <a:p>
            <a:pPr eaLnBrk="1" hangingPunct="1">
              <a:buFont typeface="Wingdings" pitchFamily="2" charset="2"/>
              <a:buNone/>
            </a:pPr>
            <a:r>
              <a:rPr lang="en-US" sz="2000" b="1" smtClean="0"/>
              <a:t>X </a:t>
            </a:r>
            <a:r>
              <a:rPr lang="en-US" sz="2000" smtClean="0"/>
              <a:t>Trans Fats</a:t>
            </a:r>
          </a:p>
          <a:p>
            <a:pPr eaLnBrk="1" hangingPunct="1">
              <a:buFont typeface="Wingdings" pitchFamily="2" charset="2"/>
              <a:buNone/>
            </a:pPr>
            <a:r>
              <a:rPr lang="en-US" sz="2000" b="1" smtClean="0"/>
              <a:t>X </a:t>
            </a:r>
            <a:r>
              <a:rPr lang="en-US" sz="2000" smtClean="0"/>
              <a:t>High Glycemic Index</a:t>
            </a:r>
          </a:p>
          <a:p>
            <a:pPr eaLnBrk="1" hangingPunct="1">
              <a:buFont typeface="Wingdings" pitchFamily="2" charset="2"/>
              <a:buNone/>
            </a:pPr>
            <a:r>
              <a:rPr lang="en-US" sz="2000" b="1" smtClean="0"/>
              <a:t>X </a:t>
            </a:r>
            <a:r>
              <a:rPr lang="en-US" sz="2000" smtClean="0"/>
              <a:t>“Western” Diet</a:t>
            </a:r>
            <a:endParaRPr lang="en-US" sz="2000" b="1"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p:cNvSpPr>
          <p:nvPr>
            <p:ph type="title" idx="4294967295"/>
          </p:nvPr>
        </p:nvSpPr>
        <p:spPr/>
        <p:txBody>
          <a:bodyPr/>
          <a:lstStyle/>
          <a:p>
            <a:pPr eaLnBrk="1" hangingPunct="1"/>
            <a:r>
              <a:rPr lang="en-US" sz="3400" smtClean="0"/>
              <a:t>PH Nutrition Professionals need many skills</a:t>
            </a:r>
          </a:p>
        </p:txBody>
      </p:sp>
      <p:sp>
        <p:nvSpPr>
          <p:cNvPr id="16386" name="Rectangle 3"/>
          <p:cNvSpPr>
            <a:spLocks noGrp="1"/>
          </p:cNvSpPr>
          <p:nvPr>
            <p:ph type="body" idx="4294967295"/>
          </p:nvPr>
        </p:nvSpPr>
        <p:spPr/>
        <p:txBody>
          <a:bodyPr/>
          <a:lstStyle/>
          <a:p>
            <a:pPr marL="609600" indent="-609600" eaLnBrk="1" hangingPunct="1">
              <a:buFont typeface="Arial" charset="0"/>
              <a:buAutoNum type="arabicPeriod"/>
            </a:pPr>
            <a:r>
              <a:rPr lang="en-US" sz="2400" smtClean="0"/>
              <a:t>Understand the complex science of nutrition and use strategies to make nutrition easier to understand and relevant to people’s lives</a:t>
            </a:r>
          </a:p>
          <a:p>
            <a:pPr marL="609600" indent="-609600" eaLnBrk="1" hangingPunct="1">
              <a:buFont typeface="Arial" charset="0"/>
              <a:buAutoNum type="arabicPeriod"/>
            </a:pPr>
            <a:r>
              <a:rPr lang="en-US" sz="2400" smtClean="0"/>
              <a:t>Understand food production, economies, politics, composition, preparation, storage and safety</a:t>
            </a:r>
          </a:p>
          <a:p>
            <a:pPr marL="609600" indent="-609600" eaLnBrk="1" hangingPunct="1">
              <a:buFont typeface="Arial" charset="0"/>
              <a:buAutoNum type="arabicPeriod"/>
            </a:pPr>
            <a:r>
              <a:rPr lang="en-US" sz="2400" smtClean="0"/>
              <a:t>Understand food laws, labeling and technology and accurately interpret these to the public</a:t>
            </a:r>
          </a:p>
          <a:p>
            <a:pPr marL="609600" indent="-609600" eaLnBrk="1" hangingPunct="1">
              <a:buFont typeface="Arial" charset="0"/>
              <a:buAutoNum type="arabicPeriod"/>
            </a:pPr>
            <a:r>
              <a:rPr lang="en-US" sz="2400" smtClean="0"/>
              <a:t>Understand eating behaviours and habits and use evidence-based techniques to support change</a:t>
            </a:r>
          </a:p>
          <a:p>
            <a:pPr marL="609600" indent="-609600" eaLnBrk="1" hangingPunct="1">
              <a:buFont typeface="Wingdings" pitchFamily="2" charset="2"/>
              <a:buNone/>
            </a:pPr>
            <a:endParaRPr lang="en-US" sz="2400" smtClean="0"/>
          </a:p>
          <a:p>
            <a:pPr marL="609600" indent="-609600" eaLnBrk="1" hangingPunct="1">
              <a:buFont typeface="Arial" charset="0"/>
              <a:buAutoNum type="arabicPeriod"/>
            </a:pPr>
            <a:endParaRPr lang="en-US" sz="3200" smtClean="0"/>
          </a:p>
          <a:p>
            <a:pPr marL="609600" indent="-609600" eaLnBrk="1" hangingPunct="1">
              <a:buFont typeface="Arial" charset="0"/>
              <a:buAutoNum type="arabicPeriod"/>
            </a:pPr>
            <a:endParaRPr lang="en-US" sz="3200" smtClean="0"/>
          </a:p>
          <a:p>
            <a:pPr marL="609600" indent="-609600" eaLnBrk="1" hangingPunct="1">
              <a:buFont typeface="Arial" charset="0"/>
              <a:buAutoNum type="arabicPeriod"/>
            </a:pPr>
            <a:endParaRPr lang="en-US" sz="320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4"/>
          <p:cNvSpPr>
            <a:spLocks noGrp="1" noChangeArrowheads="1"/>
          </p:cNvSpPr>
          <p:nvPr>
            <p:ph type="title" idx="4294967295"/>
          </p:nvPr>
        </p:nvSpPr>
        <p:spPr/>
        <p:txBody>
          <a:bodyPr/>
          <a:lstStyle/>
          <a:p>
            <a:pPr eaLnBrk="1" hangingPunct="1"/>
            <a:r>
              <a:rPr lang="en-US" smtClean="0"/>
              <a:t>Body Weight/Weight Loss</a:t>
            </a:r>
          </a:p>
        </p:txBody>
      </p:sp>
      <p:sp>
        <p:nvSpPr>
          <p:cNvPr id="66562" name="Rectangle 5"/>
          <p:cNvSpPr>
            <a:spLocks noGrp="1" noChangeArrowheads="1"/>
          </p:cNvSpPr>
          <p:nvPr>
            <p:ph type="body" sz="half" idx="4294967295"/>
          </p:nvPr>
        </p:nvSpPr>
        <p:spPr>
          <a:xfrm>
            <a:off x="914400" y="1600200"/>
            <a:ext cx="4605338" cy="4530725"/>
          </a:xfrm>
        </p:spPr>
        <p:txBody>
          <a:bodyPr/>
          <a:lstStyle/>
          <a:p>
            <a:pPr eaLnBrk="1" hangingPunct="1"/>
            <a:r>
              <a:rPr lang="en-US" sz="2400" smtClean="0"/>
              <a:t>Etiology of obesity is COMPLEX</a:t>
            </a:r>
          </a:p>
          <a:p>
            <a:pPr eaLnBrk="1" hangingPunct="1"/>
            <a:endParaRPr lang="en-US" sz="2400" smtClean="0"/>
          </a:p>
          <a:p>
            <a:pPr eaLnBrk="1" hangingPunct="1"/>
            <a:r>
              <a:rPr lang="en-US" sz="2400" smtClean="0"/>
              <a:t>Formula for sustainable weight loss is not known</a:t>
            </a:r>
          </a:p>
          <a:p>
            <a:pPr eaLnBrk="1" hangingPunct="1"/>
            <a:endParaRPr lang="en-US" sz="2400" smtClean="0"/>
          </a:p>
          <a:p>
            <a:pPr eaLnBrk="1" hangingPunct="1"/>
            <a:r>
              <a:rPr lang="en-US" sz="2400" smtClean="0"/>
              <a:t>Prevention is KEY</a:t>
            </a:r>
          </a:p>
          <a:p>
            <a:pPr eaLnBrk="1" hangingPunct="1"/>
            <a:endParaRPr lang="en-US" sz="2400" smtClean="0"/>
          </a:p>
        </p:txBody>
      </p:sp>
      <p:pic>
        <p:nvPicPr>
          <p:cNvPr id="66563" name="Picture 12" descr="MPj04225780000[1]"/>
          <p:cNvPicPr>
            <a:picLocks noGrp="1" noChangeAspect="1" noChangeArrowheads="1"/>
          </p:cNvPicPr>
          <p:nvPr>
            <p:ph sz="half" idx="4294967295"/>
          </p:nvPr>
        </p:nvPicPr>
        <p:blipFill>
          <a:blip r:embed="rId3"/>
          <a:srcRect/>
          <a:stretch>
            <a:fillRect/>
          </a:stretch>
        </p:blipFill>
        <p:spPr>
          <a:xfrm>
            <a:off x="5145088" y="1600200"/>
            <a:ext cx="3268662" cy="4530725"/>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09" name="Rectangle 2"/>
          <p:cNvSpPr>
            <a:spLocks noGrp="1"/>
          </p:cNvSpPr>
          <p:nvPr>
            <p:ph type="title" idx="4294967295"/>
          </p:nvPr>
        </p:nvSpPr>
        <p:spPr/>
        <p:txBody>
          <a:bodyPr/>
          <a:lstStyle/>
          <a:p>
            <a:pPr eaLnBrk="1" hangingPunct="1"/>
            <a:r>
              <a:rPr lang="en-US" smtClean="0"/>
              <a:t>Good News/ Bad News</a:t>
            </a:r>
          </a:p>
        </p:txBody>
      </p:sp>
      <p:sp>
        <p:nvSpPr>
          <p:cNvPr id="107523" name="Rectangle 3"/>
          <p:cNvSpPr>
            <a:spLocks noGrp="1"/>
          </p:cNvSpPr>
          <p:nvPr>
            <p:ph type="body" sz="half" idx="4294967295"/>
          </p:nvPr>
        </p:nvSpPr>
        <p:spPr>
          <a:xfrm>
            <a:off x="914400" y="1600200"/>
            <a:ext cx="3814763" cy="4530725"/>
          </a:xfrm>
        </p:spPr>
        <p:txBody>
          <a:bodyPr/>
          <a:lstStyle/>
          <a:p>
            <a:pPr eaLnBrk="1" hangingPunct="1">
              <a:buFont typeface="Wingdings" pitchFamily="2" charset="2"/>
              <a:buNone/>
            </a:pPr>
            <a:r>
              <a:rPr lang="en-US" sz="2400" smtClean="0"/>
              <a:t>First the Good……</a:t>
            </a:r>
          </a:p>
          <a:p>
            <a:pPr eaLnBrk="1" hangingPunct="1">
              <a:buFont typeface="Wingdings" pitchFamily="2" charset="2"/>
              <a:buNone/>
            </a:pPr>
            <a:endParaRPr lang="en-US" sz="2400" smtClean="0"/>
          </a:p>
          <a:p>
            <a:pPr eaLnBrk="1" hangingPunct="1">
              <a:buFont typeface="Wingdings" pitchFamily="2" charset="2"/>
              <a:buNone/>
            </a:pPr>
            <a:r>
              <a:rPr lang="en-US" sz="2400" smtClean="0"/>
              <a:t>5-10% of initial weight loss can substantially improve insulin sensitivity and glycemic, BP and lipid control</a:t>
            </a:r>
          </a:p>
          <a:p>
            <a:pPr eaLnBrk="1" hangingPunct="1">
              <a:buFont typeface="Wingdings" pitchFamily="2" charset="2"/>
              <a:buNone/>
            </a:pPr>
            <a:r>
              <a:rPr lang="en-US" sz="1400" smtClean="0"/>
              <a:t>CPG Sept 2008: Vol 32; S77.</a:t>
            </a:r>
          </a:p>
          <a:p>
            <a:pPr eaLnBrk="1" hangingPunct="1">
              <a:buFont typeface="Wingdings" pitchFamily="2" charset="2"/>
              <a:buNone/>
            </a:pPr>
            <a:endParaRPr lang="en-US" sz="1400" smtClean="0"/>
          </a:p>
        </p:txBody>
      </p:sp>
      <p:sp>
        <p:nvSpPr>
          <p:cNvPr id="107524" name="Rectangle 4"/>
          <p:cNvSpPr>
            <a:spLocks noGrp="1"/>
          </p:cNvSpPr>
          <p:nvPr>
            <p:ph type="body" sz="half" idx="4294967295"/>
          </p:nvPr>
        </p:nvSpPr>
        <p:spPr>
          <a:xfrm>
            <a:off x="4872038" y="1600200"/>
            <a:ext cx="3814762" cy="4530725"/>
          </a:xfrm>
        </p:spPr>
        <p:txBody>
          <a:bodyPr/>
          <a:lstStyle/>
          <a:p>
            <a:pPr eaLnBrk="1" hangingPunct="1">
              <a:buFont typeface="Wingdings" pitchFamily="2" charset="2"/>
              <a:buNone/>
            </a:pPr>
            <a:r>
              <a:rPr lang="en-US" sz="2400" smtClean="0"/>
              <a:t>Next the not so good news…………</a:t>
            </a:r>
          </a:p>
          <a:p>
            <a:pPr eaLnBrk="1" hangingPunct="1">
              <a:buFont typeface="Wingdings" pitchFamily="2" charset="2"/>
              <a:buNone/>
            </a:pPr>
            <a:r>
              <a:rPr lang="en-US" sz="2400" smtClean="0"/>
              <a:t>Even the most well designed weight loss program has only been able to sustain a 3-5% weight loss.</a:t>
            </a:r>
          </a:p>
          <a:p>
            <a:pPr eaLnBrk="1" hangingPunct="1">
              <a:buFont typeface="Wingdings" pitchFamily="2" charset="2"/>
              <a:buNone/>
            </a:pPr>
            <a:endParaRPr lang="en-US" sz="2400" smtClean="0"/>
          </a:p>
          <a:p>
            <a:pPr eaLnBrk="1" hangingPunct="1">
              <a:buFont typeface="Wingdings" pitchFamily="2" charset="2"/>
              <a:buNone/>
            </a:pPr>
            <a:r>
              <a:rPr lang="en-US" sz="1400" smtClean="0"/>
              <a:t>Arya Sharma, Canadian Obesity Network Learning Retreat March/10</a:t>
            </a:r>
            <a:r>
              <a:rPr lang="en-US" sz="2400" smtClean="0"/>
              <a:t> </a:t>
            </a:r>
          </a:p>
          <a:p>
            <a:pPr eaLnBrk="1" hangingPunct="1">
              <a:buFont typeface="Wingdings" pitchFamily="2" charset="2"/>
              <a:buNone/>
            </a:pPr>
            <a:endParaRPr lang="en-US" sz="24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5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5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752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752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75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p:bldP spid="10752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pPr eaLnBrk="1" hangingPunct="1"/>
            <a:r>
              <a:rPr lang="en-US" smtClean="0"/>
              <a:t>What about childhood obesity?</a:t>
            </a:r>
          </a:p>
        </p:txBody>
      </p:sp>
      <p:sp>
        <p:nvSpPr>
          <p:cNvPr id="69634" name="Rectangle 3"/>
          <p:cNvSpPr>
            <a:spLocks noGrp="1" noChangeArrowheads="1"/>
          </p:cNvSpPr>
          <p:nvPr>
            <p:ph type="body" idx="1"/>
          </p:nvPr>
        </p:nvSpPr>
        <p:spPr/>
        <p:txBody>
          <a:bodyPr/>
          <a:lstStyle/>
          <a:p>
            <a:pPr marL="609600" indent="-609600" eaLnBrk="1" hangingPunct="1">
              <a:buFont typeface="Wingdings" pitchFamily="2" charset="2"/>
              <a:buChar char="ü"/>
            </a:pPr>
            <a:r>
              <a:rPr lang="en-US" smtClean="0">
                <a:sym typeface="Wingdings" pitchFamily="2" charset="2"/>
              </a:rPr>
              <a:t>Social Gradient</a:t>
            </a:r>
          </a:p>
          <a:p>
            <a:pPr marL="609600" indent="-609600" eaLnBrk="1" hangingPunct="1">
              <a:buFont typeface="Wingdings" pitchFamily="2" charset="2"/>
              <a:buNone/>
            </a:pPr>
            <a:endParaRPr lang="en-US" smtClean="0">
              <a:sym typeface="Wingdings" pitchFamily="2" charset="2"/>
            </a:endParaRPr>
          </a:p>
          <a:p>
            <a:pPr marL="609600" indent="-609600" eaLnBrk="1" hangingPunct="1">
              <a:buFont typeface="Wingdings" pitchFamily="2" charset="2"/>
              <a:buChar char="ü"/>
            </a:pPr>
            <a:r>
              <a:rPr lang="en-US" smtClean="0">
                <a:sym typeface="Wingdings" pitchFamily="2" charset="2"/>
              </a:rPr>
              <a:t>Geographic environment: </a:t>
            </a:r>
            <a:r>
              <a:rPr lang="en-US" sz="1800" smtClean="0">
                <a:sym typeface="Wingdings" pitchFamily="2" charset="2"/>
              </a:rPr>
              <a:t>tend to be characterized by</a:t>
            </a:r>
            <a:endParaRPr lang="en-US" smtClean="0">
              <a:sym typeface="Wingdings" pitchFamily="2" charset="2"/>
            </a:endParaRPr>
          </a:p>
          <a:p>
            <a:pPr marL="1371600" lvl="2" indent="-457200" eaLnBrk="1" hangingPunct="1">
              <a:buFont typeface="Wingdings" pitchFamily="2" charset="2"/>
              <a:buNone/>
            </a:pPr>
            <a:r>
              <a:rPr lang="en-US" sz="1400" smtClean="0">
                <a:sym typeface="Wingdings" pitchFamily="2" charset="2"/>
              </a:rPr>
              <a:t>Limited access to recreation</a:t>
            </a:r>
          </a:p>
          <a:p>
            <a:pPr marL="1371600" lvl="2" indent="-457200" eaLnBrk="1" hangingPunct="1">
              <a:buFont typeface="Wingdings" pitchFamily="2" charset="2"/>
              <a:buNone/>
            </a:pPr>
            <a:r>
              <a:rPr lang="en-US" sz="1400" smtClean="0">
                <a:sym typeface="Wingdings" pitchFamily="2" charset="2"/>
              </a:rPr>
              <a:t>Fewer retail outlets for healthy food</a:t>
            </a:r>
          </a:p>
          <a:p>
            <a:pPr marL="1371600" lvl="2" indent="-457200" eaLnBrk="1" hangingPunct="1">
              <a:buFont typeface="Wingdings" pitchFamily="2" charset="2"/>
              <a:buNone/>
            </a:pPr>
            <a:r>
              <a:rPr lang="en-US" sz="1400" smtClean="0">
                <a:sym typeface="Wingdings" pitchFamily="2" charset="2"/>
              </a:rPr>
              <a:t>Lower quality fruit and vegetables</a:t>
            </a:r>
          </a:p>
          <a:p>
            <a:pPr marL="1371600" lvl="2" indent="-457200" eaLnBrk="1" hangingPunct="1">
              <a:buFont typeface="Wingdings" pitchFamily="2" charset="2"/>
              <a:buNone/>
            </a:pPr>
            <a:r>
              <a:rPr lang="en-US" sz="1400" smtClean="0">
                <a:sym typeface="Wingdings" pitchFamily="2" charset="2"/>
              </a:rPr>
              <a:t>Higher prices for healthy food</a:t>
            </a:r>
          </a:p>
          <a:p>
            <a:pPr marL="1371600" lvl="2" indent="-457200" eaLnBrk="1" hangingPunct="1">
              <a:buFont typeface="Wingdings" pitchFamily="2" charset="2"/>
              <a:buAutoNum type="arabicPeriod"/>
            </a:pPr>
            <a:endParaRPr lang="en-US" smtClean="0">
              <a:sym typeface="Wingdings" pitchFamily="2" charset="2"/>
            </a:endParaRPr>
          </a:p>
          <a:p>
            <a:pPr marL="609600" indent="-609600" eaLnBrk="1" hangingPunct="1">
              <a:buFont typeface="Wingdings" pitchFamily="2" charset="2"/>
              <a:buNone/>
            </a:pPr>
            <a:r>
              <a:rPr lang="en-US" smtClean="0">
                <a:sym typeface="Wingdings" pitchFamily="2" charset="2"/>
              </a:rPr>
              <a:t>Influence of advertising/ screen time/ eating while viewing habits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pPr eaLnBrk="1" hangingPunct="1"/>
            <a:endParaRPr lang="en-US" sz="3800" smtClean="0"/>
          </a:p>
        </p:txBody>
      </p:sp>
      <p:sp>
        <p:nvSpPr>
          <p:cNvPr id="70658" name="Rectangle 3"/>
          <p:cNvSpPr>
            <a:spLocks noGrp="1" noChangeArrowheads="1"/>
          </p:cNvSpPr>
          <p:nvPr>
            <p:ph type="body" sz="half" idx="1"/>
          </p:nvPr>
        </p:nvSpPr>
        <p:spPr>
          <a:xfrm>
            <a:off x="914400" y="1600200"/>
            <a:ext cx="3814763" cy="4530725"/>
          </a:xfrm>
        </p:spPr>
        <p:txBody>
          <a:bodyPr/>
          <a:lstStyle/>
          <a:p>
            <a:pPr algn="ctr" eaLnBrk="1" hangingPunct="1">
              <a:buFont typeface="Wingdings" pitchFamily="2" charset="2"/>
              <a:buNone/>
            </a:pPr>
            <a:endParaRPr lang="en-US" sz="3600" smtClean="0"/>
          </a:p>
          <a:p>
            <a:pPr algn="ctr" eaLnBrk="1" hangingPunct="1">
              <a:buFont typeface="Wingdings" pitchFamily="2" charset="2"/>
              <a:buNone/>
            </a:pPr>
            <a:r>
              <a:rPr lang="en-US" sz="3200" b="1" smtClean="0"/>
              <a:t>Cost of the </a:t>
            </a:r>
            <a:br>
              <a:rPr lang="en-US" sz="3200" b="1" smtClean="0"/>
            </a:br>
            <a:r>
              <a:rPr lang="en-US" sz="3200" b="1" smtClean="0"/>
              <a:t>‘Nutritious Food Basket’</a:t>
            </a:r>
            <a:br>
              <a:rPr lang="en-US" sz="3200" b="1" smtClean="0"/>
            </a:br>
            <a:r>
              <a:rPr lang="en-US" sz="3200" b="1" smtClean="0"/>
              <a:t>in Manitoba 2011</a:t>
            </a:r>
          </a:p>
          <a:p>
            <a:pPr algn="ctr" eaLnBrk="1" hangingPunct="1">
              <a:buFont typeface="Wingdings" pitchFamily="2" charset="2"/>
              <a:buNone/>
            </a:pPr>
            <a:endParaRPr lang="en-US" sz="3200" smtClean="0"/>
          </a:p>
        </p:txBody>
      </p:sp>
      <p:pic>
        <p:nvPicPr>
          <p:cNvPr id="70659" name="Picture 1"/>
          <p:cNvPicPr>
            <a:picLocks noChangeAspect="1" noChangeArrowheads="1"/>
          </p:cNvPicPr>
          <p:nvPr>
            <p:ph sz="half" idx="2"/>
          </p:nvPr>
        </p:nvPicPr>
        <p:blipFill>
          <a:blip r:embed="rId2"/>
          <a:srcRect/>
          <a:stretch>
            <a:fillRect/>
          </a:stretch>
        </p:blipFill>
        <p:spPr>
          <a:xfrm>
            <a:off x="4872038" y="2492375"/>
            <a:ext cx="3814762" cy="2746375"/>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p:txBody>
          <a:bodyPr/>
          <a:lstStyle/>
          <a:p>
            <a:pPr eaLnBrk="1" hangingPunct="1"/>
            <a:r>
              <a:rPr lang="en-US" smtClean="0"/>
              <a:t>Food Insecure Households</a:t>
            </a:r>
          </a:p>
        </p:txBody>
      </p:sp>
      <p:sp>
        <p:nvSpPr>
          <p:cNvPr id="71682" name="Rectangle 3"/>
          <p:cNvSpPr>
            <a:spLocks noGrp="1" noChangeArrowheads="1"/>
          </p:cNvSpPr>
          <p:nvPr>
            <p:ph type="body" idx="1"/>
          </p:nvPr>
        </p:nvSpPr>
        <p:spPr/>
        <p:txBody>
          <a:bodyPr/>
          <a:lstStyle/>
          <a:p>
            <a:pPr eaLnBrk="1" hangingPunct="1"/>
            <a:r>
              <a:rPr lang="en-US" sz="1700" smtClean="0"/>
              <a:t>Consume fewer F+V, milk products, and vitamins </a:t>
            </a:r>
          </a:p>
          <a:p>
            <a:pPr eaLnBrk="1" hangingPunct="1"/>
            <a:endParaRPr lang="en-US" sz="1700" smtClean="0"/>
          </a:p>
          <a:p>
            <a:pPr eaLnBrk="1" hangingPunct="1"/>
            <a:r>
              <a:rPr lang="en-US" sz="1700" smtClean="0"/>
              <a:t>Face a major social determinant of health as resulting deficiencies contribute to malnutrition, impact growth and development and are associated with an increased likelihood of chronic disease development and/or poor CD management.</a:t>
            </a:r>
          </a:p>
          <a:p>
            <a:pPr eaLnBrk="1" hangingPunct="1"/>
            <a:endParaRPr lang="en-US" sz="1700" smtClean="0"/>
          </a:p>
          <a:p>
            <a:pPr eaLnBrk="1" hangingPunct="1"/>
            <a:r>
              <a:rPr lang="en-US" sz="1700" smtClean="0"/>
              <a:t>Heart disease, diabetes, high blood pressure and food allergies are more common </a:t>
            </a:r>
          </a:p>
          <a:p>
            <a:pPr eaLnBrk="1" hangingPunct="1"/>
            <a:endParaRPr lang="en-US" sz="1700" smtClean="0"/>
          </a:p>
          <a:p>
            <a:pPr eaLnBrk="1" hangingPunct="1"/>
            <a:r>
              <a:rPr lang="en-US" sz="1700" smtClean="0"/>
              <a:t>Stress and feelings of uncertainty have a negative health impact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p:txBody>
          <a:bodyPr/>
          <a:lstStyle/>
          <a:p>
            <a:pPr eaLnBrk="1" hangingPunct="1"/>
            <a:r>
              <a:rPr lang="en-US" smtClean="0"/>
              <a:t>What we found</a:t>
            </a:r>
          </a:p>
        </p:txBody>
      </p:sp>
      <p:sp>
        <p:nvSpPr>
          <p:cNvPr id="72706" name="Rectangle 3"/>
          <p:cNvSpPr>
            <a:spLocks noGrp="1" noChangeArrowheads="1"/>
          </p:cNvSpPr>
          <p:nvPr>
            <p:ph type="body" idx="1"/>
          </p:nvPr>
        </p:nvSpPr>
        <p:spPr/>
        <p:txBody>
          <a:bodyPr/>
          <a:lstStyle/>
          <a:p>
            <a:pPr eaLnBrk="1" hangingPunct="1">
              <a:lnSpc>
                <a:spcPct val="90000"/>
              </a:lnSpc>
            </a:pPr>
            <a:r>
              <a:rPr lang="en-US" sz="2200" smtClean="0"/>
              <a:t>Within Winnipeg, prices are comparable in each community area</a:t>
            </a:r>
          </a:p>
          <a:p>
            <a:pPr eaLnBrk="1" hangingPunct="1">
              <a:lnSpc>
                <a:spcPct val="90000"/>
              </a:lnSpc>
            </a:pPr>
            <a:endParaRPr lang="en-US" sz="2200" smtClean="0"/>
          </a:p>
          <a:p>
            <a:pPr eaLnBrk="1" hangingPunct="1">
              <a:lnSpc>
                <a:spcPct val="90000"/>
              </a:lnSpc>
            </a:pPr>
            <a:r>
              <a:rPr lang="en-US" sz="2200" smtClean="0"/>
              <a:t>Food prices are not appreciably higher in the Downtown or Point Douglas areas, however AVAILABLILITY is an issue in Point Douglas.</a:t>
            </a:r>
          </a:p>
          <a:p>
            <a:pPr eaLnBrk="1" hangingPunct="1">
              <a:lnSpc>
                <a:spcPct val="90000"/>
              </a:lnSpc>
            </a:pPr>
            <a:endParaRPr lang="en-US" sz="2200" smtClean="0"/>
          </a:p>
          <a:p>
            <a:pPr eaLnBrk="1" hangingPunct="1">
              <a:lnSpc>
                <a:spcPct val="90000"/>
              </a:lnSpc>
            </a:pPr>
            <a:r>
              <a:rPr lang="en-US" sz="2200" smtClean="0"/>
              <a:t>The sample within each area is affected by volunteer selection bias.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669" name="Group 45"/>
          <p:cNvGraphicFramePr>
            <a:graphicFrameLocks noGrp="1"/>
          </p:cNvGraphicFramePr>
          <p:nvPr/>
        </p:nvGraphicFramePr>
        <p:xfrm>
          <a:off x="457200" y="1425575"/>
          <a:ext cx="8229600" cy="4149725"/>
        </p:xfrm>
        <a:graphic>
          <a:graphicData uri="http://schemas.openxmlformats.org/drawingml/2006/table">
            <a:tbl>
              <a:tblPr/>
              <a:tblGrid>
                <a:gridCol w="2057400"/>
                <a:gridCol w="2057400"/>
                <a:gridCol w="2057400"/>
                <a:gridCol w="2057400"/>
              </a:tblGrid>
              <a:tr h="96361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sz="16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600" b="0" i="0" u="none" strike="noStrike" cap="none" normalizeH="0" baseline="0" smtClean="0">
                          <a:ln>
                            <a:noFill/>
                          </a:ln>
                          <a:solidFill>
                            <a:schemeClr val="tx1"/>
                          </a:solidFill>
                          <a:effectLst/>
                          <a:latin typeface="Arial" charset="0"/>
                        </a:rPr>
                        <a:t>Family of 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sz="16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600" b="0" i="0" u="none" strike="noStrike" cap="none" normalizeH="0" baseline="0" smtClean="0">
                          <a:ln>
                            <a:noFill/>
                          </a:ln>
                          <a:solidFill>
                            <a:schemeClr val="tx1"/>
                          </a:solidFill>
                          <a:effectLst/>
                          <a:latin typeface="Arial" charset="0"/>
                        </a:rPr>
                        <a:t>Single Mom 2 kids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sz="16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600" b="0" i="0" u="none" strike="noStrike" cap="none" normalizeH="0" baseline="0" smtClean="0">
                          <a:ln>
                            <a:noFill/>
                          </a:ln>
                          <a:solidFill>
                            <a:schemeClr val="tx1"/>
                          </a:solidFill>
                          <a:effectLst/>
                          <a:latin typeface="Arial" charset="0"/>
                        </a:rPr>
                        <a:t>Single Male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801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600" b="0" i="0" u="none" strike="noStrike" cap="none" normalizeH="0" baseline="0" smtClean="0">
                          <a:ln>
                            <a:noFill/>
                          </a:ln>
                          <a:solidFill>
                            <a:srgbClr val="FF3300"/>
                          </a:solidFill>
                          <a:effectLst/>
                          <a:latin typeface="Arial" charset="0"/>
                        </a:rPr>
                        <a:t>Winnipeg Average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400" b="0" i="0" u="none" strike="noStrike" cap="none" normalizeH="0" baseline="0" smtClean="0">
                          <a:ln>
                            <a:noFill/>
                          </a:ln>
                          <a:solidFill>
                            <a:srgbClr val="FF3300"/>
                          </a:solidFill>
                          <a:effectLst/>
                          <a:latin typeface="Arial" charset="0"/>
                        </a:rPr>
                        <a:t>$808.90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400" b="0" i="0" u="none" strike="noStrike" cap="none" normalizeH="0" baseline="0" smtClean="0">
                          <a:ln>
                            <a:noFill/>
                          </a:ln>
                          <a:solidFill>
                            <a:srgbClr val="FF3300"/>
                          </a:solidFill>
                          <a:effectLst/>
                          <a:latin typeface="Arial" charset="0"/>
                        </a:rPr>
                        <a:t>$611.50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400" b="0" i="0" u="none" strike="noStrike" cap="none" normalizeH="0" baseline="0" smtClean="0">
                          <a:ln>
                            <a:noFill/>
                          </a:ln>
                          <a:solidFill>
                            <a:srgbClr val="FF3300"/>
                          </a:solidFill>
                          <a:effectLst/>
                          <a:latin typeface="Arial" charset="0"/>
                        </a:rPr>
                        <a:t>$271.82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36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600" b="0" i="0" u="none" strike="noStrike" cap="none" normalizeH="0" baseline="0" smtClean="0">
                          <a:ln>
                            <a:noFill/>
                          </a:ln>
                          <a:solidFill>
                            <a:schemeClr val="tx1"/>
                          </a:solidFill>
                          <a:effectLst/>
                          <a:latin typeface="Arial" charset="0"/>
                        </a:rPr>
                        <a:t>St.James/</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600" b="0" i="0" u="none" strike="noStrike" cap="none" normalizeH="0" baseline="0" smtClean="0">
                          <a:ln>
                            <a:noFill/>
                          </a:ln>
                          <a:solidFill>
                            <a:schemeClr val="tx1"/>
                          </a:solidFill>
                          <a:effectLst/>
                          <a:latin typeface="Arial" charset="0"/>
                        </a:rPr>
                        <a:t>Assiniboia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400" b="0" i="0" u="none" strike="noStrike" cap="none" normalizeH="0" baseline="0" smtClean="0">
                          <a:ln>
                            <a:noFill/>
                          </a:ln>
                          <a:solidFill>
                            <a:schemeClr val="tx1"/>
                          </a:solidFill>
                          <a:effectLst/>
                          <a:latin typeface="Arial" charset="0"/>
                        </a:rPr>
                        <a:t>$778.90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400" b="0" i="0" u="none" strike="noStrike" cap="none" normalizeH="0" baseline="0" smtClean="0">
                          <a:ln>
                            <a:noFill/>
                          </a:ln>
                          <a:solidFill>
                            <a:schemeClr val="tx1"/>
                          </a:solidFill>
                          <a:effectLst/>
                          <a:latin typeface="Arial" charset="0"/>
                        </a:rPr>
                        <a:t>$588.28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400" b="0" i="0" u="none" strike="noStrike" cap="none" normalizeH="0" baseline="0" smtClean="0">
                          <a:ln>
                            <a:noFill/>
                          </a:ln>
                          <a:solidFill>
                            <a:schemeClr val="tx1"/>
                          </a:solidFill>
                          <a:effectLst/>
                          <a:latin typeface="Arial" charset="0"/>
                        </a:rPr>
                        <a:t>$262.36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36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600" b="0" i="0" u="none" strike="noStrike" cap="none" normalizeH="0" baseline="0" smtClean="0">
                          <a:ln>
                            <a:noFill/>
                          </a:ln>
                          <a:solidFill>
                            <a:schemeClr val="tx1"/>
                          </a:solidFill>
                          <a:effectLst/>
                          <a:latin typeface="Arial" charset="0"/>
                        </a:rPr>
                        <a:t>River Heights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400" b="0" i="0" u="none" strike="noStrike" cap="none" normalizeH="0" baseline="0" smtClean="0">
                          <a:ln>
                            <a:noFill/>
                          </a:ln>
                          <a:solidFill>
                            <a:schemeClr val="tx1"/>
                          </a:solidFill>
                          <a:effectLst/>
                          <a:latin typeface="Arial" charset="0"/>
                        </a:rPr>
                        <a:t>$797.01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400" b="0" i="0" u="none" strike="noStrike" cap="none" normalizeH="0" baseline="0" smtClean="0">
                          <a:ln>
                            <a:noFill/>
                          </a:ln>
                          <a:solidFill>
                            <a:schemeClr val="tx1"/>
                          </a:solidFill>
                          <a:effectLst/>
                          <a:latin typeface="Arial" charset="0"/>
                        </a:rPr>
                        <a:t>$602.71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400" b="0" i="0" u="none" strike="noStrike" cap="none" normalizeH="0" baseline="0" smtClean="0">
                          <a:ln>
                            <a:noFill/>
                          </a:ln>
                          <a:solidFill>
                            <a:schemeClr val="tx1"/>
                          </a:solidFill>
                          <a:effectLst/>
                          <a:latin typeface="Arial" charset="0"/>
                        </a:rPr>
                        <a:t>$267.60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36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600" b="0" i="0" u="none" strike="noStrike" cap="none" normalizeH="0" baseline="0" smtClean="0">
                          <a:ln>
                            <a:noFill/>
                          </a:ln>
                          <a:solidFill>
                            <a:schemeClr val="tx1"/>
                          </a:solidFill>
                          <a:effectLst/>
                          <a:latin typeface="Arial" charset="0"/>
                        </a:rPr>
                        <a:t>Transcona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400" b="0" i="0" u="none" strike="noStrike" cap="none" normalizeH="0" baseline="0" smtClean="0">
                          <a:ln>
                            <a:noFill/>
                          </a:ln>
                          <a:solidFill>
                            <a:schemeClr val="tx1"/>
                          </a:solidFill>
                          <a:effectLst/>
                          <a:latin typeface="Arial" charset="0"/>
                        </a:rPr>
                        <a:t>$809.46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400" b="0" i="0" u="none" strike="noStrike" cap="none" normalizeH="0" baseline="0" smtClean="0">
                          <a:ln>
                            <a:noFill/>
                          </a:ln>
                          <a:solidFill>
                            <a:schemeClr val="tx1"/>
                          </a:solidFill>
                          <a:effectLst/>
                          <a:latin typeface="Arial" charset="0"/>
                        </a:rPr>
                        <a:t>$612.06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400" b="0" i="0" u="none" strike="noStrike" cap="none" normalizeH="0" baseline="0" smtClean="0">
                          <a:ln>
                            <a:noFill/>
                          </a:ln>
                          <a:solidFill>
                            <a:schemeClr val="tx1"/>
                          </a:solidFill>
                          <a:effectLst/>
                          <a:latin typeface="Arial" charset="0"/>
                        </a:rPr>
                        <a:t>$271.86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36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600" b="0" i="0" u="none" strike="noStrike" cap="none" normalizeH="0" baseline="0" smtClean="0">
                          <a:ln>
                            <a:noFill/>
                          </a:ln>
                          <a:solidFill>
                            <a:schemeClr val="tx1"/>
                          </a:solidFill>
                          <a:effectLst/>
                          <a:latin typeface="Arial" charset="0"/>
                        </a:rPr>
                        <a:t>Downtown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400" b="0" i="0" u="none" strike="noStrike" cap="none" normalizeH="0" baseline="0" smtClean="0">
                          <a:ln>
                            <a:noFill/>
                          </a:ln>
                          <a:solidFill>
                            <a:schemeClr val="tx1"/>
                          </a:solidFill>
                          <a:effectLst/>
                          <a:latin typeface="Arial" charset="0"/>
                        </a:rPr>
                        <a:t>$821.63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400" b="0" i="0" u="none" strike="noStrike" cap="none" normalizeH="0" baseline="0" smtClean="0">
                          <a:ln>
                            <a:noFill/>
                          </a:ln>
                          <a:solidFill>
                            <a:schemeClr val="tx1"/>
                          </a:solidFill>
                          <a:effectLst/>
                          <a:latin typeface="Arial" charset="0"/>
                        </a:rPr>
                        <a:t>$620.75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400" b="0" i="0" u="none" strike="noStrike" cap="none" normalizeH="0" baseline="0" smtClean="0">
                          <a:ln>
                            <a:noFill/>
                          </a:ln>
                          <a:solidFill>
                            <a:schemeClr val="tx1"/>
                          </a:solidFill>
                          <a:effectLst/>
                          <a:latin typeface="Arial" charset="0"/>
                        </a:rPr>
                        <a:t>$276.53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36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1600" b="0" i="0" u="none" strike="noStrike" cap="none" normalizeH="0" baseline="0" smtClean="0">
                          <a:ln>
                            <a:noFill/>
                          </a:ln>
                          <a:solidFill>
                            <a:schemeClr val="tx1"/>
                          </a:solidFill>
                          <a:effectLst/>
                          <a:latin typeface="Arial" charset="0"/>
                        </a:rPr>
                        <a:t>River 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400" b="0" i="0" u="none" strike="noStrike" cap="none" normalizeH="0" baseline="0" smtClean="0">
                          <a:ln>
                            <a:noFill/>
                          </a:ln>
                          <a:solidFill>
                            <a:schemeClr val="tx1"/>
                          </a:solidFill>
                          <a:effectLst/>
                          <a:latin typeface="Arial" charset="0"/>
                        </a:rPr>
                        <a:t>$860.80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400" b="0" i="0" u="none" strike="noStrike" cap="none" normalizeH="0" baseline="0" smtClean="0">
                          <a:ln>
                            <a:noFill/>
                          </a:ln>
                          <a:solidFill>
                            <a:schemeClr val="tx1"/>
                          </a:solidFill>
                          <a:effectLst/>
                          <a:latin typeface="Arial" charset="0"/>
                        </a:rPr>
                        <a:t>$649.85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400" b="0" i="0" u="none" strike="noStrike" cap="none" normalizeH="0" baseline="0" smtClean="0">
                          <a:ln>
                            <a:noFill/>
                          </a:ln>
                          <a:solidFill>
                            <a:schemeClr val="tx1"/>
                          </a:solidFill>
                          <a:effectLst/>
                          <a:latin typeface="Arial" charset="0"/>
                        </a:rPr>
                        <a:t>$290.27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p:txBody>
          <a:bodyPr/>
          <a:lstStyle/>
          <a:p>
            <a:pPr eaLnBrk="1" hangingPunct="1"/>
            <a:r>
              <a:rPr lang="en-US" smtClean="0"/>
              <a:t>Reality Check</a:t>
            </a:r>
          </a:p>
        </p:txBody>
      </p:sp>
      <p:sp>
        <p:nvSpPr>
          <p:cNvPr id="74754" name="Rectangle 3"/>
          <p:cNvSpPr>
            <a:spLocks noGrp="1" noChangeArrowheads="1"/>
          </p:cNvSpPr>
          <p:nvPr>
            <p:ph type="body" idx="1"/>
          </p:nvPr>
        </p:nvSpPr>
        <p:spPr/>
        <p:txBody>
          <a:bodyPr/>
          <a:lstStyle/>
          <a:p>
            <a:pPr eaLnBrk="1" hangingPunct="1"/>
            <a:r>
              <a:rPr lang="en-US" sz="1700" smtClean="0"/>
              <a:t>There are no packaged, prepared or convenience foods in the list of 67 foods in the “Nutritious Food Basket”.</a:t>
            </a:r>
          </a:p>
          <a:p>
            <a:pPr eaLnBrk="1" hangingPunct="1"/>
            <a:endParaRPr lang="en-US" sz="1700" smtClean="0"/>
          </a:p>
          <a:p>
            <a:pPr eaLnBrk="1" hangingPunct="1"/>
            <a:r>
              <a:rPr lang="en-US" sz="1700" smtClean="0"/>
              <a:t>In order for people to be able to consume a healthy diet at these costs, there is a requirement for:</a:t>
            </a:r>
          </a:p>
          <a:p>
            <a:pPr lvl="1" eaLnBrk="1" hangingPunct="1"/>
            <a:r>
              <a:rPr lang="en-US" sz="1600" smtClean="0"/>
              <a:t>Literacy</a:t>
            </a:r>
          </a:p>
          <a:p>
            <a:pPr lvl="1" eaLnBrk="1" hangingPunct="1"/>
            <a:r>
              <a:rPr lang="en-US" sz="1600" smtClean="0"/>
              <a:t>Numeracy</a:t>
            </a:r>
          </a:p>
          <a:p>
            <a:pPr lvl="1" eaLnBrk="1" hangingPunct="1"/>
            <a:r>
              <a:rPr lang="en-US" sz="1600" smtClean="0"/>
              <a:t>Cooking Skills</a:t>
            </a:r>
          </a:p>
          <a:p>
            <a:pPr lvl="1" eaLnBrk="1" hangingPunct="1"/>
            <a:r>
              <a:rPr lang="en-US" sz="1600" smtClean="0"/>
              <a:t>Time</a:t>
            </a:r>
          </a:p>
          <a:p>
            <a:pPr lvl="1" eaLnBrk="1" hangingPunct="1"/>
            <a:r>
              <a:rPr lang="en-US" sz="1600" smtClean="0"/>
              <a:t>Budgeting skills</a:t>
            </a:r>
          </a:p>
          <a:p>
            <a:pPr lvl="1" eaLnBrk="1" hangingPunct="1"/>
            <a:r>
              <a:rPr lang="en-US" sz="1600" smtClean="0"/>
              <a:t>Commitment to healthy eating</a:t>
            </a:r>
          </a:p>
          <a:p>
            <a:pPr lvl="1" eaLnBrk="1" hangingPunct="1"/>
            <a:r>
              <a:rPr lang="en-US" sz="1600" smtClean="0"/>
              <a:t>Transportation</a:t>
            </a:r>
          </a:p>
          <a:p>
            <a:pPr lvl="1" eaLnBrk="1" hangingPunct="1">
              <a:buFont typeface="Wingdings" pitchFamily="2" charset="2"/>
              <a:buNone/>
            </a:pPr>
            <a:endParaRPr lang="en-US" sz="1600" smtClean="0"/>
          </a:p>
          <a:p>
            <a:pPr lvl="1" eaLnBrk="1" hangingPunct="1">
              <a:buFont typeface="Wingdings" pitchFamily="2" charset="2"/>
              <a:buNone/>
            </a:pPr>
            <a:endParaRPr lang="en-US" sz="160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p:txBody>
          <a:bodyPr/>
          <a:lstStyle/>
          <a:p>
            <a:pPr eaLnBrk="1" hangingPunct="1"/>
            <a:r>
              <a:rPr lang="en-US" smtClean="0"/>
              <a:t>Key Points</a:t>
            </a:r>
          </a:p>
        </p:txBody>
      </p:sp>
      <p:sp>
        <p:nvSpPr>
          <p:cNvPr id="75778" name="Rectangle 3"/>
          <p:cNvSpPr>
            <a:spLocks noGrp="1" noChangeArrowheads="1"/>
          </p:cNvSpPr>
          <p:nvPr>
            <p:ph type="body" idx="1"/>
          </p:nvPr>
        </p:nvSpPr>
        <p:spPr/>
        <p:txBody>
          <a:bodyPr/>
          <a:lstStyle/>
          <a:p>
            <a:pPr eaLnBrk="1" hangingPunct="1"/>
            <a:r>
              <a:rPr lang="en-US" sz="1500" smtClean="0"/>
              <a:t>The cost of food for 1 month for a family of four in Manitoba ranges from $1184.91 to $832.66.</a:t>
            </a:r>
          </a:p>
          <a:p>
            <a:pPr eaLnBrk="1" hangingPunct="1"/>
            <a:endParaRPr lang="en-US" sz="1500" smtClean="0"/>
          </a:p>
          <a:p>
            <a:pPr eaLnBrk="1" hangingPunct="1"/>
            <a:r>
              <a:rPr lang="en-US" sz="1500" smtClean="0"/>
              <a:t>The cost of food for 1 month for a family of four in Winnipeg ranges from $778.90 to $860.80 (average $808.90)</a:t>
            </a:r>
          </a:p>
          <a:p>
            <a:pPr eaLnBrk="1" hangingPunct="1"/>
            <a:endParaRPr lang="en-US" sz="1500" smtClean="0"/>
          </a:p>
          <a:p>
            <a:pPr eaLnBrk="1" hangingPunct="1"/>
            <a:r>
              <a:rPr lang="en-US" sz="1500" smtClean="0"/>
              <a:t>A variety of competitively priced food is available to those in most areas of Manitoba (with exceptions) as long as people can get to a full-service store. The cost of transportation needs to be factored into the cost of food procurement.</a:t>
            </a:r>
          </a:p>
          <a:p>
            <a:pPr eaLnBrk="1" hangingPunct="1"/>
            <a:endParaRPr lang="en-US" sz="1500" smtClean="0"/>
          </a:p>
          <a:p>
            <a:pPr eaLnBrk="1" hangingPunct="1"/>
            <a:r>
              <a:rPr lang="en-US" sz="1500" smtClean="0"/>
              <a:t>Availability of nutritious foods goes down as the size of the store decreases i.e. smaller stores have fewer options.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Line 2"/>
          <p:cNvSpPr>
            <a:spLocks noChangeShapeType="1"/>
          </p:cNvSpPr>
          <p:nvPr/>
        </p:nvSpPr>
        <p:spPr bwMode="auto">
          <a:xfrm>
            <a:off x="323850" y="908050"/>
            <a:ext cx="8496300" cy="0"/>
          </a:xfrm>
          <a:prstGeom prst="line">
            <a:avLst/>
          </a:prstGeom>
          <a:noFill/>
          <a:ln w="38100">
            <a:solidFill>
              <a:srgbClr val="009900"/>
            </a:solidFill>
            <a:round/>
            <a:headEnd/>
            <a:tailEnd/>
          </a:ln>
        </p:spPr>
        <p:txBody>
          <a:bodyPr/>
          <a:lstStyle/>
          <a:p>
            <a:endParaRPr lang="en-US"/>
          </a:p>
        </p:txBody>
      </p:sp>
      <p:sp>
        <p:nvSpPr>
          <p:cNvPr id="76802" name="Rectangle 3"/>
          <p:cNvSpPr>
            <a:spLocks noChangeArrowheads="1"/>
          </p:cNvSpPr>
          <p:nvPr/>
        </p:nvSpPr>
        <p:spPr bwMode="auto">
          <a:xfrm>
            <a:off x="685800" y="1371600"/>
            <a:ext cx="6019800" cy="4359275"/>
          </a:xfrm>
          <a:prstGeom prst="rect">
            <a:avLst/>
          </a:prstGeom>
          <a:noFill/>
          <a:ln w="9525" algn="ctr">
            <a:noFill/>
            <a:miter lim="800000"/>
            <a:headEnd/>
            <a:tailEnd/>
          </a:ln>
        </p:spPr>
        <p:txBody>
          <a:bodyPr>
            <a:spAutoFit/>
          </a:bodyPr>
          <a:lstStyle/>
          <a:p>
            <a:pPr>
              <a:buClr>
                <a:srgbClr val="009900"/>
              </a:buClr>
              <a:buFont typeface="Wingdings" pitchFamily="2" charset="2"/>
              <a:buChar char="§"/>
            </a:pPr>
            <a:r>
              <a:rPr lang="en-US" sz="4000">
                <a:latin typeface="Gill Sans MT" pitchFamily="34" charset="0"/>
              </a:rPr>
              <a:t> Too little time</a:t>
            </a:r>
          </a:p>
          <a:p>
            <a:pPr>
              <a:buClr>
                <a:srgbClr val="009900"/>
              </a:buClr>
              <a:buFont typeface="Wingdings" pitchFamily="2" charset="2"/>
              <a:buChar char="§"/>
            </a:pPr>
            <a:r>
              <a:rPr lang="en-US" sz="4000">
                <a:latin typeface="Gill Sans MT" pitchFamily="34" charset="0"/>
              </a:rPr>
              <a:t> Information overload</a:t>
            </a:r>
          </a:p>
          <a:p>
            <a:pPr>
              <a:buClr>
                <a:srgbClr val="009900"/>
              </a:buClr>
              <a:buFont typeface="Wingdings" pitchFamily="2" charset="2"/>
              <a:buChar char="§"/>
            </a:pPr>
            <a:r>
              <a:rPr lang="en-US" sz="4000">
                <a:latin typeface="Gill Sans MT" pitchFamily="34" charset="0"/>
              </a:rPr>
              <a:t> Large selection of </a:t>
            </a:r>
            <a:br>
              <a:rPr lang="en-US" sz="4000">
                <a:latin typeface="Gill Sans MT" pitchFamily="34" charset="0"/>
              </a:rPr>
            </a:br>
            <a:r>
              <a:rPr lang="en-US" sz="4000">
                <a:latin typeface="Gill Sans MT" pitchFamily="34" charset="0"/>
              </a:rPr>
              <a:t>   products</a:t>
            </a:r>
          </a:p>
          <a:p>
            <a:pPr>
              <a:buClr>
                <a:srgbClr val="009900"/>
              </a:buClr>
              <a:buFont typeface="Wingdings" pitchFamily="2" charset="2"/>
              <a:buChar char="§"/>
            </a:pPr>
            <a:r>
              <a:rPr lang="en-US" sz="4000">
                <a:latin typeface="Gill Sans MT" pitchFamily="34" charset="0"/>
              </a:rPr>
              <a:t> Confusing labels</a:t>
            </a:r>
          </a:p>
          <a:p>
            <a:pPr>
              <a:buClr>
                <a:srgbClr val="009900"/>
              </a:buClr>
              <a:buFont typeface="Wingdings" pitchFamily="2" charset="2"/>
              <a:buChar char="§"/>
            </a:pPr>
            <a:r>
              <a:rPr lang="en-US" sz="4000">
                <a:latin typeface="Gill Sans MT" pitchFamily="34" charset="0"/>
              </a:rPr>
              <a:t> New skills needed?</a:t>
            </a:r>
          </a:p>
          <a:p>
            <a:pPr>
              <a:buClr>
                <a:srgbClr val="009900"/>
              </a:buClr>
              <a:buFont typeface="Wingdings" pitchFamily="2" charset="2"/>
              <a:buChar char="§"/>
            </a:pPr>
            <a:r>
              <a:rPr lang="en-US" sz="4000">
                <a:latin typeface="Gill Sans MT" pitchFamily="34" charset="0"/>
              </a:rPr>
              <a:t>Not enough $$</a:t>
            </a:r>
          </a:p>
        </p:txBody>
      </p:sp>
      <p:sp>
        <p:nvSpPr>
          <p:cNvPr id="76803" name="Rectangle 4"/>
          <p:cNvSpPr>
            <a:spLocks noChangeArrowheads="1"/>
          </p:cNvSpPr>
          <p:nvPr/>
        </p:nvSpPr>
        <p:spPr bwMode="auto">
          <a:xfrm>
            <a:off x="609600" y="152400"/>
            <a:ext cx="8139113" cy="731838"/>
          </a:xfrm>
          <a:prstGeom prst="rect">
            <a:avLst/>
          </a:prstGeom>
          <a:noFill/>
          <a:ln w="9525" algn="ctr">
            <a:noFill/>
            <a:miter lim="800000"/>
            <a:headEnd/>
            <a:tailEnd/>
          </a:ln>
        </p:spPr>
        <p:txBody>
          <a:bodyPr>
            <a:spAutoFit/>
          </a:bodyPr>
          <a:lstStyle/>
          <a:p>
            <a:pPr algn="ctr"/>
            <a:r>
              <a:rPr lang="en-US" sz="4200">
                <a:solidFill>
                  <a:schemeClr val="tx2"/>
                </a:solidFill>
                <a:latin typeface="Gill Sans MT" pitchFamily="34" charset="0"/>
              </a:rPr>
              <a:t>Healthy Eating Challenges</a:t>
            </a:r>
          </a:p>
        </p:txBody>
      </p:sp>
      <p:pic>
        <p:nvPicPr>
          <p:cNvPr id="76804" name="Picture 5" descr="Cart"/>
          <p:cNvPicPr>
            <a:picLocks noChangeAspect="1" noChangeArrowheads="1"/>
          </p:cNvPicPr>
          <p:nvPr/>
        </p:nvPicPr>
        <p:blipFill>
          <a:blip r:embed="rId3"/>
          <a:srcRect/>
          <a:stretch>
            <a:fillRect/>
          </a:stretch>
        </p:blipFill>
        <p:spPr bwMode="auto">
          <a:xfrm>
            <a:off x="5629275" y="1268413"/>
            <a:ext cx="3505200" cy="3600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idx="4294967295"/>
          </p:nvPr>
        </p:nvSpPr>
        <p:spPr/>
        <p:txBody>
          <a:bodyPr/>
          <a:lstStyle/>
          <a:p>
            <a:pPr eaLnBrk="1" hangingPunct="1"/>
            <a:r>
              <a:rPr lang="en-US" smtClean="0"/>
              <a:t>3 Main Approaches</a:t>
            </a:r>
          </a:p>
        </p:txBody>
      </p:sp>
      <p:sp>
        <p:nvSpPr>
          <p:cNvPr id="17410" name="Rectangle 3"/>
          <p:cNvSpPr>
            <a:spLocks noGrp="1"/>
          </p:cNvSpPr>
          <p:nvPr>
            <p:ph type="body" idx="4294967295"/>
          </p:nvPr>
        </p:nvSpPr>
        <p:spPr/>
        <p:txBody>
          <a:bodyPr/>
          <a:lstStyle/>
          <a:p>
            <a:pPr marL="609600" indent="-609600" eaLnBrk="1" hangingPunct="1">
              <a:buFont typeface="Arial" charset="0"/>
              <a:buAutoNum type="arabicPeriod"/>
            </a:pPr>
            <a:r>
              <a:rPr lang="en-US" smtClean="0"/>
              <a:t>Education- knowledge and skills to make healthier choices</a:t>
            </a:r>
          </a:p>
          <a:p>
            <a:pPr marL="609600" indent="-609600" eaLnBrk="1" hangingPunct="1">
              <a:buFont typeface="Arial" charset="0"/>
              <a:buAutoNum type="arabicPeriod"/>
            </a:pPr>
            <a:r>
              <a:rPr lang="en-US" smtClean="0"/>
              <a:t>Environmental Support- healthy foods more available and socially acceptable</a:t>
            </a:r>
          </a:p>
          <a:p>
            <a:pPr marL="609600" indent="-609600" eaLnBrk="1" hangingPunct="1">
              <a:buFont typeface="Arial" charset="0"/>
              <a:buAutoNum type="arabicPeriod"/>
            </a:pPr>
            <a:r>
              <a:rPr lang="en-US" smtClean="0"/>
              <a:t>Policy Development- National, provincial and regional</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4"/>
          <p:cNvSpPr>
            <a:spLocks noChangeArrowheads="1"/>
          </p:cNvSpPr>
          <p:nvPr/>
        </p:nvSpPr>
        <p:spPr bwMode="auto">
          <a:xfrm>
            <a:off x="609600" y="0"/>
            <a:ext cx="7696200" cy="1219200"/>
          </a:xfrm>
          <a:prstGeom prst="rect">
            <a:avLst/>
          </a:prstGeom>
          <a:noFill/>
          <a:ln w="9525">
            <a:noFill/>
            <a:miter lim="800000"/>
            <a:headEnd/>
            <a:tailEnd/>
          </a:ln>
        </p:spPr>
        <p:txBody>
          <a:bodyPr anchor="ctr"/>
          <a:lstStyle/>
          <a:p>
            <a:endParaRPr lang="en-CA" sz="2200" b="1">
              <a:latin typeface="Tahoma" pitchFamily="34" charset="0"/>
            </a:endParaRPr>
          </a:p>
        </p:txBody>
      </p:sp>
      <p:grpSp>
        <p:nvGrpSpPr>
          <p:cNvPr id="78850" name="Group 5"/>
          <p:cNvGrpSpPr>
            <a:grpSpLocks/>
          </p:cNvGrpSpPr>
          <p:nvPr/>
        </p:nvGrpSpPr>
        <p:grpSpPr bwMode="auto">
          <a:xfrm>
            <a:off x="228600" y="1354138"/>
            <a:ext cx="5410200" cy="5503862"/>
            <a:chOff x="1584" y="768"/>
            <a:chExt cx="3408" cy="3467"/>
          </a:xfrm>
        </p:grpSpPr>
        <p:sp>
          <p:nvSpPr>
            <p:cNvPr id="78859" name="Rectangle 6"/>
            <p:cNvSpPr>
              <a:spLocks noChangeArrowheads="1"/>
            </p:cNvSpPr>
            <p:nvPr/>
          </p:nvSpPr>
          <p:spPr bwMode="auto">
            <a:xfrm>
              <a:off x="3330" y="3737"/>
              <a:ext cx="1662" cy="249"/>
            </a:xfrm>
            <a:prstGeom prst="rect">
              <a:avLst/>
            </a:prstGeom>
            <a:solidFill>
              <a:srgbClr val="FFEFD3"/>
            </a:solidFill>
            <a:ln w="9525">
              <a:noFill/>
              <a:miter lim="800000"/>
              <a:headEnd/>
              <a:tailEnd/>
            </a:ln>
          </p:spPr>
          <p:txBody>
            <a:bodyPr/>
            <a:lstStyle/>
            <a:p>
              <a:pPr algn="r">
                <a:spcBef>
                  <a:spcPct val="20000"/>
                </a:spcBef>
              </a:pPr>
              <a:r>
                <a:rPr lang="en-US" sz="2000">
                  <a:latin typeface="Tahoma" pitchFamily="34" charset="0"/>
                </a:rPr>
                <a:t>Vitamin C    0 %</a:t>
              </a:r>
            </a:p>
          </p:txBody>
        </p:sp>
        <p:sp>
          <p:nvSpPr>
            <p:cNvPr id="78860" name="Rectangle 7"/>
            <p:cNvSpPr>
              <a:spLocks noChangeArrowheads="1"/>
            </p:cNvSpPr>
            <p:nvPr/>
          </p:nvSpPr>
          <p:spPr bwMode="auto">
            <a:xfrm>
              <a:off x="1584" y="3737"/>
              <a:ext cx="1746" cy="249"/>
            </a:xfrm>
            <a:prstGeom prst="rect">
              <a:avLst/>
            </a:prstGeom>
            <a:solidFill>
              <a:srgbClr val="FFEFD3"/>
            </a:solidFill>
            <a:ln w="9525">
              <a:noFill/>
              <a:miter lim="800000"/>
              <a:headEnd/>
              <a:tailEnd/>
            </a:ln>
          </p:spPr>
          <p:txBody>
            <a:bodyPr/>
            <a:lstStyle/>
            <a:p>
              <a:pPr>
                <a:spcBef>
                  <a:spcPct val="20000"/>
                </a:spcBef>
              </a:pPr>
              <a:r>
                <a:rPr lang="en-US" sz="2000">
                  <a:latin typeface="Tahoma" pitchFamily="34" charset="0"/>
                </a:rPr>
                <a:t>Vitamin A            1 %</a:t>
              </a:r>
            </a:p>
          </p:txBody>
        </p:sp>
        <p:sp>
          <p:nvSpPr>
            <p:cNvPr id="78861" name="Rectangle 8"/>
            <p:cNvSpPr>
              <a:spLocks noChangeArrowheads="1"/>
            </p:cNvSpPr>
            <p:nvPr/>
          </p:nvSpPr>
          <p:spPr bwMode="auto">
            <a:xfrm>
              <a:off x="3330" y="3986"/>
              <a:ext cx="1662" cy="249"/>
            </a:xfrm>
            <a:prstGeom prst="rect">
              <a:avLst/>
            </a:prstGeom>
            <a:solidFill>
              <a:srgbClr val="FFEFD3"/>
            </a:solidFill>
            <a:ln w="9525">
              <a:noFill/>
              <a:miter lim="800000"/>
              <a:headEnd/>
              <a:tailEnd/>
            </a:ln>
          </p:spPr>
          <p:txBody>
            <a:bodyPr/>
            <a:lstStyle/>
            <a:p>
              <a:pPr algn="r">
                <a:spcBef>
                  <a:spcPct val="20000"/>
                </a:spcBef>
              </a:pPr>
              <a:r>
                <a:rPr lang="en-US" sz="2000">
                  <a:latin typeface="Tahoma" pitchFamily="34" charset="0"/>
                </a:rPr>
                <a:t>Iron          16%</a:t>
              </a:r>
            </a:p>
          </p:txBody>
        </p:sp>
        <p:sp>
          <p:nvSpPr>
            <p:cNvPr id="78862" name="Rectangle 9"/>
            <p:cNvSpPr>
              <a:spLocks noChangeArrowheads="1"/>
            </p:cNvSpPr>
            <p:nvPr/>
          </p:nvSpPr>
          <p:spPr bwMode="auto">
            <a:xfrm>
              <a:off x="1584" y="3986"/>
              <a:ext cx="1746" cy="249"/>
            </a:xfrm>
            <a:prstGeom prst="rect">
              <a:avLst/>
            </a:prstGeom>
            <a:solidFill>
              <a:srgbClr val="FFEFD3"/>
            </a:solidFill>
            <a:ln w="9525">
              <a:noFill/>
              <a:miter lim="800000"/>
              <a:headEnd/>
              <a:tailEnd/>
            </a:ln>
          </p:spPr>
          <p:txBody>
            <a:bodyPr/>
            <a:lstStyle/>
            <a:p>
              <a:pPr>
                <a:spcBef>
                  <a:spcPct val="20000"/>
                </a:spcBef>
              </a:pPr>
              <a:r>
                <a:rPr lang="en-US" sz="2000">
                  <a:latin typeface="Tahoma" pitchFamily="34" charset="0"/>
                </a:rPr>
                <a:t>Calcium               2 %  </a:t>
              </a:r>
            </a:p>
          </p:txBody>
        </p:sp>
        <p:sp>
          <p:nvSpPr>
            <p:cNvPr id="78863" name="Rectangle 10"/>
            <p:cNvSpPr>
              <a:spLocks noChangeArrowheads="1"/>
            </p:cNvSpPr>
            <p:nvPr/>
          </p:nvSpPr>
          <p:spPr bwMode="auto">
            <a:xfrm>
              <a:off x="3330" y="3488"/>
              <a:ext cx="1662" cy="249"/>
            </a:xfrm>
            <a:prstGeom prst="rect">
              <a:avLst/>
            </a:prstGeom>
            <a:solidFill>
              <a:srgbClr val="FFEFD3"/>
            </a:solidFill>
            <a:ln w="9525">
              <a:noFill/>
              <a:miter lim="800000"/>
              <a:headEnd/>
              <a:tailEnd/>
            </a:ln>
          </p:spPr>
          <p:txBody>
            <a:bodyPr/>
            <a:lstStyle/>
            <a:p>
              <a:pPr algn="r">
                <a:spcBef>
                  <a:spcPct val="20000"/>
                </a:spcBef>
              </a:pPr>
              <a:endParaRPr lang="en-CA" sz="2000">
                <a:latin typeface="Tahoma" pitchFamily="34" charset="0"/>
              </a:endParaRPr>
            </a:p>
          </p:txBody>
        </p:sp>
        <p:sp>
          <p:nvSpPr>
            <p:cNvPr id="78864" name="Rectangle 11"/>
            <p:cNvSpPr>
              <a:spLocks noChangeArrowheads="1"/>
            </p:cNvSpPr>
            <p:nvPr/>
          </p:nvSpPr>
          <p:spPr bwMode="auto">
            <a:xfrm>
              <a:off x="1584" y="3488"/>
              <a:ext cx="1746" cy="249"/>
            </a:xfrm>
            <a:prstGeom prst="rect">
              <a:avLst/>
            </a:prstGeom>
            <a:solidFill>
              <a:srgbClr val="FFEFD3"/>
            </a:solidFill>
            <a:ln w="9525">
              <a:noFill/>
              <a:miter lim="800000"/>
              <a:headEnd/>
              <a:tailEnd/>
            </a:ln>
          </p:spPr>
          <p:txBody>
            <a:bodyPr/>
            <a:lstStyle/>
            <a:p>
              <a:pPr>
                <a:spcBef>
                  <a:spcPct val="20000"/>
                </a:spcBef>
              </a:pPr>
              <a:r>
                <a:rPr lang="en-US" sz="2000" b="1">
                  <a:latin typeface="Tahoma" pitchFamily="34" charset="0"/>
                </a:rPr>
                <a:t>Protein</a:t>
              </a:r>
              <a:r>
                <a:rPr lang="en-US" sz="2000">
                  <a:latin typeface="Tahoma" pitchFamily="34" charset="0"/>
                </a:rPr>
                <a:t> 8 g</a:t>
              </a:r>
              <a:endParaRPr lang="en-US" sz="2000" b="1">
                <a:latin typeface="Tahoma" pitchFamily="34" charset="0"/>
              </a:endParaRPr>
            </a:p>
          </p:txBody>
        </p:sp>
        <p:sp>
          <p:nvSpPr>
            <p:cNvPr id="78865" name="Rectangle 12"/>
            <p:cNvSpPr>
              <a:spLocks noChangeArrowheads="1"/>
            </p:cNvSpPr>
            <p:nvPr/>
          </p:nvSpPr>
          <p:spPr bwMode="auto">
            <a:xfrm>
              <a:off x="3330" y="3239"/>
              <a:ext cx="1662" cy="249"/>
            </a:xfrm>
            <a:prstGeom prst="rect">
              <a:avLst/>
            </a:prstGeom>
            <a:solidFill>
              <a:srgbClr val="FFEFD3"/>
            </a:solidFill>
            <a:ln w="9525">
              <a:noFill/>
              <a:miter lim="800000"/>
              <a:headEnd/>
              <a:tailEnd/>
            </a:ln>
          </p:spPr>
          <p:txBody>
            <a:bodyPr/>
            <a:lstStyle/>
            <a:p>
              <a:pPr algn="r">
                <a:spcBef>
                  <a:spcPct val="20000"/>
                </a:spcBef>
              </a:pPr>
              <a:endParaRPr lang="en-CA" sz="2000">
                <a:latin typeface="Tahoma" pitchFamily="34" charset="0"/>
              </a:endParaRPr>
            </a:p>
          </p:txBody>
        </p:sp>
        <p:sp>
          <p:nvSpPr>
            <p:cNvPr id="78866" name="Rectangle 13"/>
            <p:cNvSpPr>
              <a:spLocks noChangeArrowheads="1"/>
            </p:cNvSpPr>
            <p:nvPr/>
          </p:nvSpPr>
          <p:spPr bwMode="auto">
            <a:xfrm>
              <a:off x="1584" y="3239"/>
              <a:ext cx="1746" cy="249"/>
            </a:xfrm>
            <a:prstGeom prst="rect">
              <a:avLst/>
            </a:prstGeom>
            <a:solidFill>
              <a:srgbClr val="FFEFD3"/>
            </a:solidFill>
            <a:ln w="9525">
              <a:noFill/>
              <a:miter lim="800000"/>
              <a:headEnd/>
              <a:tailEnd/>
            </a:ln>
          </p:spPr>
          <p:txBody>
            <a:bodyPr/>
            <a:lstStyle/>
            <a:p>
              <a:pPr>
                <a:spcBef>
                  <a:spcPct val="20000"/>
                </a:spcBef>
              </a:pPr>
              <a:r>
                <a:rPr lang="en-US" sz="2000">
                  <a:latin typeface="Tahoma" pitchFamily="34" charset="0"/>
                </a:rPr>
                <a:t>   Sugars 3 g</a:t>
              </a:r>
            </a:p>
          </p:txBody>
        </p:sp>
        <p:sp>
          <p:nvSpPr>
            <p:cNvPr id="78867" name="Rectangle 14"/>
            <p:cNvSpPr>
              <a:spLocks noChangeArrowheads="1"/>
            </p:cNvSpPr>
            <p:nvPr/>
          </p:nvSpPr>
          <p:spPr bwMode="auto">
            <a:xfrm>
              <a:off x="3330" y="2990"/>
              <a:ext cx="1662" cy="249"/>
            </a:xfrm>
            <a:prstGeom prst="rect">
              <a:avLst/>
            </a:prstGeom>
            <a:solidFill>
              <a:srgbClr val="FFEFD3"/>
            </a:solidFill>
            <a:ln w="9525">
              <a:noFill/>
              <a:miter lim="800000"/>
              <a:headEnd/>
              <a:tailEnd/>
            </a:ln>
          </p:spPr>
          <p:txBody>
            <a:bodyPr/>
            <a:lstStyle/>
            <a:p>
              <a:pPr algn="r">
                <a:spcBef>
                  <a:spcPct val="20000"/>
                </a:spcBef>
              </a:pPr>
              <a:r>
                <a:rPr lang="en-US" sz="2000" b="1">
                  <a:latin typeface="Tahoma" pitchFamily="34" charset="0"/>
                </a:rPr>
                <a:t>24</a:t>
              </a:r>
              <a:r>
                <a:rPr lang="en-US" sz="2000">
                  <a:latin typeface="Tahoma" pitchFamily="34" charset="0"/>
                </a:rPr>
                <a:t> %</a:t>
              </a:r>
              <a:endParaRPr lang="en-US" sz="2000" b="1">
                <a:latin typeface="Tahoma" pitchFamily="34" charset="0"/>
              </a:endParaRPr>
            </a:p>
          </p:txBody>
        </p:sp>
        <p:sp>
          <p:nvSpPr>
            <p:cNvPr id="78868" name="Rectangle 15"/>
            <p:cNvSpPr>
              <a:spLocks noChangeArrowheads="1"/>
            </p:cNvSpPr>
            <p:nvPr/>
          </p:nvSpPr>
          <p:spPr bwMode="auto">
            <a:xfrm>
              <a:off x="1584" y="2990"/>
              <a:ext cx="1746" cy="249"/>
            </a:xfrm>
            <a:prstGeom prst="rect">
              <a:avLst/>
            </a:prstGeom>
            <a:solidFill>
              <a:srgbClr val="FFEFD3"/>
            </a:solidFill>
            <a:ln w="9525">
              <a:noFill/>
              <a:miter lim="800000"/>
              <a:headEnd/>
              <a:tailEnd/>
            </a:ln>
          </p:spPr>
          <p:txBody>
            <a:bodyPr/>
            <a:lstStyle/>
            <a:p>
              <a:pPr>
                <a:spcBef>
                  <a:spcPct val="20000"/>
                </a:spcBef>
              </a:pPr>
              <a:r>
                <a:rPr lang="en-US" sz="2000">
                  <a:latin typeface="Tahoma" pitchFamily="34" charset="0"/>
                </a:rPr>
                <a:t>   Fibre 6 g</a:t>
              </a:r>
            </a:p>
          </p:txBody>
        </p:sp>
        <p:sp>
          <p:nvSpPr>
            <p:cNvPr id="78869" name="Rectangle 16"/>
            <p:cNvSpPr>
              <a:spLocks noChangeArrowheads="1"/>
            </p:cNvSpPr>
            <p:nvPr/>
          </p:nvSpPr>
          <p:spPr bwMode="auto">
            <a:xfrm>
              <a:off x="3330" y="2741"/>
              <a:ext cx="1662" cy="249"/>
            </a:xfrm>
            <a:prstGeom prst="rect">
              <a:avLst/>
            </a:prstGeom>
            <a:solidFill>
              <a:srgbClr val="FFEFD3"/>
            </a:solidFill>
            <a:ln w="9525">
              <a:noFill/>
              <a:miter lim="800000"/>
              <a:headEnd/>
              <a:tailEnd/>
            </a:ln>
          </p:spPr>
          <p:txBody>
            <a:bodyPr/>
            <a:lstStyle/>
            <a:p>
              <a:pPr algn="r">
                <a:spcBef>
                  <a:spcPct val="20000"/>
                </a:spcBef>
              </a:pPr>
              <a:r>
                <a:rPr lang="en-US" sz="2000" b="1">
                  <a:latin typeface="Tahoma" pitchFamily="34" charset="0"/>
                </a:rPr>
                <a:t>13 </a:t>
              </a:r>
              <a:r>
                <a:rPr lang="en-US" sz="2000">
                  <a:latin typeface="Tahoma" pitchFamily="34" charset="0"/>
                </a:rPr>
                <a:t>%</a:t>
              </a:r>
              <a:endParaRPr lang="en-US" sz="2000" b="1">
                <a:latin typeface="Tahoma" pitchFamily="34" charset="0"/>
              </a:endParaRPr>
            </a:p>
          </p:txBody>
        </p:sp>
        <p:sp>
          <p:nvSpPr>
            <p:cNvPr id="78870" name="Rectangle 17"/>
            <p:cNvSpPr>
              <a:spLocks noChangeArrowheads="1"/>
            </p:cNvSpPr>
            <p:nvPr/>
          </p:nvSpPr>
          <p:spPr bwMode="auto">
            <a:xfrm>
              <a:off x="1584" y="2741"/>
              <a:ext cx="1746" cy="249"/>
            </a:xfrm>
            <a:prstGeom prst="rect">
              <a:avLst/>
            </a:prstGeom>
            <a:solidFill>
              <a:srgbClr val="FFEFD3"/>
            </a:solidFill>
            <a:ln w="9525">
              <a:noFill/>
              <a:miter lim="800000"/>
              <a:headEnd/>
              <a:tailEnd/>
            </a:ln>
          </p:spPr>
          <p:txBody>
            <a:bodyPr/>
            <a:lstStyle/>
            <a:p>
              <a:pPr>
                <a:spcBef>
                  <a:spcPct val="20000"/>
                </a:spcBef>
              </a:pPr>
              <a:r>
                <a:rPr lang="en-US" sz="2000" b="1">
                  <a:latin typeface="Tahoma" pitchFamily="34" charset="0"/>
                </a:rPr>
                <a:t>Carbohydrate</a:t>
              </a:r>
              <a:r>
                <a:rPr lang="en-US" sz="2000">
                  <a:latin typeface="Tahoma" pitchFamily="34" charset="0"/>
                </a:rPr>
                <a:t> 36 g</a:t>
              </a:r>
              <a:endParaRPr lang="en-US" sz="2000" b="1">
                <a:latin typeface="Tahoma" pitchFamily="34" charset="0"/>
              </a:endParaRPr>
            </a:p>
          </p:txBody>
        </p:sp>
        <p:sp>
          <p:nvSpPr>
            <p:cNvPr id="78871" name="Rectangle 18"/>
            <p:cNvSpPr>
              <a:spLocks noChangeArrowheads="1"/>
            </p:cNvSpPr>
            <p:nvPr/>
          </p:nvSpPr>
          <p:spPr bwMode="auto">
            <a:xfrm>
              <a:off x="3330" y="2492"/>
              <a:ext cx="1662" cy="249"/>
            </a:xfrm>
            <a:prstGeom prst="rect">
              <a:avLst/>
            </a:prstGeom>
            <a:solidFill>
              <a:srgbClr val="FFEFD3"/>
            </a:solidFill>
            <a:ln w="9525">
              <a:noFill/>
              <a:miter lim="800000"/>
              <a:headEnd/>
              <a:tailEnd/>
            </a:ln>
          </p:spPr>
          <p:txBody>
            <a:bodyPr/>
            <a:lstStyle/>
            <a:p>
              <a:pPr algn="r">
                <a:spcBef>
                  <a:spcPct val="20000"/>
                </a:spcBef>
              </a:pPr>
              <a:r>
                <a:rPr lang="en-US" sz="2000" b="1">
                  <a:latin typeface="Tahoma" pitchFamily="34" charset="0"/>
                </a:rPr>
                <a:t>8</a:t>
              </a:r>
              <a:r>
                <a:rPr lang="en-US" sz="2000">
                  <a:latin typeface="Tahoma" pitchFamily="34" charset="0"/>
                </a:rPr>
                <a:t> %</a:t>
              </a:r>
              <a:endParaRPr lang="en-US" sz="2000" b="1">
                <a:latin typeface="Tahoma" pitchFamily="34" charset="0"/>
              </a:endParaRPr>
            </a:p>
          </p:txBody>
        </p:sp>
        <p:sp>
          <p:nvSpPr>
            <p:cNvPr id="78872" name="Rectangle 19"/>
            <p:cNvSpPr>
              <a:spLocks noChangeArrowheads="1"/>
            </p:cNvSpPr>
            <p:nvPr/>
          </p:nvSpPr>
          <p:spPr bwMode="auto">
            <a:xfrm>
              <a:off x="1584" y="2492"/>
              <a:ext cx="1746" cy="249"/>
            </a:xfrm>
            <a:prstGeom prst="rect">
              <a:avLst/>
            </a:prstGeom>
            <a:solidFill>
              <a:srgbClr val="FFEFD3"/>
            </a:solidFill>
            <a:ln w="9525">
              <a:noFill/>
              <a:miter lim="800000"/>
              <a:headEnd/>
              <a:tailEnd/>
            </a:ln>
          </p:spPr>
          <p:txBody>
            <a:bodyPr/>
            <a:lstStyle/>
            <a:p>
              <a:pPr>
                <a:spcBef>
                  <a:spcPct val="20000"/>
                </a:spcBef>
              </a:pPr>
              <a:r>
                <a:rPr lang="en-US" sz="2000" b="1">
                  <a:latin typeface="Tahoma" pitchFamily="34" charset="0"/>
                </a:rPr>
                <a:t>Sodium</a:t>
              </a:r>
              <a:r>
                <a:rPr lang="en-US" sz="2000">
                  <a:latin typeface="Tahoma" pitchFamily="34" charset="0"/>
                </a:rPr>
                <a:t> 200 mg</a:t>
              </a:r>
              <a:endParaRPr lang="en-US" sz="2000" b="1">
                <a:latin typeface="Tahoma" pitchFamily="34" charset="0"/>
              </a:endParaRPr>
            </a:p>
          </p:txBody>
        </p:sp>
        <p:sp>
          <p:nvSpPr>
            <p:cNvPr id="78873" name="Rectangle 20"/>
            <p:cNvSpPr>
              <a:spLocks noChangeArrowheads="1"/>
            </p:cNvSpPr>
            <p:nvPr/>
          </p:nvSpPr>
          <p:spPr bwMode="auto">
            <a:xfrm>
              <a:off x="3330" y="2243"/>
              <a:ext cx="1662" cy="249"/>
            </a:xfrm>
            <a:prstGeom prst="rect">
              <a:avLst/>
            </a:prstGeom>
            <a:solidFill>
              <a:srgbClr val="FFEFD3"/>
            </a:solidFill>
            <a:ln w="9525">
              <a:noFill/>
              <a:miter lim="800000"/>
              <a:headEnd/>
              <a:tailEnd/>
            </a:ln>
          </p:spPr>
          <p:txBody>
            <a:bodyPr/>
            <a:lstStyle/>
            <a:p>
              <a:pPr algn="r">
                <a:spcBef>
                  <a:spcPct val="20000"/>
                </a:spcBef>
              </a:pPr>
              <a:endParaRPr lang="en-CA" sz="2000" b="1">
                <a:latin typeface="Tahoma" pitchFamily="34" charset="0"/>
              </a:endParaRPr>
            </a:p>
          </p:txBody>
        </p:sp>
        <p:sp>
          <p:nvSpPr>
            <p:cNvPr id="78874" name="Rectangle 21"/>
            <p:cNvSpPr>
              <a:spLocks noChangeArrowheads="1"/>
            </p:cNvSpPr>
            <p:nvPr/>
          </p:nvSpPr>
          <p:spPr bwMode="auto">
            <a:xfrm>
              <a:off x="1584" y="2243"/>
              <a:ext cx="1746" cy="249"/>
            </a:xfrm>
            <a:prstGeom prst="rect">
              <a:avLst/>
            </a:prstGeom>
            <a:solidFill>
              <a:srgbClr val="FFEFD3"/>
            </a:solidFill>
            <a:ln w="9525">
              <a:noFill/>
              <a:miter lim="800000"/>
              <a:headEnd/>
              <a:tailEnd/>
            </a:ln>
          </p:spPr>
          <p:txBody>
            <a:bodyPr/>
            <a:lstStyle/>
            <a:p>
              <a:pPr>
                <a:spcBef>
                  <a:spcPct val="20000"/>
                </a:spcBef>
              </a:pPr>
              <a:r>
                <a:rPr lang="en-US" sz="2000" b="1">
                  <a:latin typeface="Tahoma" pitchFamily="34" charset="0"/>
                </a:rPr>
                <a:t>Cholesterol </a:t>
              </a:r>
              <a:r>
                <a:rPr lang="en-US" sz="2000">
                  <a:latin typeface="Tahoma" pitchFamily="34" charset="0"/>
                </a:rPr>
                <a:t>0 mg</a:t>
              </a:r>
              <a:endParaRPr lang="en-US" sz="2000" b="1">
                <a:latin typeface="Tahoma" pitchFamily="34" charset="0"/>
              </a:endParaRPr>
            </a:p>
          </p:txBody>
        </p:sp>
        <p:sp>
          <p:nvSpPr>
            <p:cNvPr id="78875" name="Rectangle 22"/>
            <p:cNvSpPr>
              <a:spLocks noChangeArrowheads="1"/>
            </p:cNvSpPr>
            <p:nvPr/>
          </p:nvSpPr>
          <p:spPr bwMode="auto">
            <a:xfrm>
              <a:off x="3330" y="1764"/>
              <a:ext cx="1662" cy="479"/>
            </a:xfrm>
            <a:prstGeom prst="rect">
              <a:avLst/>
            </a:prstGeom>
            <a:solidFill>
              <a:srgbClr val="FFEFD3"/>
            </a:solidFill>
            <a:ln w="9525">
              <a:noFill/>
              <a:miter lim="800000"/>
              <a:headEnd/>
              <a:tailEnd/>
            </a:ln>
          </p:spPr>
          <p:txBody>
            <a:bodyPr anchor="ctr"/>
            <a:lstStyle/>
            <a:p>
              <a:pPr algn="r">
                <a:spcBef>
                  <a:spcPct val="20000"/>
                </a:spcBef>
              </a:pPr>
              <a:r>
                <a:rPr lang="en-US" sz="2000" b="1">
                  <a:latin typeface="Tahoma" pitchFamily="34" charset="0"/>
                </a:rPr>
                <a:t>5 </a:t>
              </a:r>
              <a:r>
                <a:rPr lang="en-US" sz="2000">
                  <a:latin typeface="Tahoma" pitchFamily="34" charset="0"/>
                </a:rPr>
                <a:t>%</a:t>
              </a:r>
              <a:endParaRPr lang="en-US" sz="2000" b="1">
                <a:latin typeface="Tahoma" pitchFamily="34" charset="0"/>
              </a:endParaRPr>
            </a:p>
          </p:txBody>
        </p:sp>
        <p:sp>
          <p:nvSpPr>
            <p:cNvPr id="78876" name="Rectangle 23"/>
            <p:cNvSpPr>
              <a:spLocks noChangeArrowheads="1"/>
            </p:cNvSpPr>
            <p:nvPr/>
          </p:nvSpPr>
          <p:spPr bwMode="auto">
            <a:xfrm>
              <a:off x="1584" y="1764"/>
              <a:ext cx="1746" cy="479"/>
            </a:xfrm>
            <a:prstGeom prst="rect">
              <a:avLst/>
            </a:prstGeom>
            <a:solidFill>
              <a:srgbClr val="FFEFD3"/>
            </a:solidFill>
            <a:ln w="9525">
              <a:noFill/>
              <a:miter lim="800000"/>
              <a:headEnd/>
              <a:tailEnd/>
            </a:ln>
          </p:spPr>
          <p:txBody>
            <a:bodyPr/>
            <a:lstStyle/>
            <a:p>
              <a:pPr>
                <a:spcBef>
                  <a:spcPct val="20000"/>
                </a:spcBef>
              </a:pPr>
              <a:r>
                <a:rPr lang="en-US" sz="2000">
                  <a:latin typeface="Tahoma" pitchFamily="34" charset="0"/>
                </a:rPr>
                <a:t>   Saturated 0.5 g</a:t>
              </a:r>
            </a:p>
            <a:p>
              <a:pPr>
                <a:spcBef>
                  <a:spcPct val="20000"/>
                </a:spcBef>
              </a:pPr>
              <a:r>
                <a:rPr lang="en-US" sz="2000">
                  <a:latin typeface="Tahoma" pitchFamily="34" charset="0"/>
                </a:rPr>
                <a:t>   + Trans 0 g</a:t>
              </a:r>
            </a:p>
          </p:txBody>
        </p:sp>
        <p:sp>
          <p:nvSpPr>
            <p:cNvPr id="78877" name="Rectangle 24"/>
            <p:cNvSpPr>
              <a:spLocks noChangeArrowheads="1"/>
            </p:cNvSpPr>
            <p:nvPr/>
          </p:nvSpPr>
          <p:spPr bwMode="auto">
            <a:xfrm>
              <a:off x="3330" y="1515"/>
              <a:ext cx="1662" cy="249"/>
            </a:xfrm>
            <a:prstGeom prst="rect">
              <a:avLst/>
            </a:prstGeom>
            <a:solidFill>
              <a:srgbClr val="FFEFD3"/>
            </a:solidFill>
            <a:ln w="9525">
              <a:noFill/>
              <a:miter lim="800000"/>
              <a:headEnd/>
              <a:tailEnd/>
            </a:ln>
          </p:spPr>
          <p:txBody>
            <a:bodyPr/>
            <a:lstStyle/>
            <a:p>
              <a:pPr algn="r">
                <a:spcBef>
                  <a:spcPct val="20000"/>
                </a:spcBef>
              </a:pPr>
              <a:r>
                <a:rPr lang="en-US" sz="2000" b="1">
                  <a:latin typeface="Tahoma" pitchFamily="34" charset="0"/>
                </a:rPr>
                <a:t>1 </a:t>
              </a:r>
              <a:r>
                <a:rPr lang="en-US" sz="2000">
                  <a:latin typeface="Tahoma" pitchFamily="34" charset="0"/>
                </a:rPr>
                <a:t>%</a:t>
              </a:r>
              <a:endParaRPr lang="en-US" sz="2000" b="1">
                <a:latin typeface="Tahoma" pitchFamily="34" charset="0"/>
              </a:endParaRPr>
            </a:p>
          </p:txBody>
        </p:sp>
        <p:sp>
          <p:nvSpPr>
            <p:cNvPr id="78878" name="Rectangle 25"/>
            <p:cNvSpPr>
              <a:spLocks noChangeArrowheads="1"/>
            </p:cNvSpPr>
            <p:nvPr/>
          </p:nvSpPr>
          <p:spPr bwMode="auto">
            <a:xfrm>
              <a:off x="1584" y="1515"/>
              <a:ext cx="1746" cy="249"/>
            </a:xfrm>
            <a:prstGeom prst="rect">
              <a:avLst/>
            </a:prstGeom>
            <a:solidFill>
              <a:srgbClr val="FFEFD3"/>
            </a:solidFill>
            <a:ln w="9525">
              <a:noFill/>
              <a:miter lim="800000"/>
              <a:headEnd/>
              <a:tailEnd/>
            </a:ln>
          </p:spPr>
          <p:txBody>
            <a:bodyPr/>
            <a:lstStyle/>
            <a:p>
              <a:pPr>
                <a:spcBef>
                  <a:spcPct val="20000"/>
                </a:spcBef>
              </a:pPr>
              <a:r>
                <a:rPr lang="en-US" sz="2000" b="1">
                  <a:latin typeface="Tahoma" pitchFamily="34" charset="0"/>
                </a:rPr>
                <a:t>Fat</a:t>
              </a:r>
              <a:r>
                <a:rPr lang="en-US" sz="2000">
                  <a:latin typeface="Tahoma" pitchFamily="34" charset="0"/>
                </a:rPr>
                <a:t> 2.7 g</a:t>
              </a:r>
              <a:endParaRPr lang="en-US" sz="2000" b="1">
                <a:latin typeface="Tahoma" pitchFamily="34" charset="0"/>
              </a:endParaRPr>
            </a:p>
          </p:txBody>
        </p:sp>
        <p:sp>
          <p:nvSpPr>
            <p:cNvPr id="78879" name="Rectangle 26"/>
            <p:cNvSpPr>
              <a:spLocks noChangeArrowheads="1"/>
            </p:cNvSpPr>
            <p:nvPr/>
          </p:nvSpPr>
          <p:spPr bwMode="auto">
            <a:xfrm>
              <a:off x="3330" y="1266"/>
              <a:ext cx="1662" cy="249"/>
            </a:xfrm>
            <a:prstGeom prst="rect">
              <a:avLst/>
            </a:prstGeom>
            <a:solidFill>
              <a:srgbClr val="FFEFD3"/>
            </a:solidFill>
            <a:ln w="9525">
              <a:noFill/>
              <a:miter lim="800000"/>
              <a:headEnd/>
              <a:tailEnd/>
            </a:ln>
          </p:spPr>
          <p:txBody>
            <a:bodyPr/>
            <a:lstStyle/>
            <a:p>
              <a:pPr algn="r">
                <a:spcBef>
                  <a:spcPct val="20000"/>
                </a:spcBef>
              </a:pPr>
              <a:endParaRPr lang="en-CA" sz="2000" b="1">
                <a:latin typeface="Tahoma" pitchFamily="34" charset="0"/>
              </a:endParaRPr>
            </a:p>
          </p:txBody>
        </p:sp>
        <p:sp>
          <p:nvSpPr>
            <p:cNvPr id="78880" name="Rectangle 27"/>
            <p:cNvSpPr>
              <a:spLocks noChangeArrowheads="1"/>
            </p:cNvSpPr>
            <p:nvPr/>
          </p:nvSpPr>
          <p:spPr bwMode="auto">
            <a:xfrm>
              <a:off x="1584" y="1266"/>
              <a:ext cx="1746" cy="249"/>
            </a:xfrm>
            <a:prstGeom prst="rect">
              <a:avLst/>
            </a:prstGeom>
            <a:solidFill>
              <a:srgbClr val="FFEFD3"/>
            </a:solidFill>
            <a:ln w="9525">
              <a:noFill/>
              <a:miter lim="800000"/>
              <a:headEnd/>
              <a:tailEnd/>
            </a:ln>
          </p:spPr>
          <p:txBody>
            <a:bodyPr/>
            <a:lstStyle/>
            <a:p>
              <a:pPr>
                <a:spcBef>
                  <a:spcPct val="20000"/>
                </a:spcBef>
              </a:pPr>
              <a:r>
                <a:rPr lang="en-US" sz="2000" b="1">
                  <a:latin typeface="Tahoma" pitchFamily="34" charset="0"/>
                </a:rPr>
                <a:t>Calories </a:t>
              </a:r>
              <a:r>
                <a:rPr lang="en-US" sz="2000">
                  <a:latin typeface="Tahoma" pitchFamily="34" charset="0"/>
                </a:rPr>
                <a:t>170</a:t>
              </a:r>
              <a:endParaRPr lang="en-US" sz="2000" b="1">
                <a:latin typeface="Tahoma" pitchFamily="34" charset="0"/>
              </a:endParaRPr>
            </a:p>
          </p:txBody>
        </p:sp>
        <p:sp>
          <p:nvSpPr>
            <p:cNvPr id="78881" name="Rectangle 28"/>
            <p:cNvSpPr>
              <a:spLocks noChangeArrowheads="1"/>
            </p:cNvSpPr>
            <p:nvPr/>
          </p:nvSpPr>
          <p:spPr bwMode="auto">
            <a:xfrm>
              <a:off x="3330" y="1036"/>
              <a:ext cx="1662" cy="230"/>
            </a:xfrm>
            <a:prstGeom prst="rect">
              <a:avLst/>
            </a:prstGeom>
            <a:solidFill>
              <a:srgbClr val="FFEFD3"/>
            </a:solidFill>
            <a:ln w="9525">
              <a:noFill/>
              <a:miter lim="800000"/>
              <a:headEnd/>
              <a:tailEnd/>
            </a:ln>
          </p:spPr>
          <p:txBody>
            <a:bodyPr/>
            <a:lstStyle/>
            <a:p>
              <a:pPr algn="r">
                <a:spcBef>
                  <a:spcPct val="20000"/>
                </a:spcBef>
              </a:pPr>
              <a:r>
                <a:rPr lang="en-US">
                  <a:solidFill>
                    <a:srgbClr val="663300"/>
                  </a:solidFill>
                  <a:latin typeface="Tahoma" pitchFamily="34" charset="0"/>
                </a:rPr>
                <a:t>% Daily Value</a:t>
              </a:r>
            </a:p>
          </p:txBody>
        </p:sp>
        <p:sp>
          <p:nvSpPr>
            <p:cNvPr id="78882" name="Rectangle 29"/>
            <p:cNvSpPr>
              <a:spLocks noChangeArrowheads="1"/>
            </p:cNvSpPr>
            <p:nvPr/>
          </p:nvSpPr>
          <p:spPr bwMode="auto">
            <a:xfrm>
              <a:off x="1584" y="1036"/>
              <a:ext cx="1746" cy="230"/>
            </a:xfrm>
            <a:prstGeom prst="rect">
              <a:avLst/>
            </a:prstGeom>
            <a:solidFill>
              <a:srgbClr val="FFEFD3"/>
            </a:solidFill>
            <a:ln w="9525">
              <a:noFill/>
              <a:miter lim="800000"/>
              <a:headEnd/>
              <a:tailEnd/>
            </a:ln>
          </p:spPr>
          <p:txBody>
            <a:bodyPr/>
            <a:lstStyle/>
            <a:p>
              <a:pPr>
                <a:spcBef>
                  <a:spcPct val="20000"/>
                </a:spcBef>
              </a:pPr>
              <a:r>
                <a:rPr lang="en-US">
                  <a:solidFill>
                    <a:srgbClr val="663300"/>
                  </a:solidFill>
                  <a:latin typeface="Tahoma" pitchFamily="34" charset="0"/>
                </a:rPr>
                <a:t>Amount</a:t>
              </a:r>
            </a:p>
          </p:txBody>
        </p:sp>
        <p:sp>
          <p:nvSpPr>
            <p:cNvPr id="78883" name="Rectangle 30"/>
            <p:cNvSpPr>
              <a:spLocks noChangeArrowheads="1"/>
            </p:cNvSpPr>
            <p:nvPr/>
          </p:nvSpPr>
          <p:spPr bwMode="auto">
            <a:xfrm>
              <a:off x="1584" y="768"/>
              <a:ext cx="3408" cy="268"/>
            </a:xfrm>
            <a:prstGeom prst="rect">
              <a:avLst/>
            </a:prstGeom>
            <a:solidFill>
              <a:srgbClr val="FFEFD3"/>
            </a:solidFill>
            <a:ln w="9525">
              <a:noFill/>
              <a:miter lim="800000"/>
              <a:headEnd/>
              <a:tailEnd/>
            </a:ln>
          </p:spPr>
          <p:txBody>
            <a:bodyPr anchor="ctr"/>
            <a:lstStyle/>
            <a:p>
              <a:pPr defTabSz="863600">
                <a:spcBef>
                  <a:spcPct val="20000"/>
                </a:spcBef>
              </a:pPr>
              <a:r>
                <a:rPr lang="en-US" sz="2200" b="1">
                  <a:latin typeface="Tahoma" pitchFamily="34" charset="0"/>
                </a:rPr>
                <a:t>Nutrition Facts</a:t>
              </a:r>
              <a:r>
                <a:rPr lang="en-US" sz="2000">
                  <a:latin typeface="Tahoma" pitchFamily="34" charset="0"/>
                </a:rPr>
                <a:t>    </a:t>
              </a:r>
              <a:r>
                <a:rPr lang="en-US" sz="1900">
                  <a:latin typeface="Tahoma" pitchFamily="34" charset="0"/>
                </a:rPr>
                <a:t>Per 90 g serving (2 slices)</a:t>
              </a:r>
              <a:endParaRPr lang="en-US" sz="1900" b="1">
                <a:latin typeface="Tahoma" pitchFamily="34" charset="0"/>
              </a:endParaRPr>
            </a:p>
          </p:txBody>
        </p:sp>
        <p:sp>
          <p:nvSpPr>
            <p:cNvPr id="78884" name="Line 31"/>
            <p:cNvSpPr>
              <a:spLocks noChangeShapeType="1"/>
            </p:cNvSpPr>
            <p:nvPr/>
          </p:nvSpPr>
          <p:spPr bwMode="auto">
            <a:xfrm>
              <a:off x="1584" y="768"/>
              <a:ext cx="3408" cy="0"/>
            </a:xfrm>
            <a:prstGeom prst="line">
              <a:avLst/>
            </a:prstGeom>
            <a:noFill/>
            <a:ln w="28575">
              <a:solidFill>
                <a:schemeClr val="tx1"/>
              </a:solidFill>
              <a:round/>
              <a:headEnd/>
              <a:tailEnd/>
            </a:ln>
          </p:spPr>
          <p:txBody>
            <a:bodyPr/>
            <a:lstStyle/>
            <a:p>
              <a:endParaRPr lang="en-US"/>
            </a:p>
          </p:txBody>
        </p:sp>
        <p:sp>
          <p:nvSpPr>
            <p:cNvPr id="78885" name="Line 32"/>
            <p:cNvSpPr>
              <a:spLocks noChangeShapeType="1"/>
            </p:cNvSpPr>
            <p:nvPr/>
          </p:nvSpPr>
          <p:spPr bwMode="auto">
            <a:xfrm>
              <a:off x="1584" y="1036"/>
              <a:ext cx="3408" cy="0"/>
            </a:xfrm>
            <a:prstGeom prst="line">
              <a:avLst/>
            </a:prstGeom>
            <a:noFill/>
            <a:ln w="76200">
              <a:solidFill>
                <a:schemeClr val="tx1"/>
              </a:solidFill>
              <a:round/>
              <a:headEnd/>
              <a:tailEnd/>
            </a:ln>
          </p:spPr>
          <p:txBody>
            <a:bodyPr/>
            <a:lstStyle/>
            <a:p>
              <a:endParaRPr lang="en-US"/>
            </a:p>
          </p:txBody>
        </p:sp>
        <p:sp>
          <p:nvSpPr>
            <p:cNvPr id="78886" name="Line 33"/>
            <p:cNvSpPr>
              <a:spLocks noChangeShapeType="1"/>
            </p:cNvSpPr>
            <p:nvPr/>
          </p:nvSpPr>
          <p:spPr bwMode="auto">
            <a:xfrm>
              <a:off x="1584" y="1266"/>
              <a:ext cx="3408" cy="0"/>
            </a:xfrm>
            <a:prstGeom prst="line">
              <a:avLst/>
            </a:prstGeom>
            <a:noFill/>
            <a:ln w="12700">
              <a:solidFill>
                <a:schemeClr val="tx1"/>
              </a:solidFill>
              <a:round/>
              <a:headEnd/>
              <a:tailEnd/>
            </a:ln>
          </p:spPr>
          <p:txBody>
            <a:bodyPr/>
            <a:lstStyle/>
            <a:p>
              <a:endParaRPr lang="en-US"/>
            </a:p>
          </p:txBody>
        </p:sp>
        <p:sp>
          <p:nvSpPr>
            <p:cNvPr id="78887" name="Line 34"/>
            <p:cNvSpPr>
              <a:spLocks noChangeShapeType="1"/>
            </p:cNvSpPr>
            <p:nvPr/>
          </p:nvSpPr>
          <p:spPr bwMode="auto">
            <a:xfrm>
              <a:off x="1584" y="1515"/>
              <a:ext cx="3408" cy="0"/>
            </a:xfrm>
            <a:prstGeom prst="line">
              <a:avLst/>
            </a:prstGeom>
            <a:noFill/>
            <a:ln w="12700">
              <a:solidFill>
                <a:schemeClr val="tx1"/>
              </a:solidFill>
              <a:round/>
              <a:headEnd/>
              <a:tailEnd/>
            </a:ln>
          </p:spPr>
          <p:txBody>
            <a:bodyPr/>
            <a:lstStyle/>
            <a:p>
              <a:endParaRPr lang="en-US"/>
            </a:p>
          </p:txBody>
        </p:sp>
        <p:sp>
          <p:nvSpPr>
            <p:cNvPr id="78888" name="Line 35"/>
            <p:cNvSpPr>
              <a:spLocks noChangeShapeType="1"/>
            </p:cNvSpPr>
            <p:nvPr/>
          </p:nvSpPr>
          <p:spPr bwMode="auto">
            <a:xfrm>
              <a:off x="1584" y="1764"/>
              <a:ext cx="3408" cy="0"/>
            </a:xfrm>
            <a:prstGeom prst="line">
              <a:avLst/>
            </a:prstGeom>
            <a:noFill/>
            <a:ln w="12700">
              <a:solidFill>
                <a:schemeClr val="tx1"/>
              </a:solidFill>
              <a:round/>
              <a:headEnd/>
              <a:tailEnd/>
            </a:ln>
          </p:spPr>
          <p:txBody>
            <a:bodyPr/>
            <a:lstStyle/>
            <a:p>
              <a:endParaRPr lang="en-US"/>
            </a:p>
          </p:txBody>
        </p:sp>
        <p:sp>
          <p:nvSpPr>
            <p:cNvPr id="78889" name="Line 36"/>
            <p:cNvSpPr>
              <a:spLocks noChangeShapeType="1"/>
            </p:cNvSpPr>
            <p:nvPr/>
          </p:nvSpPr>
          <p:spPr bwMode="auto">
            <a:xfrm>
              <a:off x="1584" y="2243"/>
              <a:ext cx="3408" cy="0"/>
            </a:xfrm>
            <a:prstGeom prst="line">
              <a:avLst/>
            </a:prstGeom>
            <a:noFill/>
            <a:ln w="12700">
              <a:solidFill>
                <a:schemeClr val="tx1"/>
              </a:solidFill>
              <a:round/>
              <a:headEnd/>
              <a:tailEnd/>
            </a:ln>
          </p:spPr>
          <p:txBody>
            <a:bodyPr/>
            <a:lstStyle/>
            <a:p>
              <a:endParaRPr lang="en-US"/>
            </a:p>
          </p:txBody>
        </p:sp>
        <p:sp>
          <p:nvSpPr>
            <p:cNvPr id="78890" name="Line 37"/>
            <p:cNvSpPr>
              <a:spLocks noChangeShapeType="1"/>
            </p:cNvSpPr>
            <p:nvPr/>
          </p:nvSpPr>
          <p:spPr bwMode="auto">
            <a:xfrm>
              <a:off x="1584" y="2492"/>
              <a:ext cx="3408" cy="0"/>
            </a:xfrm>
            <a:prstGeom prst="line">
              <a:avLst/>
            </a:prstGeom>
            <a:noFill/>
            <a:ln w="12700">
              <a:solidFill>
                <a:schemeClr val="tx1"/>
              </a:solidFill>
              <a:round/>
              <a:headEnd/>
              <a:tailEnd/>
            </a:ln>
          </p:spPr>
          <p:txBody>
            <a:bodyPr/>
            <a:lstStyle/>
            <a:p>
              <a:endParaRPr lang="en-US"/>
            </a:p>
          </p:txBody>
        </p:sp>
        <p:sp>
          <p:nvSpPr>
            <p:cNvPr id="78891" name="Line 38"/>
            <p:cNvSpPr>
              <a:spLocks noChangeShapeType="1"/>
            </p:cNvSpPr>
            <p:nvPr/>
          </p:nvSpPr>
          <p:spPr bwMode="auto">
            <a:xfrm>
              <a:off x="1584" y="2741"/>
              <a:ext cx="3408" cy="0"/>
            </a:xfrm>
            <a:prstGeom prst="line">
              <a:avLst/>
            </a:prstGeom>
            <a:noFill/>
            <a:ln w="12700">
              <a:solidFill>
                <a:schemeClr val="tx1"/>
              </a:solidFill>
              <a:round/>
              <a:headEnd/>
              <a:tailEnd/>
            </a:ln>
          </p:spPr>
          <p:txBody>
            <a:bodyPr/>
            <a:lstStyle/>
            <a:p>
              <a:endParaRPr lang="en-US"/>
            </a:p>
          </p:txBody>
        </p:sp>
        <p:sp>
          <p:nvSpPr>
            <p:cNvPr id="78892" name="Line 39"/>
            <p:cNvSpPr>
              <a:spLocks noChangeShapeType="1"/>
            </p:cNvSpPr>
            <p:nvPr/>
          </p:nvSpPr>
          <p:spPr bwMode="auto">
            <a:xfrm>
              <a:off x="1584" y="2990"/>
              <a:ext cx="3408" cy="0"/>
            </a:xfrm>
            <a:prstGeom prst="line">
              <a:avLst/>
            </a:prstGeom>
            <a:noFill/>
            <a:ln w="12700">
              <a:solidFill>
                <a:schemeClr val="tx1"/>
              </a:solidFill>
              <a:round/>
              <a:headEnd/>
              <a:tailEnd/>
            </a:ln>
          </p:spPr>
          <p:txBody>
            <a:bodyPr/>
            <a:lstStyle/>
            <a:p>
              <a:endParaRPr lang="en-US"/>
            </a:p>
          </p:txBody>
        </p:sp>
        <p:sp>
          <p:nvSpPr>
            <p:cNvPr id="78893" name="Line 40"/>
            <p:cNvSpPr>
              <a:spLocks noChangeShapeType="1"/>
            </p:cNvSpPr>
            <p:nvPr/>
          </p:nvSpPr>
          <p:spPr bwMode="auto">
            <a:xfrm>
              <a:off x="1584" y="3239"/>
              <a:ext cx="3408" cy="0"/>
            </a:xfrm>
            <a:prstGeom prst="line">
              <a:avLst/>
            </a:prstGeom>
            <a:noFill/>
            <a:ln w="12700">
              <a:solidFill>
                <a:schemeClr val="tx1"/>
              </a:solidFill>
              <a:round/>
              <a:headEnd/>
              <a:tailEnd/>
            </a:ln>
          </p:spPr>
          <p:txBody>
            <a:bodyPr/>
            <a:lstStyle/>
            <a:p>
              <a:endParaRPr lang="en-US"/>
            </a:p>
          </p:txBody>
        </p:sp>
        <p:sp>
          <p:nvSpPr>
            <p:cNvPr id="78894" name="Line 41"/>
            <p:cNvSpPr>
              <a:spLocks noChangeShapeType="1"/>
            </p:cNvSpPr>
            <p:nvPr/>
          </p:nvSpPr>
          <p:spPr bwMode="auto">
            <a:xfrm>
              <a:off x="1584" y="3488"/>
              <a:ext cx="3408" cy="0"/>
            </a:xfrm>
            <a:prstGeom prst="line">
              <a:avLst/>
            </a:prstGeom>
            <a:noFill/>
            <a:ln w="12700">
              <a:solidFill>
                <a:schemeClr val="tx1"/>
              </a:solidFill>
              <a:round/>
              <a:headEnd/>
              <a:tailEnd/>
            </a:ln>
          </p:spPr>
          <p:txBody>
            <a:bodyPr/>
            <a:lstStyle/>
            <a:p>
              <a:endParaRPr lang="en-US"/>
            </a:p>
          </p:txBody>
        </p:sp>
        <p:sp>
          <p:nvSpPr>
            <p:cNvPr id="78895" name="Line 42"/>
            <p:cNvSpPr>
              <a:spLocks noChangeShapeType="1"/>
            </p:cNvSpPr>
            <p:nvPr/>
          </p:nvSpPr>
          <p:spPr bwMode="auto">
            <a:xfrm>
              <a:off x="1584" y="3737"/>
              <a:ext cx="3408" cy="0"/>
            </a:xfrm>
            <a:prstGeom prst="line">
              <a:avLst/>
            </a:prstGeom>
            <a:noFill/>
            <a:ln w="76200">
              <a:solidFill>
                <a:schemeClr val="tx1"/>
              </a:solidFill>
              <a:round/>
              <a:headEnd/>
              <a:tailEnd/>
            </a:ln>
          </p:spPr>
          <p:txBody>
            <a:bodyPr/>
            <a:lstStyle/>
            <a:p>
              <a:endParaRPr lang="en-US"/>
            </a:p>
          </p:txBody>
        </p:sp>
        <p:sp>
          <p:nvSpPr>
            <p:cNvPr id="78896" name="Line 43"/>
            <p:cNvSpPr>
              <a:spLocks noChangeShapeType="1"/>
            </p:cNvSpPr>
            <p:nvPr/>
          </p:nvSpPr>
          <p:spPr bwMode="auto">
            <a:xfrm>
              <a:off x="1584" y="768"/>
              <a:ext cx="0" cy="268"/>
            </a:xfrm>
            <a:prstGeom prst="line">
              <a:avLst/>
            </a:prstGeom>
            <a:noFill/>
            <a:ln w="28575">
              <a:solidFill>
                <a:schemeClr val="tx1"/>
              </a:solidFill>
              <a:round/>
              <a:headEnd/>
              <a:tailEnd/>
            </a:ln>
          </p:spPr>
          <p:txBody>
            <a:bodyPr/>
            <a:lstStyle/>
            <a:p>
              <a:endParaRPr lang="en-US"/>
            </a:p>
          </p:txBody>
        </p:sp>
        <p:sp>
          <p:nvSpPr>
            <p:cNvPr id="78897" name="Line 44"/>
            <p:cNvSpPr>
              <a:spLocks noChangeShapeType="1"/>
            </p:cNvSpPr>
            <p:nvPr/>
          </p:nvSpPr>
          <p:spPr bwMode="auto">
            <a:xfrm>
              <a:off x="4992" y="768"/>
              <a:ext cx="0" cy="3467"/>
            </a:xfrm>
            <a:prstGeom prst="line">
              <a:avLst/>
            </a:prstGeom>
            <a:noFill/>
            <a:ln w="28575">
              <a:solidFill>
                <a:schemeClr val="tx1"/>
              </a:solidFill>
              <a:round/>
              <a:headEnd/>
              <a:tailEnd/>
            </a:ln>
          </p:spPr>
          <p:txBody>
            <a:bodyPr/>
            <a:lstStyle/>
            <a:p>
              <a:endParaRPr lang="en-US"/>
            </a:p>
          </p:txBody>
        </p:sp>
        <p:sp>
          <p:nvSpPr>
            <p:cNvPr id="78898" name="Line 45"/>
            <p:cNvSpPr>
              <a:spLocks noChangeShapeType="1"/>
            </p:cNvSpPr>
            <p:nvPr/>
          </p:nvSpPr>
          <p:spPr bwMode="auto">
            <a:xfrm>
              <a:off x="1584" y="3488"/>
              <a:ext cx="0" cy="498"/>
            </a:xfrm>
            <a:prstGeom prst="line">
              <a:avLst/>
            </a:prstGeom>
            <a:noFill/>
            <a:ln w="28575">
              <a:solidFill>
                <a:schemeClr val="tx1"/>
              </a:solidFill>
              <a:round/>
              <a:headEnd/>
              <a:tailEnd/>
            </a:ln>
          </p:spPr>
          <p:txBody>
            <a:bodyPr/>
            <a:lstStyle/>
            <a:p>
              <a:endParaRPr lang="en-US"/>
            </a:p>
          </p:txBody>
        </p:sp>
        <p:sp>
          <p:nvSpPr>
            <p:cNvPr id="78899" name="Line 46"/>
            <p:cNvSpPr>
              <a:spLocks noChangeShapeType="1"/>
            </p:cNvSpPr>
            <p:nvPr/>
          </p:nvSpPr>
          <p:spPr bwMode="auto">
            <a:xfrm>
              <a:off x="1584" y="1036"/>
              <a:ext cx="0" cy="2452"/>
            </a:xfrm>
            <a:prstGeom prst="line">
              <a:avLst/>
            </a:prstGeom>
            <a:noFill/>
            <a:ln w="28575" cap="sq">
              <a:solidFill>
                <a:schemeClr val="tx1"/>
              </a:solidFill>
              <a:round/>
              <a:headEnd/>
              <a:tailEnd/>
            </a:ln>
          </p:spPr>
          <p:txBody>
            <a:bodyPr/>
            <a:lstStyle/>
            <a:p>
              <a:endParaRPr lang="en-US"/>
            </a:p>
          </p:txBody>
        </p:sp>
        <p:sp>
          <p:nvSpPr>
            <p:cNvPr id="78900" name="Line 47"/>
            <p:cNvSpPr>
              <a:spLocks noChangeShapeType="1"/>
            </p:cNvSpPr>
            <p:nvPr/>
          </p:nvSpPr>
          <p:spPr bwMode="auto">
            <a:xfrm>
              <a:off x="1584" y="3986"/>
              <a:ext cx="3408" cy="0"/>
            </a:xfrm>
            <a:prstGeom prst="line">
              <a:avLst/>
            </a:prstGeom>
            <a:noFill/>
            <a:ln w="12700">
              <a:solidFill>
                <a:schemeClr val="tx1"/>
              </a:solidFill>
              <a:round/>
              <a:headEnd/>
              <a:tailEnd/>
            </a:ln>
          </p:spPr>
          <p:txBody>
            <a:bodyPr/>
            <a:lstStyle/>
            <a:p>
              <a:endParaRPr lang="en-US"/>
            </a:p>
          </p:txBody>
        </p:sp>
        <p:sp>
          <p:nvSpPr>
            <p:cNvPr id="78901" name="Line 48"/>
            <p:cNvSpPr>
              <a:spLocks noChangeShapeType="1"/>
            </p:cNvSpPr>
            <p:nvPr/>
          </p:nvSpPr>
          <p:spPr bwMode="auto">
            <a:xfrm>
              <a:off x="1584" y="3986"/>
              <a:ext cx="0" cy="249"/>
            </a:xfrm>
            <a:prstGeom prst="line">
              <a:avLst/>
            </a:prstGeom>
            <a:noFill/>
            <a:ln w="28575" cap="sq">
              <a:solidFill>
                <a:schemeClr val="tx1"/>
              </a:solidFill>
              <a:round/>
              <a:headEnd/>
              <a:tailEnd/>
            </a:ln>
          </p:spPr>
          <p:txBody>
            <a:bodyPr/>
            <a:lstStyle/>
            <a:p>
              <a:endParaRPr lang="en-US"/>
            </a:p>
          </p:txBody>
        </p:sp>
        <p:sp>
          <p:nvSpPr>
            <p:cNvPr id="78902" name="Line 49"/>
            <p:cNvSpPr>
              <a:spLocks noChangeShapeType="1"/>
            </p:cNvSpPr>
            <p:nvPr/>
          </p:nvSpPr>
          <p:spPr bwMode="auto">
            <a:xfrm>
              <a:off x="3330" y="4235"/>
              <a:ext cx="1662" cy="0"/>
            </a:xfrm>
            <a:prstGeom prst="line">
              <a:avLst/>
            </a:prstGeom>
            <a:noFill/>
            <a:ln w="28575">
              <a:solidFill>
                <a:schemeClr val="tx1"/>
              </a:solidFill>
              <a:round/>
              <a:headEnd/>
              <a:tailEnd/>
            </a:ln>
          </p:spPr>
          <p:txBody>
            <a:bodyPr/>
            <a:lstStyle/>
            <a:p>
              <a:endParaRPr lang="en-US"/>
            </a:p>
          </p:txBody>
        </p:sp>
        <p:sp>
          <p:nvSpPr>
            <p:cNvPr id="78903" name="Line 50"/>
            <p:cNvSpPr>
              <a:spLocks noChangeShapeType="1"/>
            </p:cNvSpPr>
            <p:nvPr/>
          </p:nvSpPr>
          <p:spPr bwMode="auto">
            <a:xfrm>
              <a:off x="1584" y="4235"/>
              <a:ext cx="1746" cy="0"/>
            </a:xfrm>
            <a:prstGeom prst="line">
              <a:avLst/>
            </a:prstGeom>
            <a:noFill/>
            <a:ln w="28575" cap="sq">
              <a:solidFill>
                <a:schemeClr val="tx1"/>
              </a:solidFill>
              <a:round/>
              <a:headEnd/>
              <a:tailEnd/>
            </a:ln>
          </p:spPr>
          <p:txBody>
            <a:bodyPr/>
            <a:lstStyle/>
            <a:p>
              <a:endParaRPr lang="en-US"/>
            </a:p>
          </p:txBody>
        </p:sp>
      </p:grpSp>
      <p:sp>
        <p:nvSpPr>
          <p:cNvPr id="20531" name="Oval 51"/>
          <p:cNvSpPr>
            <a:spLocks noChangeArrowheads="1"/>
          </p:cNvSpPr>
          <p:nvPr/>
        </p:nvSpPr>
        <p:spPr bwMode="auto">
          <a:xfrm>
            <a:off x="-152400" y="4267200"/>
            <a:ext cx="5791200" cy="1447800"/>
          </a:xfrm>
          <a:prstGeom prst="ellipse">
            <a:avLst/>
          </a:prstGeom>
          <a:noFill/>
          <a:ln w="38100">
            <a:solidFill>
              <a:srgbClr val="FF0000"/>
            </a:solidFill>
            <a:round/>
            <a:headEnd/>
            <a:tailEnd/>
          </a:ln>
        </p:spPr>
        <p:txBody>
          <a:bodyPr wrap="none" anchor="ctr"/>
          <a:lstStyle/>
          <a:p>
            <a:endParaRPr lang="en-CA">
              <a:latin typeface="Century Schoolbook" pitchFamily="18" charset="0"/>
            </a:endParaRPr>
          </a:p>
        </p:txBody>
      </p:sp>
      <p:sp>
        <p:nvSpPr>
          <p:cNvPr id="20532" name="Line 52"/>
          <p:cNvSpPr>
            <a:spLocks noChangeShapeType="1"/>
          </p:cNvSpPr>
          <p:nvPr/>
        </p:nvSpPr>
        <p:spPr bwMode="auto">
          <a:xfrm flipH="1">
            <a:off x="2667000" y="4648200"/>
            <a:ext cx="1219200" cy="1588"/>
          </a:xfrm>
          <a:prstGeom prst="line">
            <a:avLst/>
          </a:prstGeom>
          <a:noFill/>
          <a:ln w="101600">
            <a:solidFill>
              <a:srgbClr val="FF0000"/>
            </a:solidFill>
            <a:round/>
            <a:headEnd/>
            <a:tailEnd type="triangle" w="med" len="med"/>
          </a:ln>
        </p:spPr>
        <p:txBody>
          <a:bodyPr/>
          <a:lstStyle/>
          <a:p>
            <a:endParaRPr lang="en-US"/>
          </a:p>
        </p:txBody>
      </p:sp>
      <p:sp>
        <p:nvSpPr>
          <p:cNvPr id="20533" name="Line 53"/>
          <p:cNvSpPr>
            <a:spLocks noChangeShapeType="1"/>
          </p:cNvSpPr>
          <p:nvPr/>
        </p:nvSpPr>
        <p:spPr bwMode="auto">
          <a:xfrm flipH="1" flipV="1">
            <a:off x="1600200" y="5105400"/>
            <a:ext cx="1295400" cy="609600"/>
          </a:xfrm>
          <a:prstGeom prst="line">
            <a:avLst/>
          </a:prstGeom>
          <a:noFill/>
          <a:ln w="101600">
            <a:solidFill>
              <a:srgbClr val="FF0000"/>
            </a:solidFill>
            <a:round/>
            <a:headEnd/>
            <a:tailEnd type="triangle" w="med" len="med"/>
          </a:ln>
        </p:spPr>
        <p:txBody>
          <a:bodyPr/>
          <a:lstStyle/>
          <a:p>
            <a:endParaRPr lang="en-US"/>
          </a:p>
        </p:txBody>
      </p:sp>
      <p:sp>
        <p:nvSpPr>
          <p:cNvPr id="78854" name="Title 53"/>
          <p:cNvSpPr>
            <a:spLocks noGrp="1"/>
          </p:cNvSpPr>
          <p:nvPr>
            <p:ph type="title" idx="4294967295"/>
          </p:nvPr>
        </p:nvSpPr>
        <p:spPr>
          <a:xfrm>
            <a:off x="179388" y="0"/>
            <a:ext cx="8572500" cy="1143000"/>
          </a:xfrm>
        </p:spPr>
        <p:txBody>
          <a:bodyPr anchor="b"/>
          <a:lstStyle/>
          <a:p>
            <a:pPr eaLnBrk="1" hangingPunct="1"/>
            <a:r>
              <a:rPr lang="en-US" sz="4100" b="1" smtClean="0">
                <a:latin typeface="Tahoma" pitchFamily="34" charset="0"/>
              </a:rPr>
              <a:t/>
            </a:r>
            <a:br>
              <a:rPr lang="en-US" sz="4100" b="1" smtClean="0">
                <a:latin typeface="Tahoma" pitchFamily="34" charset="0"/>
              </a:rPr>
            </a:br>
            <a:r>
              <a:rPr lang="en-US" sz="1900" smtClean="0"/>
              <a:t> </a:t>
            </a:r>
            <a:r>
              <a:rPr lang="en-US" sz="2900" smtClean="0"/>
              <a:t>The Nutrition Facts Panel</a:t>
            </a:r>
          </a:p>
        </p:txBody>
      </p:sp>
      <p:sp>
        <p:nvSpPr>
          <p:cNvPr id="78855" name="TextBox 55"/>
          <p:cNvSpPr txBox="1">
            <a:spLocks noChangeArrowheads="1"/>
          </p:cNvSpPr>
          <p:nvPr/>
        </p:nvSpPr>
        <p:spPr bwMode="auto">
          <a:xfrm>
            <a:off x="5816600" y="2773363"/>
            <a:ext cx="3175000" cy="381000"/>
          </a:xfrm>
          <a:prstGeom prst="rect">
            <a:avLst/>
          </a:prstGeom>
          <a:noFill/>
          <a:ln w="9525">
            <a:noFill/>
            <a:miter lim="800000"/>
            <a:headEnd/>
            <a:tailEnd/>
          </a:ln>
        </p:spPr>
        <p:txBody>
          <a:bodyPr>
            <a:spAutoFit/>
          </a:bodyPr>
          <a:lstStyle/>
          <a:p>
            <a:r>
              <a:rPr lang="en-US" sz="1900">
                <a:latin typeface="Century Schoolbook" pitchFamily="18" charset="0"/>
              </a:rPr>
              <a:t> </a:t>
            </a:r>
            <a:endParaRPr lang="en-US" sz="1600">
              <a:latin typeface="Gill Sans MT" pitchFamily="34" charset="0"/>
            </a:endParaRPr>
          </a:p>
        </p:txBody>
      </p:sp>
      <p:sp>
        <p:nvSpPr>
          <p:cNvPr id="78856" name="Rectangle 55"/>
          <p:cNvSpPr>
            <a:spLocks noChangeArrowheads="1"/>
          </p:cNvSpPr>
          <p:nvPr/>
        </p:nvSpPr>
        <p:spPr bwMode="auto">
          <a:xfrm>
            <a:off x="8331200" y="6477000"/>
            <a:ext cx="339725" cy="260350"/>
          </a:xfrm>
          <a:prstGeom prst="rect">
            <a:avLst/>
          </a:prstGeom>
          <a:noFill/>
          <a:ln w="9525">
            <a:noFill/>
            <a:miter lim="800000"/>
            <a:headEnd/>
            <a:tailEnd/>
          </a:ln>
        </p:spPr>
        <p:txBody>
          <a:bodyPr wrap="none">
            <a:spAutoFit/>
          </a:bodyPr>
          <a:lstStyle/>
          <a:p>
            <a:pPr eaLnBrk="0" hangingPunct="0"/>
            <a:r>
              <a:rPr lang="en-US" sz="1100" b="1">
                <a:solidFill>
                  <a:srgbClr val="83AC30"/>
                </a:solidFill>
                <a:latin typeface="Helvetica" pitchFamily="34" charset="0"/>
              </a:rPr>
              <a:t>30</a:t>
            </a:r>
            <a:endParaRPr lang="en-US" sz="2800"/>
          </a:p>
        </p:txBody>
      </p:sp>
      <p:sp>
        <p:nvSpPr>
          <p:cNvPr id="78857" name="AutoShape 56">
            <a:hlinkClick r:id="rId3" action="ppaction://hlinksldjump"/>
          </p:cNvPr>
          <p:cNvSpPr>
            <a:spLocks noChangeArrowheads="1"/>
          </p:cNvSpPr>
          <p:nvPr/>
        </p:nvSpPr>
        <p:spPr bwMode="auto">
          <a:xfrm>
            <a:off x="7924800" y="6324600"/>
            <a:ext cx="304800" cy="457200"/>
          </a:xfrm>
          <a:prstGeom prst="curvedLeftArrow">
            <a:avLst>
              <a:gd name="adj1" fmla="val 30000"/>
              <a:gd name="adj2" fmla="val 60000"/>
              <a:gd name="adj3" fmla="val 33333"/>
            </a:avLst>
          </a:prstGeom>
          <a:solidFill>
            <a:srgbClr val="83AC30"/>
          </a:solidFill>
          <a:ln w="9525">
            <a:noFill/>
            <a:miter lim="800000"/>
            <a:headEnd/>
            <a:tailEnd/>
          </a:ln>
        </p:spPr>
        <p:txBody>
          <a:bodyPr wrap="none" anchor="ctr">
            <a:spAutoFit/>
          </a:bodyPr>
          <a:lstStyle/>
          <a:p>
            <a:endParaRPr lang="en-US"/>
          </a:p>
        </p:txBody>
      </p:sp>
      <p:cxnSp>
        <p:nvCxnSpPr>
          <p:cNvPr id="78858" name="Straight Connector 3"/>
          <p:cNvCxnSpPr>
            <a:cxnSpLocks noChangeShapeType="1"/>
          </p:cNvCxnSpPr>
          <p:nvPr/>
        </p:nvCxnSpPr>
        <p:spPr bwMode="auto">
          <a:xfrm>
            <a:off x="304800" y="1066800"/>
            <a:ext cx="5791200" cy="0"/>
          </a:xfrm>
          <a:prstGeom prst="line">
            <a:avLst/>
          </a:prstGeom>
          <a:noFill/>
          <a:ln w="25400" algn="ctr">
            <a:solidFill>
              <a:srgbClr val="007438"/>
            </a:solidFill>
            <a:round/>
            <a:headEnd/>
            <a:tailEn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1000"/>
                                  </p:stCondLst>
                                  <p:childTnLst>
                                    <p:set>
                                      <p:cBhvr>
                                        <p:cTn id="6" dur="1" fill="hold">
                                          <p:stCondLst>
                                            <p:cond delay="0"/>
                                          </p:stCondLst>
                                        </p:cTn>
                                        <p:tgtEl>
                                          <p:spTgt spid="20531"/>
                                        </p:tgtEl>
                                        <p:attrNameLst>
                                          <p:attrName>style.visibility</p:attrName>
                                        </p:attrNameLst>
                                      </p:cBhvr>
                                      <p:to>
                                        <p:strVal val="visible"/>
                                      </p:to>
                                    </p:set>
                                    <p:anim calcmode="lin" valueType="num">
                                      <p:cBhvr>
                                        <p:cTn id="7" dur="500" fill="hold"/>
                                        <p:tgtEl>
                                          <p:spTgt spid="20531"/>
                                        </p:tgtEl>
                                        <p:attrNameLst>
                                          <p:attrName>ppt_w</p:attrName>
                                        </p:attrNameLst>
                                      </p:cBhvr>
                                      <p:tavLst>
                                        <p:tav tm="0">
                                          <p:val>
                                            <p:fltVal val="0"/>
                                          </p:val>
                                        </p:tav>
                                        <p:tav tm="100000">
                                          <p:val>
                                            <p:strVal val="#ppt_w"/>
                                          </p:val>
                                        </p:tav>
                                      </p:tavLst>
                                    </p:anim>
                                    <p:anim calcmode="lin" valueType="num">
                                      <p:cBhvr>
                                        <p:cTn id="8" dur="500" fill="hold"/>
                                        <p:tgtEl>
                                          <p:spTgt spid="20531"/>
                                        </p:tgtEl>
                                        <p:attrNameLst>
                                          <p:attrName>ppt_h</p:attrName>
                                        </p:attrNameLst>
                                      </p:cBhvr>
                                      <p:tavLst>
                                        <p:tav tm="0">
                                          <p:val>
                                            <p:strVal val="#ppt_h"/>
                                          </p:val>
                                        </p:tav>
                                        <p:tav tm="100000">
                                          <p:val>
                                            <p:strVal val="#ppt_h"/>
                                          </p:val>
                                        </p:tav>
                                      </p:tavLst>
                                    </p:anim>
                                  </p:childTnLst>
                                </p:cTn>
                              </p:par>
                            </p:childTnLst>
                          </p:cTn>
                        </p:par>
                        <p:par>
                          <p:cTn id="9" fill="hold">
                            <p:stCondLst>
                              <p:cond delay="1500"/>
                            </p:stCondLst>
                            <p:childTnLst>
                              <p:par>
                                <p:cTn id="10" presetID="12" presetClass="entr" presetSubtype="2" fill="hold" grpId="0" nodeType="afterEffect">
                                  <p:stCondLst>
                                    <p:cond delay="1000"/>
                                  </p:stCondLst>
                                  <p:childTnLst>
                                    <p:set>
                                      <p:cBhvr>
                                        <p:cTn id="11" dur="1" fill="hold">
                                          <p:stCondLst>
                                            <p:cond delay="0"/>
                                          </p:stCondLst>
                                        </p:cTn>
                                        <p:tgtEl>
                                          <p:spTgt spid="20532"/>
                                        </p:tgtEl>
                                        <p:attrNameLst>
                                          <p:attrName>style.visibility</p:attrName>
                                        </p:attrNameLst>
                                      </p:cBhvr>
                                      <p:to>
                                        <p:strVal val="visible"/>
                                      </p:to>
                                    </p:set>
                                    <p:animEffect transition="in" filter="slide(fromRight)">
                                      <p:cBhvr>
                                        <p:cTn id="12" dur="500"/>
                                        <p:tgtEl>
                                          <p:spTgt spid="20532"/>
                                        </p:tgtEl>
                                      </p:cBhvr>
                                    </p:animEffect>
                                  </p:childTnLst>
                                </p:cTn>
                              </p:par>
                            </p:childTnLst>
                          </p:cTn>
                        </p:par>
                        <p:par>
                          <p:cTn id="13" fill="hold">
                            <p:stCondLst>
                              <p:cond delay="3000"/>
                            </p:stCondLst>
                            <p:childTnLst>
                              <p:par>
                                <p:cTn id="14" presetID="12" presetClass="entr" presetSubtype="2" fill="hold" grpId="0" nodeType="afterEffect">
                                  <p:stCondLst>
                                    <p:cond delay="1000"/>
                                  </p:stCondLst>
                                  <p:childTnLst>
                                    <p:set>
                                      <p:cBhvr>
                                        <p:cTn id="15" dur="1" fill="hold">
                                          <p:stCondLst>
                                            <p:cond delay="0"/>
                                          </p:stCondLst>
                                        </p:cTn>
                                        <p:tgtEl>
                                          <p:spTgt spid="20533"/>
                                        </p:tgtEl>
                                        <p:attrNameLst>
                                          <p:attrName>style.visibility</p:attrName>
                                        </p:attrNameLst>
                                      </p:cBhvr>
                                      <p:to>
                                        <p:strVal val="visible"/>
                                      </p:to>
                                    </p:set>
                                    <p:animEffect transition="in" filter="slide(fromRight)">
                                      <p:cBhvr>
                                        <p:cTn id="16" dur="500"/>
                                        <p:tgtEl>
                                          <p:spTgt spid="20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1" grpId="0" animBg="1"/>
      <p:bldP spid="20532" grpId="0" animBg="1"/>
      <p:bldP spid="205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p:cNvSpPr>
          <p:nvPr>
            <p:ph type="title" idx="4294967295"/>
          </p:nvPr>
        </p:nvSpPr>
        <p:spPr/>
        <p:txBody>
          <a:bodyPr/>
          <a:lstStyle/>
          <a:p>
            <a:pPr eaLnBrk="1" hangingPunct="1"/>
            <a:r>
              <a:rPr lang="en-US" sz="3800" smtClean="0"/>
              <a:t/>
            </a:r>
            <a:br>
              <a:rPr lang="en-US" sz="3800" smtClean="0"/>
            </a:br>
            <a:r>
              <a:rPr lang="en-US" sz="2900" smtClean="0"/>
              <a:t>Understanding Nutrient Claims</a:t>
            </a:r>
            <a:endParaRPr lang="en-US" sz="3800" smtClean="0"/>
          </a:p>
        </p:txBody>
      </p:sp>
      <p:graphicFrame>
        <p:nvGraphicFramePr>
          <p:cNvPr id="68629" name="Group 21"/>
          <p:cNvGraphicFramePr>
            <a:graphicFrameLocks noGrp="1"/>
          </p:cNvGraphicFramePr>
          <p:nvPr>
            <p:ph type="body" idx="4294967295"/>
          </p:nvPr>
        </p:nvGraphicFramePr>
        <p:xfrm>
          <a:off x="457200" y="1600200"/>
          <a:ext cx="8229600" cy="4564063"/>
        </p:xfrm>
        <a:graphic>
          <a:graphicData uri="http://schemas.openxmlformats.org/drawingml/2006/table">
            <a:tbl>
              <a:tblPr/>
              <a:tblGrid>
                <a:gridCol w="1466850"/>
                <a:gridCol w="6762750"/>
              </a:tblGrid>
              <a:tr h="108902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CA" sz="2000" b="0" i="0" u="none" strike="noStrike" cap="none" normalizeH="0" baseline="0" smtClean="0">
                          <a:ln>
                            <a:noFill/>
                          </a:ln>
                          <a:solidFill>
                            <a:schemeClr val="tx1"/>
                          </a:solidFill>
                          <a:effectLst/>
                          <a:latin typeface="Arial Narrow" pitchFamily="34" charset="0"/>
                        </a:rPr>
                        <a:t>Free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Times" pitchFamily="18" charset="0"/>
                        <a:buChar char="n"/>
                        <a:tabLst/>
                      </a:pPr>
                      <a:r>
                        <a:rPr kumimoji="0" lang="en-CA" sz="2000" b="0" i="0" u="none" strike="noStrike" cap="none" normalizeH="0" baseline="0" smtClean="0">
                          <a:ln>
                            <a:noFill/>
                          </a:ln>
                          <a:solidFill>
                            <a:schemeClr val="tx1"/>
                          </a:solidFill>
                          <a:effectLst/>
                          <a:latin typeface="Arial Narrow" pitchFamily="34" charset="0"/>
                        </a:rPr>
                        <a:t>none or almost none of this nutrient</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Times" pitchFamily="18" charset="0"/>
                        <a:buChar char="n"/>
                        <a:tabLst/>
                      </a:pPr>
                      <a:r>
                        <a:rPr kumimoji="0" lang="en-CA" sz="2000" b="0" i="0" u="none" strike="noStrike" cap="none" normalizeH="0" baseline="0" smtClean="0">
                          <a:ln>
                            <a:noFill/>
                          </a:ln>
                          <a:solidFill>
                            <a:schemeClr val="tx1"/>
                          </a:solidFill>
                          <a:effectLst/>
                          <a:latin typeface="Arial Narrow" pitchFamily="34" charset="0"/>
                        </a:rPr>
                        <a:t>an example is “sodium free” or “fat free”</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Times" pitchFamily="18" charset="0"/>
                        <a:buNone/>
                        <a:tabLst/>
                      </a:pPr>
                      <a:r>
                        <a:rPr kumimoji="0" lang="en-CA" sz="2000" b="0" i="0" u="none" strike="noStrike" cap="none" normalizeH="0" baseline="0" smtClean="0">
                          <a:ln>
                            <a:noFill/>
                          </a:ln>
                          <a:solidFill>
                            <a:schemeClr val="tx1"/>
                          </a:solidFill>
                          <a:effectLst/>
                          <a:latin typeface="Arial Narrow" pitchFamily="34" charset="0"/>
                        </a:rPr>
                        <a:t>***Trans-fat free may NOT mean fat free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41413">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CA" sz="2000" b="0" i="0" u="none" strike="noStrike" cap="none" normalizeH="0" baseline="0" smtClean="0">
                          <a:ln>
                            <a:noFill/>
                          </a:ln>
                          <a:solidFill>
                            <a:schemeClr val="tx1"/>
                          </a:solidFill>
                          <a:effectLst/>
                          <a:latin typeface="Arial Narrow" pitchFamily="34" charset="0"/>
                        </a:rPr>
                        <a:t>Low</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Times" pitchFamily="18" charset="0"/>
                        <a:buChar char="n"/>
                        <a:tabLst/>
                      </a:pPr>
                      <a:r>
                        <a:rPr kumimoji="0" lang="en-CA" sz="2000" b="0" i="0" u="none" strike="noStrike" cap="none" normalizeH="0" baseline="0" smtClean="0">
                          <a:ln>
                            <a:noFill/>
                          </a:ln>
                          <a:solidFill>
                            <a:schemeClr val="tx1"/>
                          </a:solidFill>
                          <a:effectLst/>
                          <a:latin typeface="Arial Narrow" pitchFamily="34" charset="0"/>
                        </a:rPr>
                        <a:t>a small amount</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Times" pitchFamily="18" charset="0"/>
                        <a:buChar char="n"/>
                        <a:tabLst/>
                      </a:pPr>
                      <a:r>
                        <a:rPr kumimoji="0" lang="en-CA" sz="2000" b="0" i="0" u="none" strike="noStrike" cap="none" normalizeH="0" baseline="0" smtClean="0">
                          <a:ln>
                            <a:noFill/>
                          </a:ln>
                          <a:solidFill>
                            <a:schemeClr val="tx1"/>
                          </a:solidFill>
                          <a:effectLst/>
                          <a:latin typeface="Arial Narrow" pitchFamily="34" charset="0"/>
                        </a:rPr>
                        <a:t>an example is “low fat” (must have </a:t>
                      </a:r>
                      <a:r>
                        <a:rPr kumimoji="0" lang="en-CA" sz="2000" b="0" i="0" u="sng" strike="noStrike" cap="none" normalizeH="0" baseline="0" smtClean="0">
                          <a:ln>
                            <a:noFill/>
                          </a:ln>
                          <a:solidFill>
                            <a:schemeClr val="tx1"/>
                          </a:solidFill>
                          <a:effectLst/>
                          <a:latin typeface="Arial Narrow" pitchFamily="34" charset="0"/>
                        </a:rPr>
                        <a:t>&lt;</a:t>
                      </a:r>
                      <a:r>
                        <a:rPr kumimoji="0" lang="en-CA" sz="2000" b="0" i="0" u="none" strike="noStrike" cap="none" normalizeH="0" baseline="0" smtClean="0">
                          <a:ln>
                            <a:noFill/>
                          </a:ln>
                          <a:solidFill>
                            <a:schemeClr val="tx1"/>
                          </a:solidFill>
                          <a:effectLst/>
                          <a:latin typeface="Arial Narrow" pitchFamily="34" charset="0"/>
                        </a:rPr>
                        <a:t> 3 g/serving)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065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CA" sz="2000" b="0" i="0" u="none" strike="noStrike" cap="none" normalizeH="0" baseline="0" smtClean="0">
                          <a:ln>
                            <a:noFill/>
                          </a:ln>
                          <a:solidFill>
                            <a:schemeClr val="tx1"/>
                          </a:solidFill>
                          <a:effectLst/>
                          <a:latin typeface="Arial Narrow" pitchFamily="34" charset="0"/>
                        </a:rPr>
                        <a:t>Reduced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Times" pitchFamily="18" charset="0"/>
                        <a:buChar char="n"/>
                        <a:tabLst/>
                      </a:pPr>
                      <a:r>
                        <a:rPr kumimoji="0" lang="en-CA" sz="2000" b="0" i="0" u="none" strike="noStrike" cap="none" normalizeH="0" baseline="0" smtClean="0">
                          <a:ln>
                            <a:noFill/>
                          </a:ln>
                          <a:solidFill>
                            <a:schemeClr val="tx1"/>
                          </a:solidFill>
                          <a:effectLst/>
                          <a:latin typeface="Arial Narrow" pitchFamily="34" charset="0"/>
                        </a:rPr>
                        <a:t>at least 25% less of the nutrient than a similar product</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Times" pitchFamily="18" charset="0"/>
                        <a:buChar char="n"/>
                        <a:tabLst/>
                      </a:pPr>
                      <a:r>
                        <a:rPr kumimoji="0" lang="en-CA" sz="2000" b="0" i="0" u="none" strike="noStrike" cap="none" normalizeH="0" baseline="0" smtClean="0">
                          <a:ln>
                            <a:noFill/>
                          </a:ln>
                          <a:solidFill>
                            <a:schemeClr val="tx1"/>
                          </a:solidFill>
                          <a:effectLst/>
                          <a:latin typeface="Arial Narrow" pitchFamily="34" charset="0"/>
                        </a:rPr>
                        <a:t>an example is “reduced in Calories”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8902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CA" sz="2000" b="0" i="0" u="none" strike="noStrike" cap="none" normalizeH="0" baseline="0" smtClean="0">
                          <a:ln>
                            <a:noFill/>
                          </a:ln>
                          <a:solidFill>
                            <a:schemeClr val="tx1"/>
                          </a:solidFill>
                          <a:effectLst/>
                          <a:latin typeface="Arial Narrow" pitchFamily="34" charset="0"/>
                        </a:rPr>
                        <a:t>Light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Times" pitchFamily="18" charset="0"/>
                        <a:buChar char="n"/>
                        <a:tabLst/>
                      </a:pPr>
                      <a:r>
                        <a:rPr kumimoji="0" lang="en-CA" sz="2000" b="0" i="0" u="none" strike="noStrike" cap="none" normalizeH="0" baseline="0" smtClean="0">
                          <a:ln>
                            <a:noFill/>
                          </a:ln>
                          <a:solidFill>
                            <a:schemeClr val="tx1"/>
                          </a:solidFill>
                          <a:effectLst/>
                          <a:latin typeface="Arial Narrow" pitchFamily="34" charset="0"/>
                        </a:rPr>
                        <a:t>can be used on foods that are reduced in fat or reduced in Calories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p:cNvSpPr>
          <p:nvPr>
            <p:ph type="title" idx="4294967295"/>
          </p:nvPr>
        </p:nvSpPr>
        <p:spPr/>
        <p:txBody>
          <a:bodyPr/>
          <a:lstStyle/>
          <a:p>
            <a:pPr eaLnBrk="1" hangingPunct="1"/>
            <a:r>
              <a:rPr lang="en-US" smtClean="0"/>
              <a:t>Decisions and Decisional Balance</a:t>
            </a:r>
          </a:p>
        </p:txBody>
      </p:sp>
      <p:pic>
        <p:nvPicPr>
          <p:cNvPr id="82946" name="Picture 3" descr="ASA-10"/>
          <p:cNvPicPr>
            <a:picLocks noChangeAspect="1" noChangeArrowheads="1"/>
          </p:cNvPicPr>
          <p:nvPr>
            <p:ph idx="4294967295"/>
          </p:nvPr>
        </p:nvPicPr>
        <p:blipFill>
          <a:blip r:embed="rId2"/>
          <a:srcRect/>
          <a:stretch>
            <a:fillRect/>
          </a:stretch>
        </p:blipFill>
        <p:spPr>
          <a:xfrm>
            <a:off x="1949450" y="1600200"/>
            <a:ext cx="5700713" cy="4530725"/>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p:cNvSpPr>
          <p:nvPr>
            <p:ph type="title" sz="quarter" idx="4294967295"/>
          </p:nvPr>
        </p:nvSpPr>
        <p:spPr/>
        <p:txBody>
          <a:bodyPr/>
          <a:lstStyle/>
          <a:p>
            <a:pPr eaLnBrk="1" hangingPunct="1"/>
            <a:r>
              <a:rPr lang="en-US" smtClean="0"/>
              <a:t>Decisions and Decisional Balance</a:t>
            </a:r>
          </a:p>
        </p:txBody>
      </p:sp>
      <p:pic>
        <p:nvPicPr>
          <p:cNvPr id="83970" name="Picture 3" descr="ASA-2"/>
          <p:cNvPicPr>
            <a:picLocks noChangeAspect="1" noChangeArrowheads="1"/>
          </p:cNvPicPr>
          <p:nvPr>
            <p:ph sz="quarter" idx="4294967295"/>
          </p:nvPr>
        </p:nvPicPr>
        <p:blipFill>
          <a:blip r:embed="rId2"/>
          <a:srcRect/>
          <a:stretch>
            <a:fillRect/>
          </a:stretch>
        </p:blipFill>
        <p:spPr>
          <a:xfrm>
            <a:off x="1444625" y="1600200"/>
            <a:ext cx="2752725" cy="2189163"/>
          </a:xfrm>
        </p:spPr>
      </p:pic>
      <p:pic>
        <p:nvPicPr>
          <p:cNvPr id="83971" name="Picture 4" descr="ASA-5"/>
          <p:cNvPicPr>
            <a:picLocks noChangeAspect="1" noChangeArrowheads="1"/>
          </p:cNvPicPr>
          <p:nvPr>
            <p:ph sz="quarter" idx="4294967295"/>
          </p:nvPr>
        </p:nvPicPr>
        <p:blipFill>
          <a:blip r:embed="rId3"/>
          <a:srcRect/>
          <a:stretch>
            <a:fillRect/>
          </a:stretch>
        </p:blipFill>
        <p:spPr>
          <a:xfrm>
            <a:off x="5403850" y="1600200"/>
            <a:ext cx="2752725" cy="2189163"/>
          </a:xfrm>
        </p:spPr>
      </p:pic>
      <p:pic>
        <p:nvPicPr>
          <p:cNvPr id="83972" name="Picture 5" descr="ASA-6"/>
          <p:cNvPicPr>
            <a:picLocks noChangeAspect="1" noChangeArrowheads="1"/>
          </p:cNvPicPr>
          <p:nvPr>
            <p:ph sz="quarter" idx="4294967295"/>
          </p:nvPr>
        </p:nvPicPr>
        <p:blipFill>
          <a:blip r:embed="rId4"/>
          <a:srcRect/>
          <a:stretch>
            <a:fillRect/>
          </a:stretch>
        </p:blipFill>
        <p:spPr>
          <a:xfrm>
            <a:off x="1443038" y="3940175"/>
            <a:ext cx="2754312" cy="2190750"/>
          </a:xfrm>
        </p:spPr>
      </p:pic>
      <p:pic>
        <p:nvPicPr>
          <p:cNvPr id="83973" name="Picture 6" descr="ASA-7"/>
          <p:cNvPicPr>
            <a:picLocks noChangeAspect="1" noChangeArrowheads="1"/>
          </p:cNvPicPr>
          <p:nvPr>
            <p:ph sz="quarter" idx="4294967295"/>
          </p:nvPr>
        </p:nvPicPr>
        <p:blipFill>
          <a:blip r:embed="rId5"/>
          <a:srcRect/>
          <a:stretch>
            <a:fillRect/>
          </a:stretch>
        </p:blipFill>
        <p:spPr>
          <a:xfrm>
            <a:off x="5402263" y="3940175"/>
            <a:ext cx="2754312" cy="219075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p:cNvSpPr>
          <p:nvPr>
            <p:ph type="title" idx="4294967295"/>
          </p:nvPr>
        </p:nvSpPr>
        <p:spPr/>
        <p:txBody>
          <a:bodyPr/>
          <a:lstStyle/>
          <a:p>
            <a:pPr eaLnBrk="1" hangingPunct="1"/>
            <a:r>
              <a:rPr lang="en-US" smtClean="0"/>
              <a:t>Tipping the Decisional Balance</a:t>
            </a:r>
          </a:p>
        </p:txBody>
      </p:sp>
      <p:pic>
        <p:nvPicPr>
          <p:cNvPr id="84994" name="Picture 3" descr="ASA-3"/>
          <p:cNvPicPr>
            <a:picLocks noChangeAspect="1" noChangeArrowheads="1"/>
          </p:cNvPicPr>
          <p:nvPr>
            <p:ph idx="4294967295"/>
          </p:nvPr>
        </p:nvPicPr>
        <p:blipFill>
          <a:blip r:embed="rId2"/>
          <a:srcRect/>
          <a:stretch>
            <a:fillRect/>
          </a:stretch>
        </p:blipFill>
        <p:spPr>
          <a:xfrm>
            <a:off x="1949450" y="1600200"/>
            <a:ext cx="5700713" cy="4530725"/>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4"/>
          <p:cNvSpPr>
            <a:spLocks noGrp="1" noChangeArrowheads="1"/>
          </p:cNvSpPr>
          <p:nvPr>
            <p:ph type="ctrTitle"/>
          </p:nvPr>
        </p:nvSpPr>
        <p:spPr/>
        <p:txBody>
          <a:bodyPr/>
          <a:lstStyle/>
          <a:p>
            <a:pPr eaLnBrk="1" hangingPunct="1"/>
            <a:r>
              <a:rPr lang="en-US" sz="4400" smtClean="0"/>
              <a:t>Who we are and what we do</a:t>
            </a:r>
          </a:p>
        </p:txBody>
      </p:sp>
      <p:sp>
        <p:nvSpPr>
          <p:cNvPr id="86018" name="Rectangle 5"/>
          <p:cNvSpPr>
            <a:spLocks noGrp="1" noChangeArrowheads="1"/>
          </p:cNvSpPr>
          <p:nvPr>
            <p:ph type="subTitle" idx="1"/>
          </p:nvPr>
        </p:nvSpPr>
        <p:spPr/>
        <p:txBody>
          <a:bodyPr/>
          <a:lstStyle/>
          <a:p>
            <a:pPr eaLnBrk="1" hangingPunct="1"/>
            <a:r>
              <a:rPr lang="en-US" smtClean="0"/>
              <a:t>Thoughts on identity and influence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1" name="Group 2"/>
          <p:cNvGrpSpPr>
            <a:grpSpLocks/>
          </p:cNvGrpSpPr>
          <p:nvPr/>
        </p:nvGrpSpPr>
        <p:grpSpPr bwMode="auto">
          <a:xfrm>
            <a:off x="500063" y="204788"/>
            <a:ext cx="8229600" cy="6292850"/>
            <a:chOff x="336" y="192"/>
            <a:chExt cx="5184" cy="3964"/>
          </a:xfrm>
        </p:grpSpPr>
        <p:pic>
          <p:nvPicPr>
            <p:cNvPr id="87042" name="Picture 3" descr="Vision Diagram"/>
            <p:cNvPicPr>
              <a:picLocks noChangeAspect="1" noChangeArrowheads="1"/>
            </p:cNvPicPr>
            <p:nvPr/>
          </p:nvPicPr>
          <p:blipFill>
            <a:blip r:embed="rId2"/>
            <a:srcRect/>
            <a:stretch>
              <a:fillRect/>
            </a:stretch>
          </p:blipFill>
          <p:spPr bwMode="auto">
            <a:xfrm rot="-5400000">
              <a:off x="940" y="-316"/>
              <a:ext cx="3916" cy="5028"/>
            </a:xfrm>
            <a:prstGeom prst="rect">
              <a:avLst/>
            </a:prstGeom>
            <a:noFill/>
            <a:ln w="9525">
              <a:noFill/>
              <a:miter lim="800000"/>
              <a:headEnd/>
              <a:tailEnd/>
            </a:ln>
          </p:spPr>
        </p:pic>
        <p:sp>
          <p:nvSpPr>
            <p:cNvPr id="87043" name="Rectangle 4"/>
            <p:cNvSpPr>
              <a:spLocks noChangeArrowheads="1"/>
            </p:cNvSpPr>
            <p:nvPr/>
          </p:nvSpPr>
          <p:spPr bwMode="auto">
            <a:xfrm>
              <a:off x="336" y="192"/>
              <a:ext cx="5184" cy="96"/>
            </a:xfrm>
            <a:prstGeom prst="rect">
              <a:avLst/>
            </a:prstGeom>
            <a:solidFill>
              <a:schemeClr val="bg1"/>
            </a:solidFill>
            <a:ln w="9525">
              <a:noFill/>
              <a:miter lim="800000"/>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Pyramid of Professional Influence"/>
          <p:cNvPicPr>
            <a:picLocks noChangeAspect="1" noChangeArrowheads="1"/>
          </p:cNvPicPr>
          <p:nvPr/>
        </p:nvPicPr>
        <p:blipFill>
          <a:blip r:embed="rId2"/>
          <a:srcRect/>
          <a:stretch>
            <a:fillRect/>
          </a:stretch>
        </p:blipFill>
        <p:spPr bwMode="auto">
          <a:xfrm>
            <a:off x="381000" y="533400"/>
            <a:ext cx="8077200" cy="577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pPr eaLnBrk="1" hangingPunct="1"/>
            <a:r>
              <a:rPr lang="en-US" sz="3800" smtClean="0"/>
              <a:t>3 Key areas to focus time and resources</a:t>
            </a:r>
          </a:p>
        </p:txBody>
      </p:sp>
      <p:sp>
        <p:nvSpPr>
          <p:cNvPr id="89090" name="Rectangle 3"/>
          <p:cNvSpPr>
            <a:spLocks noGrp="1" noChangeArrowheads="1"/>
          </p:cNvSpPr>
          <p:nvPr>
            <p:ph type="body" idx="1"/>
          </p:nvPr>
        </p:nvSpPr>
        <p:spPr/>
        <p:txBody>
          <a:bodyPr/>
          <a:lstStyle/>
          <a:p>
            <a:pPr marL="609600" indent="-609600" eaLnBrk="1" hangingPunct="1">
              <a:buFont typeface="Arial" charset="0"/>
              <a:buAutoNum type="arabicPeriod"/>
            </a:pPr>
            <a:r>
              <a:rPr lang="en-US" sz="2000" smtClean="0"/>
              <a:t>Working collaboratively across sectors and jurisdictions</a:t>
            </a:r>
          </a:p>
          <a:p>
            <a:pPr marL="609600" indent="-609600" eaLnBrk="1" hangingPunct="1">
              <a:buFont typeface="Arial" charset="0"/>
              <a:buAutoNum type="arabicPeriod"/>
            </a:pPr>
            <a:endParaRPr lang="en-US" sz="2000" smtClean="0"/>
          </a:p>
          <a:p>
            <a:pPr marL="609600" indent="-609600" eaLnBrk="1" hangingPunct="1">
              <a:buFont typeface="Arial" charset="0"/>
              <a:buAutoNum type="arabicPeriod"/>
            </a:pPr>
            <a:r>
              <a:rPr lang="en-US" sz="2000" smtClean="0"/>
              <a:t>Investment and collective effort focused on the early years</a:t>
            </a:r>
          </a:p>
          <a:p>
            <a:pPr marL="609600" indent="-609600" eaLnBrk="1" hangingPunct="1">
              <a:buFont typeface="Arial" charset="0"/>
              <a:buAutoNum type="arabicPeriod"/>
            </a:pPr>
            <a:endParaRPr lang="en-US" sz="2000" smtClean="0"/>
          </a:p>
          <a:p>
            <a:pPr marL="609600" indent="-609600" eaLnBrk="1" hangingPunct="1">
              <a:buFont typeface="Arial" charset="0"/>
              <a:buAutoNum type="arabicPeriod"/>
            </a:pPr>
            <a:r>
              <a:rPr lang="en-US" sz="2000" smtClean="0"/>
              <a:t>Strengthening community-level efforts</a:t>
            </a:r>
          </a:p>
          <a:p>
            <a:pPr marL="609600" indent="-609600" eaLnBrk="1" hangingPunct="1">
              <a:buFont typeface="Arial" charset="0"/>
              <a:buAutoNum type="arabicPeriod"/>
            </a:pPr>
            <a:endParaRPr lang="en-US" sz="2000" smtClean="0"/>
          </a:p>
          <a:p>
            <a:pPr marL="609600" indent="-609600" eaLnBrk="1" hangingPunct="1">
              <a:buFont typeface="Arial" charset="0"/>
              <a:buNone/>
            </a:pPr>
            <a:r>
              <a:rPr lang="en-US" sz="1400" i="1" smtClean="0"/>
              <a:t>David Butler-Jones 100 years of Public Health in Canada: Invited Commentary CJPH </a:t>
            </a:r>
          </a:p>
          <a:p>
            <a:pPr marL="609600" indent="-609600" eaLnBrk="1" hangingPunct="1">
              <a:buFont typeface="Arial" charset="0"/>
              <a:buNone/>
            </a:pPr>
            <a:endParaRPr lang="en-US" sz="1400" i="1"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p:txBody>
          <a:bodyPr/>
          <a:lstStyle/>
          <a:p>
            <a:pPr eaLnBrk="1" hangingPunct="1"/>
            <a:r>
              <a:rPr lang="en-US" smtClean="0"/>
              <a:t>Dare to Dream it</a:t>
            </a:r>
          </a:p>
        </p:txBody>
      </p:sp>
      <p:sp>
        <p:nvSpPr>
          <p:cNvPr id="90114" name="Rectangle 3"/>
          <p:cNvSpPr>
            <a:spLocks noGrp="1" noChangeArrowheads="1"/>
          </p:cNvSpPr>
          <p:nvPr>
            <p:ph type="body" idx="1"/>
          </p:nvPr>
        </p:nvSpPr>
        <p:spPr/>
        <p:txBody>
          <a:bodyPr/>
          <a:lstStyle/>
          <a:p>
            <a:pPr eaLnBrk="1" hangingPunct="1">
              <a:lnSpc>
                <a:spcPct val="90000"/>
              </a:lnSpc>
            </a:pPr>
            <a:r>
              <a:rPr lang="en-US" smtClean="0"/>
              <a:t>The Public Health Nutrition Professional is the ‘go to resource’ and knowledge broker who works within strong networks across sectors</a:t>
            </a:r>
          </a:p>
          <a:p>
            <a:pPr eaLnBrk="1" hangingPunct="1">
              <a:lnSpc>
                <a:spcPct val="90000"/>
              </a:lnSpc>
            </a:pPr>
            <a:r>
              <a:rPr lang="en-US" smtClean="0"/>
              <a:t>We have current and accessible resources to share with our partners</a:t>
            </a:r>
          </a:p>
          <a:p>
            <a:pPr eaLnBrk="1" hangingPunct="1">
              <a:lnSpc>
                <a:spcPct val="90000"/>
              </a:lnSpc>
            </a:pPr>
            <a:r>
              <a:rPr lang="en-US" smtClean="0"/>
              <a:t>The public knows who we are, what we offer and how to find the information they need through us</a:t>
            </a:r>
          </a:p>
          <a:p>
            <a:pPr eaLnBrk="1" hangingPunct="1">
              <a:lnSpc>
                <a:spcPct val="90000"/>
              </a:lnSpc>
            </a:pPr>
            <a:r>
              <a:rPr lang="en-US" smtClean="0"/>
              <a:t>We collectively focus our effort for the greatest return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p:cNvSpPr>
          <p:nvPr>
            <p:ph type="title" idx="4294967295"/>
          </p:nvPr>
        </p:nvSpPr>
        <p:spPr/>
        <p:txBody>
          <a:bodyPr/>
          <a:lstStyle/>
          <a:p>
            <a:pPr eaLnBrk="1" hangingPunct="1"/>
            <a:r>
              <a:rPr lang="en-US" smtClean="0"/>
              <a:t>Canada’s first Food Guide</a:t>
            </a:r>
          </a:p>
        </p:txBody>
      </p:sp>
      <p:sp>
        <p:nvSpPr>
          <p:cNvPr id="18434" name="Rectangle 3"/>
          <p:cNvSpPr>
            <a:spLocks noGrp="1"/>
          </p:cNvSpPr>
          <p:nvPr>
            <p:ph type="body" idx="4294967295"/>
          </p:nvPr>
        </p:nvSpPr>
        <p:spPr/>
        <p:txBody>
          <a:bodyPr/>
          <a:lstStyle/>
          <a:p>
            <a:pPr eaLnBrk="1" hangingPunct="1"/>
            <a:r>
              <a:rPr lang="en-US" smtClean="0"/>
              <a:t>Borne out of need to reduce nutritional deficiencies resulting from war time food rationing</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ASA-11"/>
          <p:cNvPicPr>
            <a:picLocks noChangeAspect="1" noChangeArrowheads="1"/>
          </p:cNvPicPr>
          <p:nvPr>
            <p:ph idx="4294967295"/>
          </p:nvPr>
        </p:nvPicPr>
        <p:blipFill>
          <a:blip r:embed="rId2"/>
          <a:srcRect/>
          <a:stretch>
            <a:fillRect/>
          </a:stretch>
        </p:blipFill>
        <p:spPr>
          <a:xfrm>
            <a:off x="669925" y="274638"/>
            <a:ext cx="7802563" cy="6278562"/>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4"/>
          <p:cNvSpPr>
            <a:spLocks noGrp="1" noChangeArrowheads="1"/>
          </p:cNvSpPr>
          <p:nvPr>
            <p:ph type="title" idx="4294967295"/>
          </p:nvPr>
        </p:nvSpPr>
        <p:spPr/>
        <p:txBody>
          <a:bodyPr/>
          <a:lstStyle/>
          <a:p>
            <a:pPr eaLnBrk="1" hangingPunct="1"/>
            <a:endParaRPr lang="en-US" smtClean="0"/>
          </a:p>
        </p:txBody>
      </p:sp>
      <p:sp>
        <p:nvSpPr>
          <p:cNvPr id="92162" name="Rectangle 5"/>
          <p:cNvSpPr>
            <a:spLocks noGrp="1" noChangeArrowheads="1"/>
          </p:cNvSpPr>
          <p:nvPr>
            <p:ph type="body" idx="4294967295"/>
          </p:nvPr>
        </p:nvSpPr>
        <p:spPr/>
        <p:txBody>
          <a:bodyPr/>
          <a:lstStyle/>
          <a:p>
            <a:pPr algn="ctr" eaLnBrk="1" hangingPunct="1"/>
            <a:endParaRPr lang="en-US" smtClean="0"/>
          </a:p>
          <a:p>
            <a:pPr algn="ctr" eaLnBrk="1" hangingPunct="1"/>
            <a:endParaRPr lang="en-US" smtClean="0"/>
          </a:p>
          <a:p>
            <a:pPr algn="ctr" eaLnBrk="1" hangingPunct="1">
              <a:buFont typeface="Wingdings" pitchFamily="2" charset="2"/>
              <a:buNone/>
            </a:pPr>
            <a:r>
              <a:rPr lang="en-US" smtClean="0"/>
              <a:t>Thank you.</a:t>
            </a:r>
          </a:p>
          <a:p>
            <a:pPr algn="ctr" eaLnBrk="1" hangingPunct="1">
              <a:buFont typeface="Wingdings" pitchFamily="2" charset="2"/>
              <a:buNone/>
            </a:pPr>
            <a:r>
              <a:rPr lang="en-US" smtClean="0"/>
              <a:t>Questions?</a:t>
            </a:r>
          </a:p>
          <a:p>
            <a:pPr algn="ctr" eaLnBrk="1" hangingPunct="1"/>
            <a:endParaRPr lang="en-US"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The Food Chain"/>
          <p:cNvPicPr>
            <a:picLocks noChangeAspect="1" noChangeArrowheads="1"/>
          </p:cNvPicPr>
          <p:nvPr/>
        </p:nvPicPr>
        <p:blipFill>
          <a:blip r:embed="rId2"/>
          <a:srcRect/>
          <a:stretch>
            <a:fillRect/>
          </a:stretch>
        </p:blipFill>
        <p:spPr bwMode="auto">
          <a:xfrm>
            <a:off x="2667000" y="304800"/>
            <a:ext cx="4144963"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2"/>
          <p:cNvGrpSpPr>
            <a:grpSpLocks/>
          </p:cNvGrpSpPr>
          <p:nvPr/>
        </p:nvGrpSpPr>
        <p:grpSpPr bwMode="auto">
          <a:xfrm>
            <a:off x="2438400" y="228600"/>
            <a:ext cx="4267200" cy="6477000"/>
            <a:chOff x="1536" y="144"/>
            <a:chExt cx="2688" cy="4080"/>
          </a:xfrm>
        </p:grpSpPr>
        <p:pic>
          <p:nvPicPr>
            <p:cNvPr id="20482" name="Picture 3" descr="Canada's Food Rules"/>
            <p:cNvPicPr>
              <a:picLocks noChangeAspect="1" noChangeArrowheads="1"/>
            </p:cNvPicPr>
            <p:nvPr/>
          </p:nvPicPr>
          <p:blipFill>
            <a:blip r:embed="rId2"/>
            <a:srcRect/>
            <a:stretch>
              <a:fillRect/>
            </a:stretch>
          </p:blipFill>
          <p:spPr bwMode="auto">
            <a:xfrm>
              <a:off x="1536" y="144"/>
              <a:ext cx="2642" cy="4025"/>
            </a:xfrm>
            <a:prstGeom prst="rect">
              <a:avLst/>
            </a:prstGeom>
            <a:noFill/>
            <a:ln w="9525">
              <a:noFill/>
              <a:miter lim="800000"/>
              <a:headEnd/>
              <a:tailEnd/>
            </a:ln>
          </p:spPr>
        </p:pic>
        <p:sp>
          <p:nvSpPr>
            <p:cNvPr id="20483" name="Rectangle 4"/>
            <p:cNvSpPr>
              <a:spLocks noChangeArrowheads="1"/>
            </p:cNvSpPr>
            <p:nvPr/>
          </p:nvSpPr>
          <p:spPr bwMode="auto">
            <a:xfrm>
              <a:off x="4128" y="144"/>
              <a:ext cx="96" cy="4080"/>
            </a:xfrm>
            <a:prstGeom prst="rect">
              <a:avLst/>
            </a:prstGeom>
            <a:solidFill>
              <a:schemeClr val="bg1"/>
            </a:solidFill>
            <a:ln w="9525">
              <a:noFill/>
              <a:miter lim="800000"/>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Canada's Food Guide"/>
          <p:cNvPicPr>
            <a:picLocks noChangeAspect="1" noChangeArrowheads="1"/>
          </p:cNvPicPr>
          <p:nvPr/>
        </p:nvPicPr>
        <p:blipFill>
          <a:blip r:embed="rId2"/>
          <a:srcRect/>
          <a:stretch>
            <a:fillRect/>
          </a:stretch>
        </p:blipFill>
        <p:spPr bwMode="auto">
          <a:xfrm>
            <a:off x="2016125" y="201613"/>
            <a:ext cx="4841875" cy="6427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Canada's Food Guide Servings"/>
          <p:cNvPicPr>
            <a:picLocks noChangeAspect="1" noChangeArrowheads="1"/>
          </p:cNvPicPr>
          <p:nvPr/>
        </p:nvPicPr>
        <p:blipFill>
          <a:blip r:embed="rId2"/>
          <a:srcRect/>
          <a:stretch>
            <a:fillRect/>
          </a:stretch>
        </p:blipFill>
        <p:spPr bwMode="auto">
          <a:xfrm>
            <a:off x="2209800" y="533400"/>
            <a:ext cx="4687888" cy="6046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1"/>
          <p:cNvSpPr>
            <a:spLocks noGrp="1" noChangeArrowheads="1"/>
          </p:cNvSpPr>
          <p:nvPr>
            <p:ph type="title" idx="4294967295"/>
          </p:nvPr>
        </p:nvSpPr>
        <p:spPr/>
        <p:txBody>
          <a:bodyPr/>
          <a:lstStyle/>
          <a:p>
            <a:pPr algn="ctr" eaLnBrk="1" hangingPunct="1"/>
            <a:r>
              <a:rPr lang="en-US" sz="3800" smtClean="0"/>
              <a:t/>
            </a:r>
            <a:br>
              <a:rPr lang="en-US" sz="3800" smtClean="0"/>
            </a:br>
            <a:r>
              <a:rPr lang="en-US" sz="3800" smtClean="0"/>
              <a:t/>
            </a:r>
            <a:br>
              <a:rPr lang="en-US" sz="3800" smtClean="0"/>
            </a:br>
            <a:r>
              <a:rPr lang="en-US" sz="2800" smtClean="0"/>
              <a:t>Eating Well with Canada’s Food Guide</a:t>
            </a:r>
            <a:br>
              <a:rPr lang="en-US" sz="2800" smtClean="0"/>
            </a:br>
            <a:r>
              <a:rPr lang="en-US" sz="2800" smtClean="0"/>
              <a:t>Information for the </a:t>
            </a:r>
            <a:r>
              <a:rPr lang="en-US" sz="2800" i="1" smtClean="0"/>
              <a:t>Population</a:t>
            </a:r>
            <a:br>
              <a:rPr lang="en-US" sz="2800" i="1" smtClean="0"/>
            </a:br>
            <a:r>
              <a:rPr lang="en-US" sz="2800" smtClean="0"/>
              <a:t/>
            </a:r>
            <a:br>
              <a:rPr lang="en-US" sz="2800" smtClean="0"/>
            </a:br>
            <a:r>
              <a:rPr lang="en-US" sz="3800" smtClean="0"/>
              <a:t/>
            </a:r>
            <a:br>
              <a:rPr lang="en-US" sz="3800" smtClean="0"/>
            </a:br>
            <a:endParaRPr lang="en-US" sz="3800" smtClean="0"/>
          </a:p>
        </p:txBody>
      </p:sp>
      <p:sp>
        <p:nvSpPr>
          <p:cNvPr id="23554" name="Rectangle 14"/>
          <p:cNvSpPr>
            <a:spLocks noGrp="1" noChangeArrowheads="1"/>
          </p:cNvSpPr>
          <p:nvPr>
            <p:ph type="body" sz="half" idx="4294967295"/>
          </p:nvPr>
        </p:nvSpPr>
        <p:spPr>
          <a:xfrm>
            <a:off x="914400" y="3940175"/>
            <a:ext cx="7772400" cy="2190750"/>
          </a:xfrm>
        </p:spPr>
        <p:txBody>
          <a:bodyPr/>
          <a:lstStyle/>
          <a:p>
            <a:pPr eaLnBrk="1" hangingPunct="1"/>
            <a:r>
              <a:rPr lang="en-US" sz="2400" smtClean="0"/>
              <a:t>Prevention of: </a:t>
            </a:r>
            <a:r>
              <a:rPr lang="en-US" sz="1800" smtClean="0"/>
              <a:t>Obesity, Diabetes, CVD, Certain Cancers and Osteoarthritis</a:t>
            </a:r>
          </a:p>
          <a:p>
            <a:pPr eaLnBrk="1" hangingPunct="1"/>
            <a:r>
              <a:rPr lang="en-US" sz="2400" smtClean="0"/>
              <a:t>Enough Vitamins, Minerals and other nutrients</a:t>
            </a:r>
          </a:p>
          <a:p>
            <a:pPr eaLnBrk="1" hangingPunct="1"/>
            <a:r>
              <a:rPr lang="en-US" sz="2400" smtClean="0"/>
              <a:t>Overall health and vitality</a:t>
            </a:r>
          </a:p>
          <a:p>
            <a:pPr eaLnBrk="1" hangingPunct="1"/>
            <a:endParaRPr lang="en-US" sz="1800" smtClean="0"/>
          </a:p>
        </p:txBody>
      </p:sp>
      <p:pic>
        <p:nvPicPr>
          <p:cNvPr id="23555" name="Picture 15" descr="New Image"/>
          <p:cNvPicPr>
            <a:picLocks noChangeAspect="1" noChangeArrowheads="1"/>
          </p:cNvPicPr>
          <p:nvPr/>
        </p:nvPicPr>
        <p:blipFill>
          <a:blip r:embed="rId3"/>
          <a:srcRect/>
          <a:stretch>
            <a:fillRect/>
          </a:stretch>
        </p:blipFill>
        <p:spPr bwMode="auto">
          <a:xfrm>
            <a:off x="3352800" y="1828800"/>
            <a:ext cx="1662113" cy="19812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Layers</Template>
  <TotalTime>319</TotalTime>
  <Words>2253</Words>
  <Application>Microsoft Office PowerPoint</Application>
  <PresentationFormat>On-screen Show (4:3)</PresentationFormat>
  <Paragraphs>317</Paragraphs>
  <Slides>41</Slides>
  <Notes>12</Notes>
  <HiddenSlides>0</HiddenSlides>
  <MMClips>0</MMClips>
  <ScaleCrop>false</ScaleCrop>
  <HeadingPairs>
    <vt:vector size="8" baseType="variant">
      <vt:variant>
        <vt:lpstr>Fonts Used</vt:lpstr>
      </vt:variant>
      <vt:variant>
        <vt:i4>14</vt:i4>
      </vt:variant>
      <vt:variant>
        <vt:lpstr>Design Template</vt:lpstr>
      </vt:variant>
      <vt:variant>
        <vt:i4>2</vt:i4>
      </vt:variant>
      <vt:variant>
        <vt:lpstr>Embedded OLE Servers</vt:lpstr>
      </vt:variant>
      <vt:variant>
        <vt:i4>1</vt:i4>
      </vt:variant>
      <vt:variant>
        <vt:lpstr>Slide Titles</vt:lpstr>
      </vt:variant>
      <vt:variant>
        <vt:i4>41</vt:i4>
      </vt:variant>
    </vt:vector>
  </HeadingPairs>
  <TitlesOfParts>
    <vt:vector size="58" baseType="lpstr">
      <vt:lpstr>Arial</vt:lpstr>
      <vt:lpstr>Times New Roman</vt:lpstr>
      <vt:lpstr>Wingdings</vt:lpstr>
      <vt:lpstr>Calibri</vt:lpstr>
      <vt:lpstr>Arial Black</vt:lpstr>
      <vt:lpstr>Symbol</vt:lpstr>
      <vt:lpstr>Gill Sans MT</vt:lpstr>
      <vt:lpstr>Tahoma</vt:lpstr>
      <vt:lpstr>Century Schoolbook</vt:lpstr>
      <vt:lpstr>Helvetica</vt:lpstr>
      <vt:lpstr>Arial Narrow</vt:lpstr>
      <vt:lpstr>Times</vt:lpstr>
      <vt:lpstr>ＭＳ Ｐゴシック</vt:lpstr>
      <vt:lpstr>WP MathA</vt:lpstr>
      <vt:lpstr>Layers</vt:lpstr>
      <vt:lpstr>Layers</vt:lpstr>
      <vt:lpstr>Chart</vt:lpstr>
      <vt:lpstr>Setting the Stage</vt:lpstr>
      <vt:lpstr>PH Nutrition Professionals need many skills</vt:lpstr>
      <vt:lpstr>3 Main Approaches</vt:lpstr>
      <vt:lpstr>Canada’s first Food Guide</vt:lpstr>
      <vt:lpstr>Slide 5</vt:lpstr>
      <vt:lpstr>Slide 6</vt:lpstr>
      <vt:lpstr>Slide 7</vt:lpstr>
      <vt:lpstr>Slide 8</vt:lpstr>
      <vt:lpstr>  Eating Well with Canada’s Food Guide Information for the Population   </vt:lpstr>
      <vt:lpstr>Evolution from  ‘FOOD RULES’ to ‘FOOD GUIDE’</vt:lpstr>
      <vt:lpstr>Slide 11</vt:lpstr>
      <vt:lpstr>Slide 12</vt:lpstr>
      <vt:lpstr>Nutrition is a Complex Science</vt:lpstr>
      <vt:lpstr>Macronutrient Distribution Range Reference Diet 2000 kcals/day</vt:lpstr>
      <vt:lpstr>The Basics</vt:lpstr>
      <vt:lpstr>The Basics- cont’d.</vt:lpstr>
      <vt:lpstr> What do people really eat? </vt:lpstr>
      <vt:lpstr>Nutrition Status of Manitobans</vt:lpstr>
      <vt:lpstr>A Systematic Review: Diet and CVD</vt:lpstr>
      <vt:lpstr>Body Weight/Weight Loss</vt:lpstr>
      <vt:lpstr>Good News/ Bad News</vt:lpstr>
      <vt:lpstr>What about childhood obesity?</vt:lpstr>
      <vt:lpstr>Slide 23</vt:lpstr>
      <vt:lpstr>Food Insecure Households</vt:lpstr>
      <vt:lpstr>What we found</vt:lpstr>
      <vt:lpstr>Slide 26</vt:lpstr>
      <vt:lpstr>Reality Check</vt:lpstr>
      <vt:lpstr>Key Points</vt:lpstr>
      <vt:lpstr>Slide 29</vt:lpstr>
      <vt:lpstr>  The Nutrition Facts Panel</vt:lpstr>
      <vt:lpstr> Understanding Nutrient Claims</vt:lpstr>
      <vt:lpstr>Decisions and Decisional Balance</vt:lpstr>
      <vt:lpstr>Decisions and Decisional Balance</vt:lpstr>
      <vt:lpstr>Tipping the Decisional Balance</vt:lpstr>
      <vt:lpstr>Who we are and what we do</vt:lpstr>
      <vt:lpstr>Slide 36</vt:lpstr>
      <vt:lpstr>Slide 37</vt:lpstr>
      <vt:lpstr>3 Key areas to focus time and resources</vt:lpstr>
      <vt:lpstr>Dare to Dream it</vt:lpstr>
      <vt:lpstr>Slide 40</vt:lpstr>
      <vt:lpstr>Slide 41</vt:lpstr>
    </vt:vector>
  </TitlesOfParts>
  <Company>University of Manitoba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slater</dc:creator>
  <cp:lastModifiedBy>Manitoba eHealth</cp:lastModifiedBy>
  <cp:revision>9</cp:revision>
  <dcterms:created xsi:type="dcterms:W3CDTF">2012-02-13T14:59:47Z</dcterms:created>
  <dcterms:modified xsi:type="dcterms:W3CDTF">2013-04-11T19:32:49Z</dcterms:modified>
</cp:coreProperties>
</file>