
<file path=[Content_Types].xml><?xml version="1.0" encoding="utf-8"?>
<Types xmlns="http://schemas.openxmlformats.org/package/2006/content-types">
  <Default Extension="png" ContentType="image/png"/>
  <Default Extension="m4a" ContentType="audio/mp4"/>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5" r:id="rId4"/>
    <p:sldId id="286" r:id="rId5"/>
    <p:sldId id="287" r:id="rId6"/>
    <p:sldId id="302" r:id="rId7"/>
    <p:sldId id="301" r:id="rId8"/>
    <p:sldId id="304" r:id="rId9"/>
    <p:sldId id="303" r:id="rId10"/>
    <p:sldId id="266" r:id="rId11"/>
    <p:sldId id="259" r:id="rId12"/>
    <p:sldId id="260" r:id="rId13"/>
    <p:sldId id="305" r:id="rId14"/>
    <p:sldId id="262" r:id="rId15"/>
    <p:sldId id="263" r:id="rId16"/>
    <p:sldId id="264" r:id="rId17"/>
    <p:sldId id="265" r:id="rId18"/>
    <p:sldId id="267" r:id="rId19"/>
    <p:sldId id="268" r:id="rId20"/>
    <p:sldId id="269" r:id="rId21"/>
    <p:sldId id="270" r:id="rId22"/>
    <p:sldId id="271" r:id="rId23"/>
    <p:sldId id="272" r:id="rId24"/>
    <p:sldId id="273" r:id="rId25"/>
    <p:sldId id="274" r:id="rId26"/>
    <p:sldId id="275" r:id="rId27"/>
    <p:sldId id="276" r:id="rId28"/>
    <p:sldId id="306" r:id="rId29"/>
    <p:sldId id="308" r:id="rId30"/>
    <p:sldId id="310" r:id="rId31"/>
    <p:sldId id="309" r:id="rId32"/>
    <p:sldId id="296" r:id="rId33"/>
    <p:sldId id="297" r:id="rId34"/>
    <p:sldId id="277" r:id="rId35"/>
    <p:sldId id="278" r:id="rId36"/>
    <p:sldId id="279" r:id="rId37"/>
    <p:sldId id="280" r:id="rId38"/>
    <p:sldId id="281" r:id="rId39"/>
    <p:sldId id="282" r:id="rId40"/>
    <p:sldId id="283" r:id="rId41"/>
    <p:sldId id="284" r:id="rId42"/>
    <p:sldId id="290" r:id="rId43"/>
    <p:sldId id="293" r:id="rId44"/>
    <p:sldId id="295" r:id="rId45"/>
    <p:sldId id="29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63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3/13/2023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3/13/2023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haredhealthmb.learnflex.net/users/index.aspx" TargetMode="External"/><Relationship Id="rId2" Type="http://schemas.openxmlformats.org/officeDocument/2006/relationships/hyperlink" Target="http://home.wrha.mb.ca/privacy/phia_training.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haredhealthmb.learnflex.net/users/index.aspx" TargetMode="External"/><Relationship Id="rId2" Type="http://schemas.openxmlformats.org/officeDocument/2006/relationships/hyperlink" Target="http://home.wrha.mb.ca/privacy/phia_training.ph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professionals.wrha.mb.ca/old/professionals/immunization/manual.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mb.ca/health/publichealth/cdc/div/sip.html" TargetMode="External"/><Relationship Id="rId2" Type="http://schemas.openxmlformats.org/officeDocument/2006/relationships/hyperlink" Target="http://www.gov.mb.ca/health/publichealth/cdc/div/schedules.html" TargetMode="External"/><Relationship Id="rId1" Type="http://schemas.openxmlformats.org/officeDocument/2006/relationships/slideLayout" Target="../slideLayouts/slideLayout2.xml"/><Relationship Id="rId4" Type="http://schemas.openxmlformats.org/officeDocument/2006/relationships/hyperlink" Target="http://www.gov.mb.ca/health/publichealth/cdc/vaccineeligibility.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rofessionals.wrha.mb.ca/old/professionals/immunization/files/Informed.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rofessionals.wrha.mb.ca/old/professionals/immunization/03-03.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pfizer.ca/files/NEISVAC-C_PM_EN_253221_26Oct202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erck.ca/en/wp-content/uploads/sites/20/2021/04/PROQUAD-PM_E.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www.cfp.ca/content/cfp/65/1/40.full.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rofessionals.wrha.mb.ca/old/professionals/immunization/files/AEFICPG.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rofessionals.wrha.mb.ca/old/professionals/immunization/03-04.php" TargetMode="External"/><Relationship Id="rId2" Type="http://schemas.openxmlformats.org/officeDocument/2006/relationships/hyperlink" Target="https://professionals.wrha.mb.ca/old/professionals/immunization/files/AnaphyvsVasReactionTable.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gov.mb.ca/health/publichealth/cdc/coldchain/protocol7.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professionals.wrha.mb.ca/old/professionals/immunization/03-05.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5axQQpTzxAE&amp;feature=youtu.b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haredhealthmb.ca/files/ppe-provincial-requirements-outpatient-settings.pdf" TargetMode="External"/><Relationship Id="rId2" Type="http://schemas.openxmlformats.org/officeDocument/2006/relationships/hyperlink" Target="https://sharedhealthmb.ca/files/covid-19-provincial-ppe-requirements.pdf" TargetMode="External"/><Relationship Id="rId1" Type="http://schemas.openxmlformats.org/officeDocument/2006/relationships/slideLayout" Target="../slideLayouts/slideLayout2.xml"/><Relationship Id="rId5" Type="http://schemas.openxmlformats.org/officeDocument/2006/relationships/hyperlink" Target="https://sharedhealthmb.ca/files/standard-operating-procedure-disinfecting-eye.pdf" TargetMode="External"/><Relationship Id="rId4" Type="http://schemas.openxmlformats.org/officeDocument/2006/relationships/hyperlink" Target="https://sharedhealthmb.ca/files/extended-use-of-face-masks.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wrhacdcoordinators@wrha.mb.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19D4-4247-4E1D-B0CB-280757D83BC7}"/>
              </a:ext>
            </a:extLst>
          </p:cNvPr>
          <p:cNvSpPr>
            <a:spLocks noGrp="1"/>
          </p:cNvSpPr>
          <p:nvPr>
            <p:ph type="ctrTitle"/>
          </p:nvPr>
        </p:nvSpPr>
        <p:spPr/>
        <p:txBody>
          <a:bodyPr>
            <a:normAutofit/>
          </a:bodyPr>
          <a:lstStyle/>
          <a:p>
            <a:r>
              <a:rPr lang="en-US" sz="4400" dirty="0"/>
              <a:t>Meningococcal and MMrv catch up clinic immunization orientation </a:t>
            </a:r>
          </a:p>
        </p:txBody>
      </p:sp>
      <p:sp>
        <p:nvSpPr>
          <p:cNvPr id="3" name="Subtitle 2">
            <a:extLst>
              <a:ext uri="{FF2B5EF4-FFF2-40B4-BE49-F238E27FC236}">
                <a16:creationId xmlns:a16="http://schemas.microsoft.com/office/drawing/2014/main" id="{75B1F42C-A7D1-4851-A71B-045ADEE4B5D7}"/>
              </a:ext>
            </a:extLst>
          </p:cNvPr>
          <p:cNvSpPr>
            <a:spLocks noGrp="1"/>
          </p:cNvSpPr>
          <p:nvPr>
            <p:ph type="subTitle" idx="1"/>
          </p:nvPr>
        </p:nvSpPr>
        <p:spPr/>
        <p:txBody>
          <a:bodyPr/>
          <a:lstStyle/>
          <a:p>
            <a:r>
              <a:rPr lang="en-US" dirty="0"/>
              <a:t>March 2023 </a:t>
            </a:r>
          </a:p>
        </p:txBody>
      </p:sp>
      <p:pic>
        <p:nvPicPr>
          <p:cNvPr id="4" name="Audio 3">
            <a:hlinkClick r:id="" action="ppaction://media"/>
            <a:extLst>
              <a:ext uri="{FF2B5EF4-FFF2-40B4-BE49-F238E27FC236}">
                <a16:creationId xmlns:a16="http://schemas.microsoft.com/office/drawing/2014/main" id="{6FB62CC7-D039-487F-AFBE-1EC6BBD31D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39521791"/>
      </p:ext>
    </p:extLst>
  </p:cSld>
  <p:clrMapOvr>
    <a:masterClrMapping/>
  </p:clrMapOvr>
  <mc:AlternateContent xmlns:mc="http://schemas.openxmlformats.org/markup-compatibility/2006">
    <mc:Choice xmlns:p14="http://schemas.microsoft.com/office/powerpoint/2010/main" Requires="p14">
      <p:transition spd="slow" p14:dur="2000" advTm="1002"/>
    </mc:Choice>
    <mc:Fallback>
      <p:transition spd="slow" advTm="10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B795-D47F-423E-A540-45AAE2B08B28}"/>
              </a:ext>
            </a:extLst>
          </p:cNvPr>
          <p:cNvSpPr>
            <a:spLocks noGrp="1"/>
          </p:cNvSpPr>
          <p:nvPr>
            <p:ph type="title"/>
          </p:nvPr>
        </p:nvSpPr>
        <p:spPr/>
        <p:txBody>
          <a:bodyPr>
            <a:normAutofit fontScale="90000"/>
          </a:bodyPr>
          <a:lstStyle/>
          <a:p>
            <a:r>
              <a:rPr lang="en-US" sz="4400" dirty="0"/>
              <a:t>I. Immunizing as a Casual in the WRHA </a:t>
            </a:r>
          </a:p>
        </p:txBody>
      </p:sp>
    </p:spTree>
    <p:extLst>
      <p:ext uri="{BB962C8B-B14F-4D97-AF65-F5344CB8AC3E}">
        <p14:creationId xmlns:p14="http://schemas.microsoft.com/office/powerpoint/2010/main" val="170667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34CA-7524-43D1-BC9A-88175F8EB0AD}"/>
              </a:ext>
            </a:extLst>
          </p:cNvPr>
          <p:cNvSpPr>
            <a:spLocks noGrp="1"/>
          </p:cNvSpPr>
          <p:nvPr>
            <p:ph type="title"/>
          </p:nvPr>
        </p:nvSpPr>
        <p:spPr/>
        <p:txBody>
          <a:bodyPr/>
          <a:lstStyle/>
          <a:p>
            <a:r>
              <a:rPr lang="en-US" dirty="0"/>
              <a:t>Immunizing in the WRHA </a:t>
            </a:r>
            <a:br>
              <a:rPr lang="en-US" dirty="0"/>
            </a:br>
            <a:r>
              <a:rPr lang="en-US" sz="2400" dirty="0"/>
              <a:t>competency requirements for casual Nurse </a:t>
            </a:r>
            <a:endParaRPr lang="en-US" dirty="0"/>
          </a:p>
        </p:txBody>
      </p:sp>
      <p:sp>
        <p:nvSpPr>
          <p:cNvPr id="3" name="Content Placeholder 2">
            <a:extLst>
              <a:ext uri="{FF2B5EF4-FFF2-40B4-BE49-F238E27FC236}">
                <a16:creationId xmlns:a16="http://schemas.microsoft.com/office/drawing/2014/main" id="{E944A7D9-019F-4AA0-9906-94C74FFACAD8}"/>
              </a:ext>
            </a:extLst>
          </p:cNvPr>
          <p:cNvSpPr>
            <a:spLocks noGrp="1"/>
          </p:cNvSpPr>
          <p:nvPr>
            <p:ph idx="1"/>
          </p:nvPr>
        </p:nvSpPr>
        <p:spPr/>
        <p:txBody>
          <a:bodyPr/>
          <a:lstStyle/>
          <a:p>
            <a:r>
              <a:rPr lang="en-US" sz="2800" dirty="0"/>
              <a:t>Completion of online Nurse Orientation </a:t>
            </a:r>
          </a:p>
          <a:p>
            <a:r>
              <a:rPr lang="en-US" sz="2800" dirty="0"/>
              <a:t>Completion of required reading list </a:t>
            </a:r>
          </a:p>
          <a:p>
            <a:r>
              <a:rPr lang="en-US" sz="2800" dirty="0"/>
              <a:t>Immunization observation by CD Coordinator at first assigned clinic. Sign off form completed and kept by CD team manager </a:t>
            </a:r>
          </a:p>
        </p:txBody>
      </p:sp>
    </p:spTree>
    <p:extLst>
      <p:ext uri="{BB962C8B-B14F-4D97-AF65-F5344CB8AC3E}">
        <p14:creationId xmlns:p14="http://schemas.microsoft.com/office/powerpoint/2010/main" val="226975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BA48-3E0E-4612-99D9-3EDF8BBD912B}"/>
              </a:ext>
            </a:extLst>
          </p:cNvPr>
          <p:cNvSpPr>
            <a:spLocks noGrp="1"/>
          </p:cNvSpPr>
          <p:nvPr>
            <p:ph type="title"/>
          </p:nvPr>
        </p:nvSpPr>
        <p:spPr>
          <a:xfrm>
            <a:off x="1451579" y="804520"/>
            <a:ext cx="9603275" cy="587136"/>
          </a:xfrm>
        </p:spPr>
        <p:txBody>
          <a:bodyPr>
            <a:normAutofit fontScale="90000"/>
          </a:bodyPr>
          <a:lstStyle/>
          <a:p>
            <a:r>
              <a:rPr lang="en-US" dirty="0"/>
              <a:t>Immunizing in the WRHA- other Requirements…</a:t>
            </a:r>
            <a:br>
              <a:rPr lang="en-US" dirty="0"/>
            </a:br>
            <a:endParaRPr lang="en-US" dirty="0"/>
          </a:p>
        </p:txBody>
      </p:sp>
      <p:sp>
        <p:nvSpPr>
          <p:cNvPr id="3" name="Content Placeholder 2">
            <a:extLst>
              <a:ext uri="{FF2B5EF4-FFF2-40B4-BE49-F238E27FC236}">
                <a16:creationId xmlns:a16="http://schemas.microsoft.com/office/drawing/2014/main" id="{223F7509-2F35-4A55-894B-2E789AF6202A}"/>
              </a:ext>
            </a:extLst>
          </p:cNvPr>
          <p:cNvSpPr>
            <a:spLocks noGrp="1"/>
          </p:cNvSpPr>
          <p:nvPr>
            <p:ph idx="1"/>
          </p:nvPr>
        </p:nvSpPr>
        <p:spPr>
          <a:xfrm>
            <a:off x="1451579" y="1913641"/>
            <a:ext cx="9603275" cy="4139840"/>
          </a:xfrm>
        </p:spPr>
        <p:txBody>
          <a:bodyPr>
            <a:normAutofit/>
          </a:bodyPr>
          <a:lstStyle/>
          <a:p>
            <a:pPr marL="0" indent="0">
              <a:buFont typeface="Arial" charset="0"/>
              <a:buNone/>
              <a:defRPr/>
            </a:pPr>
            <a:r>
              <a:rPr lang="en-US" altLang="en-US" dirty="0"/>
              <a:t>The following requirements are on-line learning modules. You will need to create an account in LMS (Learning Management System) in order to access them. </a:t>
            </a:r>
          </a:p>
          <a:p>
            <a:pPr marL="0" indent="0">
              <a:buFont typeface="Arial" charset="0"/>
              <a:buNone/>
              <a:defRPr/>
            </a:pPr>
            <a:r>
              <a:rPr lang="en-US" altLang="en-US" u="sng" dirty="0"/>
              <a:t>PHIA- Personal Health Information Act</a:t>
            </a:r>
          </a:p>
          <a:p>
            <a:pPr lvl="1">
              <a:defRPr/>
            </a:pPr>
            <a:r>
              <a:rPr lang="en-US" altLang="en-US" dirty="0"/>
              <a:t>All staff to complete WRHA PHIA training  every three years</a:t>
            </a:r>
          </a:p>
          <a:p>
            <a:pPr marL="115888" lvl="1" indent="-285750">
              <a:defRPr/>
            </a:pPr>
            <a:r>
              <a:rPr lang="en-US" altLang="en-US" dirty="0"/>
              <a:t>Link to the on-line learning Modules: </a:t>
            </a:r>
            <a:r>
              <a:rPr lang="en-US" altLang="en-US" dirty="0">
                <a:hlinkClick r:id="rId2"/>
              </a:rPr>
              <a:t>http://home.wrha.mb.ca/privacy/phia_training.php</a:t>
            </a:r>
            <a:endParaRPr lang="en-US" altLang="en-US" dirty="0"/>
          </a:p>
          <a:p>
            <a:pPr marL="0" indent="0">
              <a:buFont typeface="Arial" charset="0"/>
              <a:buNone/>
              <a:defRPr/>
            </a:pPr>
            <a:r>
              <a:rPr lang="en-US" altLang="en-US" u="sng" dirty="0"/>
              <a:t>Hand Hygiene </a:t>
            </a:r>
          </a:p>
          <a:p>
            <a:pPr marL="0" lvl="1" indent="-169862">
              <a:defRPr/>
            </a:pPr>
            <a:r>
              <a:rPr lang="en-US" altLang="en-US" dirty="0"/>
              <a:t>Training must be updated every 2 years</a:t>
            </a:r>
          </a:p>
          <a:p>
            <a:pPr marL="685800" lvl="4" indent="-169862">
              <a:defRPr/>
            </a:pPr>
            <a:r>
              <a:rPr lang="en-US" altLang="en-US" i="1" dirty="0"/>
              <a:t>Audits randomly occur at immunization clinics</a:t>
            </a:r>
          </a:p>
          <a:p>
            <a:pPr lvl="1">
              <a:defRPr/>
            </a:pPr>
            <a:r>
              <a:rPr lang="en-US" altLang="en-US" dirty="0"/>
              <a:t>Link to the on-line learning Modules- </a:t>
            </a:r>
            <a:r>
              <a:rPr lang="en-US" altLang="en-US" dirty="0">
                <a:hlinkClick r:id="rId3"/>
              </a:rPr>
              <a:t>https://sharedhealthmb.learnflex.net/users/index.aspx</a:t>
            </a:r>
            <a:endParaRPr lang="en-US" altLang="en-US" dirty="0"/>
          </a:p>
          <a:p>
            <a:pPr lvl="1">
              <a:defRPr/>
            </a:pPr>
            <a:r>
              <a:rPr lang="en-US" altLang="en-US" dirty="0"/>
              <a:t>You have to create an account; search for “Hand Hygiene Module”; click on “Register”</a:t>
            </a:r>
          </a:p>
          <a:p>
            <a:endParaRPr lang="en-US" dirty="0"/>
          </a:p>
        </p:txBody>
      </p:sp>
    </p:spTree>
    <p:extLst>
      <p:ext uri="{BB962C8B-B14F-4D97-AF65-F5344CB8AC3E}">
        <p14:creationId xmlns:p14="http://schemas.microsoft.com/office/powerpoint/2010/main" val="425694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3625-E732-4FBA-AE03-A6DB898791C8}"/>
              </a:ext>
            </a:extLst>
          </p:cNvPr>
          <p:cNvSpPr>
            <a:spLocks noGrp="1"/>
          </p:cNvSpPr>
          <p:nvPr>
            <p:ph type="title"/>
          </p:nvPr>
        </p:nvSpPr>
        <p:spPr/>
        <p:txBody>
          <a:bodyPr/>
          <a:lstStyle/>
          <a:p>
            <a:r>
              <a:rPr lang="en-US" dirty="0"/>
              <a:t>Immunizing in the WRHA- other Requirements (continued)</a:t>
            </a:r>
          </a:p>
        </p:txBody>
      </p:sp>
      <p:sp>
        <p:nvSpPr>
          <p:cNvPr id="3" name="Content Placeholder 2">
            <a:extLst>
              <a:ext uri="{FF2B5EF4-FFF2-40B4-BE49-F238E27FC236}">
                <a16:creationId xmlns:a16="http://schemas.microsoft.com/office/drawing/2014/main" id="{4F566DCF-05D1-4EF1-A020-97BF61BD94FD}"/>
              </a:ext>
            </a:extLst>
          </p:cNvPr>
          <p:cNvSpPr>
            <a:spLocks noGrp="1"/>
          </p:cNvSpPr>
          <p:nvPr>
            <p:ph idx="1"/>
          </p:nvPr>
        </p:nvSpPr>
        <p:spPr/>
        <p:txBody>
          <a:bodyPr>
            <a:normAutofit fontScale="85000" lnSpcReduction="10000"/>
          </a:bodyPr>
          <a:lstStyle/>
          <a:p>
            <a:pPr marL="0" indent="0">
              <a:buFont typeface="Arial" charset="0"/>
              <a:buNone/>
              <a:defRPr/>
            </a:pPr>
            <a:r>
              <a:rPr lang="en-US" altLang="en-US" u="sng" dirty="0"/>
              <a:t>Personal Protective Equipment (PPE)</a:t>
            </a:r>
          </a:p>
          <a:p>
            <a:pPr lvl="1">
              <a:defRPr/>
            </a:pPr>
            <a:r>
              <a:rPr lang="en-US" altLang="en-US" dirty="0"/>
              <a:t>All staff to complete WRHA PPE training </a:t>
            </a:r>
            <a:r>
              <a:rPr lang="en-US" altLang="en-US" b="1" u="sng" dirty="0"/>
              <a:t>on hire and every two years</a:t>
            </a:r>
          </a:p>
          <a:p>
            <a:pPr lvl="1">
              <a:defRPr/>
            </a:pPr>
            <a:r>
              <a:rPr lang="en-US" altLang="en-US" i="1" dirty="0"/>
              <a:t>Audits randomly occur at immunization clinics</a:t>
            </a:r>
          </a:p>
          <a:p>
            <a:pPr marL="115888" lvl="1" indent="-285750">
              <a:defRPr/>
            </a:pPr>
            <a:r>
              <a:rPr lang="en-US" altLang="en-US" dirty="0"/>
              <a:t>Link to the on-line learning Modules: </a:t>
            </a:r>
            <a:r>
              <a:rPr lang="en-US" altLang="en-US" dirty="0">
                <a:hlinkClick r:id="rId2"/>
              </a:rPr>
              <a:t>http://home.wrha.mb.ca/privacy/phia_training.php</a:t>
            </a:r>
            <a:endParaRPr lang="en-US" altLang="en-US" dirty="0"/>
          </a:p>
          <a:p>
            <a:pPr marL="0" indent="0">
              <a:buFont typeface="Arial" charset="0"/>
              <a:buNone/>
              <a:defRPr/>
            </a:pPr>
            <a:endParaRPr lang="en-US" altLang="en-US" u="sng" dirty="0"/>
          </a:p>
          <a:p>
            <a:pPr marL="0" indent="0">
              <a:buFont typeface="Arial" charset="0"/>
              <a:buNone/>
              <a:defRPr/>
            </a:pPr>
            <a:r>
              <a:rPr lang="en-US" altLang="en-US" u="sng" dirty="0"/>
              <a:t>Other Training Requirements requiring completion upon hire include:</a:t>
            </a:r>
          </a:p>
          <a:p>
            <a:pPr marL="0" lvl="1" indent="-169862">
              <a:defRPr/>
            </a:pPr>
            <a:r>
              <a:rPr lang="en-US" altLang="en-US" dirty="0"/>
              <a:t>Point of Care Risk Assessment; </a:t>
            </a:r>
            <a:r>
              <a:rPr lang="en-US" dirty="0"/>
              <a:t>Workplace Hazardous Materials Information System (WHMIS); Accessibility: Active Offer; Active Shooter; Code Red; Respectful Workplace; Violence Prevention Unit 1 and Unit 2.</a:t>
            </a:r>
            <a:endParaRPr lang="en-US" altLang="en-US" b="1" u="sng" dirty="0"/>
          </a:p>
          <a:p>
            <a:pPr lvl="1">
              <a:defRPr/>
            </a:pPr>
            <a:r>
              <a:rPr lang="en-US" altLang="en-US" dirty="0"/>
              <a:t>Link to the on-line learning Modules- </a:t>
            </a:r>
            <a:r>
              <a:rPr lang="en-US" altLang="en-US" dirty="0">
                <a:hlinkClick r:id="rId3"/>
              </a:rPr>
              <a:t>https://sharedhealthmb.learnflex.net/users/index.aspx</a:t>
            </a:r>
            <a:endParaRPr lang="en-US" altLang="en-US" dirty="0"/>
          </a:p>
          <a:p>
            <a:pPr lvl="1">
              <a:defRPr/>
            </a:pPr>
            <a:r>
              <a:rPr lang="en-US" altLang="en-US" dirty="0"/>
              <a:t>You have to create an account; search for above courses; click on “Register”</a:t>
            </a:r>
          </a:p>
          <a:p>
            <a:endParaRPr lang="en-US" dirty="0"/>
          </a:p>
        </p:txBody>
      </p:sp>
    </p:spTree>
    <p:extLst>
      <p:ext uri="{BB962C8B-B14F-4D97-AF65-F5344CB8AC3E}">
        <p14:creationId xmlns:p14="http://schemas.microsoft.com/office/powerpoint/2010/main" val="219341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ACD5-EAB8-4269-AC20-9F044517228A}"/>
              </a:ext>
            </a:extLst>
          </p:cNvPr>
          <p:cNvSpPr>
            <a:spLocks noGrp="1"/>
          </p:cNvSpPr>
          <p:nvPr>
            <p:ph type="title"/>
          </p:nvPr>
        </p:nvSpPr>
        <p:spPr/>
        <p:txBody>
          <a:bodyPr>
            <a:normAutofit fontScale="90000"/>
          </a:bodyPr>
          <a:lstStyle/>
          <a:p>
            <a:r>
              <a:rPr lang="en-US" sz="4000" dirty="0"/>
              <a:t>II. Immunization Required reading and Resources </a:t>
            </a:r>
          </a:p>
        </p:txBody>
      </p:sp>
    </p:spTree>
    <p:extLst>
      <p:ext uri="{BB962C8B-B14F-4D97-AF65-F5344CB8AC3E}">
        <p14:creationId xmlns:p14="http://schemas.microsoft.com/office/powerpoint/2010/main" val="183701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17296-F899-4BA8-8B95-CE608F58A76D}"/>
              </a:ext>
            </a:extLst>
          </p:cNvPr>
          <p:cNvSpPr>
            <a:spLocks noGrp="1"/>
          </p:cNvSpPr>
          <p:nvPr>
            <p:ph type="title"/>
          </p:nvPr>
        </p:nvSpPr>
        <p:spPr/>
        <p:txBody>
          <a:bodyPr/>
          <a:lstStyle/>
          <a:p>
            <a:r>
              <a:rPr lang="en-US" dirty="0"/>
              <a:t>immunization required reading list for Casual Nurses </a:t>
            </a:r>
          </a:p>
        </p:txBody>
      </p:sp>
      <p:sp>
        <p:nvSpPr>
          <p:cNvPr id="3" name="Content Placeholder 2">
            <a:extLst>
              <a:ext uri="{FF2B5EF4-FFF2-40B4-BE49-F238E27FC236}">
                <a16:creationId xmlns:a16="http://schemas.microsoft.com/office/drawing/2014/main" id="{FB6FB326-E19D-47E0-B255-58109F335549}"/>
              </a:ext>
            </a:extLst>
          </p:cNvPr>
          <p:cNvSpPr>
            <a:spLocks noGrp="1"/>
          </p:cNvSpPr>
          <p:nvPr>
            <p:ph idx="1"/>
          </p:nvPr>
        </p:nvSpPr>
        <p:spPr>
          <a:xfrm>
            <a:off x="1451579" y="2015732"/>
            <a:ext cx="9603275" cy="4037749"/>
          </a:xfrm>
        </p:spPr>
        <p:txBody>
          <a:bodyPr>
            <a:normAutofit fontScale="32500" lnSpcReduction="20000"/>
          </a:bodyPr>
          <a:lstStyle/>
          <a:p>
            <a:pPr marL="0" lvl="1" indent="0">
              <a:buNone/>
              <a:defRPr/>
            </a:pPr>
            <a:r>
              <a:rPr lang="en-US" sz="4200" dirty="0"/>
              <a:t>Regional Immunization Manual </a:t>
            </a:r>
          </a:p>
          <a:p>
            <a:pPr marL="0" lvl="1" indent="0">
              <a:buNone/>
              <a:defRPr/>
            </a:pPr>
            <a:r>
              <a:rPr lang="en-US" sz="4200" b="1" dirty="0"/>
              <a:t>Required reading and Resource for all Immunization providers in the WRHA.  </a:t>
            </a:r>
          </a:p>
          <a:p>
            <a:pPr marL="228600" lvl="2" indent="0">
              <a:buNone/>
              <a:defRPr/>
            </a:pPr>
            <a:r>
              <a:rPr lang="en-US" sz="4200" dirty="0"/>
              <a:t>See Link : </a:t>
            </a:r>
            <a:r>
              <a:rPr lang="en-US" sz="4200" dirty="0">
                <a:hlinkClick r:id="rId2"/>
              </a:rPr>
              <a:t>Regional Immunization Manual</a:t>
            </a:r>
            <a:endParaRPr lang="en-US" sz="4200" dirty="0"/>
          </a:p>
          <a:p>
            <a:pPr marL="0" lvl="1" indent="0">
              <a:buNone/>
              <a:defRPr/>
            </a:pPr>
            <a:r>
              <a:rPr lang="en-US" sz="4200" dirty="0"/>
              <a:t>Based on the National Immunization Competencies for Health Professionals</a:t>
            </a:r>
          </a:p>
          <a:p>
            <a:pPr marL="0" lvl="1" indent="0">
              <a:buNone/>
              <a:defRPr/>
            </a:pPr>
            <a:r>
              <a:rPr lang="en-US" sz="4200" dirty="0"/>
              <a:t>Includes: </a:t>
            </a:r>
          </a:p>
          <a:p>
            <a:pPr marL="809244" lvl="2" indent="-571500">
              <a:defRPr/>
            </a:pPr>
            <a:r>
              <a:rPr lang="en-US" sz="4200" dirty="0"/>
              <a:t>Clinical Practice Guidelines</a:t>
            </a:r>
          </a:p>
          <a:p>
            <a:pPr marL="809244" lvl="2" indent="-571500">
              <a:defRPr/>
            </a:pPr>
            <a:r>
              <a:rPr lang="en-US" sz="4000" dirty="0"/>
              <a:t>Program Specific Information </a:t>
            </a:r>
          </a:p>
          <a:p>
            <a:pPr marL="809244" lvl="2" indent="-571500">
              <a:defRPr/>
            </a:pPr>
            <a:r>
              <a:rPr lang="en-US" sz="4200" dirty="0" err="1"/>
              <a:t>Covid</a:t>
            </a:r>
            <a:r>
              <a:rPr lang="en-US" sz="4200" dirty="0"/>
              <a:t>- 19 ,Influenza and Pneumococcal</a:t>
            </a:r>
          </a:p>
          <a:p>
            <a:pPr marL="809244" lvl="2" indent="-571500">
              <a:defRPr/>
            </a:pPr>
            <a:r>
              <a:rPr lang="en-US" sz="4200" dirty="0"/>
              <a:t>School Based program</a:t>
            </a:r>
          </a:p>
          <a:p>
            <a:pPr marL="809244" lvl="2" indent="-571500">
              <a:defRPr/>
            </a:pPr>
            <a:r>
              <a:rPr lang="en-US" sz="4200" dirty="0"/>
              <a:t>Targeted immunization </a:t>
            </a:r>
            <a:r>
              <a:rPr lang="en-US" sz="4200" dirty="0" err="1"/>
              <a:t>Campaings</a:t>
            </a:r>
            <a:r>
              <a:rPr lang="en-US" sz="4200" dirty="0"/>
              <a:t> </a:t>
            </a:r>
          </a:p>
          <a:p>
            <a:pPr marL="466344" lvl="3" indent="0">
              <a:buNone/>
              <a:defRPr/>
            </a:pPr>
            <a:endParaRPr lang="en-US" sz="4200" dirty="0"/>
          </a:p>
          <a:p>
            <a:pPr marL="9144" lvl="1" indent="0">
              <a:buNone/>
              <a:defRPr/>
            </a:pPr>
            <a:r>
              <a:rPr lang="en-US" sz="4200" b="1" dirty="0"/>
              <a:t>Important to review the Program Specific information each year prior to the beginning of the School-based and Influenza clinics as well as targeted immunization campaigns for updated/current information.</a:t>
            </a:r>
          </a:p>
          <a:p>
            <a:endParaRPr lang="en-US" dirty="0"/>
          </a:p>
        </p:txBody>
      </p:sp>
    </p:spTree>
    <p:extLst>
      <p:ext uri="{BB962C8B-B14F-4D97-AF65-F5344CB8AC3E}">
        <p14:creationId xmlns:p14="http://schemas.microsoft.com/office/powerpoint/2010/main" val="240313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11002-61EB-4340-8C51-5957A43039ED}"/>
              </a:ext>
            </a:extLst>
          </p:cNvPr>
          <p:cNvSpPr>
            <a:spLocks noGrp="1"/>
          </p:cNvSpPr>
          <p:nvPr>
            <p:ph type="title"/>
          </p:nvPr>
        </p:nvSpPr>
        <p:spPr>
          <a:xfrm>
            <a:off x="1451579" y="804520"/>
            <a:ext cx="9603275" cy="587136"/>
          </a:xfrm>
        </p:spPr>
        <p:txBody>
          <a:bodyPr/>
          <a:lstStyle/>
          <a:p>
            <a:r>
              <a:rPr lang="en-US" dirty="0"/>
              <a:t>Immunization Resources</a:t>
            </a:r>
          </a:p>
        </p:txBody>
      </p:sp>
      <p:sp>
        <p:nvSpPr>
          <p:cNvPr id="3" name="Content Placeholder 2">
            <a:extLst>
              <a:ext uri="{FF2B5EF4-FFF2-40B4-BE49-F238E27FC236}">
                <a16:creationId xmlns:a16="http://schemas.microsoft.com/office/drawing/2014/main" id="{98AF1114-0334-4293-B6D9-21B48580588E}"/>
              </a:ext>
            </a:extLst>
          </p:cNvPr>
          <p:cNvSpPr>
            <a:spLocks noGrp="1"/>
          </p:cNvSpPr>
          <p:nvPr>
            <p:ph idx="1"/>
          </p:nvPr>
        </p:nvSpPr>
        <p:spPr/>
        <p:txBody>
          <a:bodyPr/>
          <a:lstStyle/>
          <a:p>
            <a:pPr marL="0" lvl="1" indent="0">
              <a:spcBef>
                <a:spcPct val="0"/>
              </a:spcBef>
              <a:buFont typeface="Wingdings" panose="05000000000000000000" pitchFamily="2" charset="2"/>
              <a:buNone/>
              <a:defRPr/>
            </a:pPr>
            <a:r>
              <a:rPr lang="en-US" altLang="en-US" b="1" dirty="0"/>
              <a:t>Additional Important Immunization Resources:</a:t>
            </a:r>
          </a:p>
          <a:p>
            <a:pPr>
              <a:spcBef>
                <a:spcPct val="0"/>
              </a:spcBef>
              <a:buFont typeface="Arial" charset="0"/>
              <a:buNone/>
              <a:defRPr/>
            </a:pPr>
            <a:endParaRPr lang="en-US" altLang="en-US" sz="1400" dirty="0"/>
          </a:p>
          <a:p>
            <a:pPr>
              <a:spcBef>
                <a:spcPct val="0"/>
              </a:spcBef>
              <a:buFont typeface="Arial" charset="0"/>
              <a:buNone/>
              <a:defRPr/>
            </a:pPr>
            <a:endParaRPr lang="en-US" altLang="en-US" sz="1400" dirty="0"/>
          </a:p>
          <a:p>
            <a:pPr>
              <a:spcBef>
                <a:spcPct val="0"/>
              </a:spcBef>
              <a:buFont typeface="Arial" charset="0"/>
              <a:buNone/>
              <a:defRPr/>
            </a:pPr>
            <a:r>
              <a:rPr lang="en-US" altLang="en-US" sz="1400" dirty="0"/>
              <a:t>Manitoba Health Immunization Schedule</a:t>
            </a:r>
          </a:p>
          <a:p>
            <a:pPr>
              <a:spcBef>
                <a:spcPct val="0"/>
              </a:spcBef>
              <a:buFont typeface="Arial" charset="0"/>
              <a:buNone/>
              <a:defRPr/>
            </a:pPr>
            <a:r>
              <a:rPr lang="en-US" altLang="en-US" sz="1400" dirty="0">
                <a:hlinkClick r:id="rId2"/>
              </a:rPr>
              <a:t>http://www.gov.mb.ca/health/publichealth/cdc/div/schedules.html</a:t>
            </a:r>
            <a:endParaRPr lang="en-US" altLang="en-US" sz="1400" dirty="0"/>
          </a:p>
          <a:p>
            <a:pPr>
              <a:spcBef>
                <a:spcPct val="0"/>
              </a:spcBef>
              <a:buFont typeface="Arial" charset="0"/>
              <a:buNone/>
              <a:defRPr/>
            </a:pPr>
            <a:endParaRPr lang="en-US" altLang="en-US" sz="1400" dirty="0"/>
          </a:p>
          <a:p>
            <a:pPr>
              <a:spcBef>
                <a:spcPct val="0"/>
              </a:spcBef>
              <a:buFont typeface="Arial" charset="0"/>
              <a:buNone/>
              <a:defRPr/>
            </a:pPr>
            <a:r>
              <a:rPr lang="en-US" altLang="en-US" sz="1400" dirty="0"/>
              <a:t>School Immunization Program</a:t>
            </a:r>
          </a:p>
          <a:p>
            <a:pPr>
              <a:spcBef>
                <a:spcPct val="0"/>
              </a:spcBef>
              <a:buFont typeface="Arial" charset="0"/>
              <a:buNone/>
              <a:defRPr/>
            </a:pPr>
            <a:r>
              <a:rPr lang="en-US" sz="1400" dirty="0">
                <a:hlinkClick r:id="rId3"/>
              </a:rPr>
              <a:t>https://www.gov.mb.ca/health/publichealth/cdc/div/sip.html</a:t>
            </a:r>
            <a:endParaRPr lang="en-US" sz="1400" dirty="0"/>
          </a:p>
          <a:p>
            <a:pPr>
              <a:spcBef>
                <a:spcPct val="0"/>
              </a:spcBef>
              <a:buFont typeface="Arial" charset="0"/>
              <a:buNone/>
              <a:defRPr/>
            </a:pPr>
            <a:endParaRPr lang="en-US" altLang="en-US" sz="1400" dirty="0"/>
          </a:p>
          <a:p>
            <a:pPr>
              <a:spcBef>
                <a:spcPct val="0"/>
              </a:spcBef>
              <a:buFont typeface="Arial" charset="0"/>
              <a:buNone/>
              <a:defRPr/>
            </a:pPr>
            <a:r>
              <a:rPr lang="en-US" altLang="en-US" sz="1400" dirty="0"/>
              <a:t>Manitoba Health Vaccine Eligibility Criteria</a:t>
            </a:r>
          </a:p>
          <a:p>
            <a:pPr>
              <a:spcBef>
                <a:spcPct val="0"/>
              </a:spcBef>
              <a:buFont typeface="Arial" charset="0"/>
              <a:buNone/>
              <a:defRPr/>
            </a:pPr>
            <a:r>
              <a:rPr lang="en-US" altLang="en-US" sz="1400" dirty="0">
                <a:hlinkClick r:id="rId4"/>
              </a:rPr>
              <a:t>http://www.gov.mb.ca/health/publichealth/cdc/vaccineeligibility.html</a:t>
            </a:r>
            <a:r>
              <a:rPr lang="en-US" altLang="en-US" sz="1400" dirty="0"/>
              <a:t> </a:t>
            </a:r>
          </a:p>
          <a:p>
            <a:pPr>
              <a:spcBef>
                <a:spcPct val="0"/>
              </a:spcBef>
              <a:buFont typeface="Arial" charset="0"/>
              <a:buNone/>
              <a:defRPr/>
            </a:pPr>
            <a:endParaRPr lang="en-US" altLang="en-US" sz="1400" dirty="0"/>
          </a:p>
          <a:p>
            <a:endParaRPr lang="en-US" dirty="0"/>
          </a:p>
        </p:txBody>
      </p:sp>
    </p:spTree>
    <p:extLst>
      <p:ext uri="{BB962C8B-B14F-4D97-AF65-F5344CB8AC3E}">
        <p14:creationId xmlns:p14="http://schemas.microsoft.com/office/powerpoint/2010/main" val="396562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7504-621C-4207-A99C-BCDDA67F0445}"/>
              </a:ext>
            </a:extLst>
          </p:cNvPr>
          <p:cNvSpPr>
            <a:spLocks noGrp="1"/>
          </p:cNvSpPr>
          <p:nvPr>
            <p:ph type="title"/>
          </p:nvPr>
        </p:nvSpPr>
        <p:spPr/>
        <p:txBody>
          <a:bodyPr/>
          <a:lstStyle/>
          <a:p>
            <a:r>
              <a:rPr lang="en-US" dirty="0"/>
              <a:t>PHIMs- (formerly known as Panorama)</a:t>
            </a:r>
          </a:p>
        </p:txBody>
      </p:sp>
      <p:sp>
        <p:nvSpPr>
          <p:cNvPr id="3" name="Content Placeholder 2">
            <a:extLst>
              <a:ext uri="{FF2B5EF4-FFF2-40B4-BE49-F238E27FC236}">
                <a16:creationId xmlns:a16="http://schemas.microsoft.com/office/drawing/2014/main" id="{6F7793B1-2076-49FD-BEB7-0910B1EE2677}"/>
              </a:ext>
            </a:extLst>
          </p:cNvPr>
          <p:cNvSpPr>
            <a:spLocks noGrp="1"/>
          </p:cNvSpPr>
          <p:nvPr>
            <p:ph idx="1"/>
          </p:nvPr>
        </p:nvSpPr>
        <p:spPr/>
        <p:txBody>
          <a:bodyPr>
            <a:normAutofit fontScale="70000" lnSpcReduction="20000"/>
          </a:bodyPr>
          <a:lstStyle/>
          <a:p>
            <a:pPr>
              <a:buFont typeface="Arial" charset="0"/>
              <a:buNone/>
              <a:defRPr/>
            </a:pPr>
            <a:r>
              <a:rPr lang="en-US" dirty="0"/>
              <a:t>The Public Health Information Management System (PHIMS) is a secure, integrated electronic public health record designed to assist public health practitioners in Manitoba to manage:</a:t>
            </a:r>
          </a:p>
          <a:p>
            <a:pPr lvl="4">
              <a:defRPr/>
            </a:pPr>
            <a:r>
              <a:rPr lang="en-US" sz="1700" dirty="0"/>
              <a:t>Immunizations</a:t>
            </a:r>
          </a:p>
          <a:p>
            <a:pPr lvl="4">
              <a:defRPr/>
            </a:pPr>
            <a:r>
              <a:rPr lang="en-US" sz="1700" dirty="0"/>
              <a:t>Vaccine inventory</a:t>
            </a:r>
          </a:p>
          <a:p>
            <a:pPr lvl="4">
              <a:defRPr/>
            </a:pPr>
            <a:r>
              <a:rPr lang="en-US" sz="1700" dirty="0"/>
              <a:t>Communicable disease investigations</a:t>
            </a:r>
          </a:p>
          <a:p>
            <a:pPr>
              <a:buFont typeface="Arial" charset="0"/>
              <a:buNone/>
              <a:defRPr/>
            </a:pPr>
            <a:r>
              <a:rPr lang="en-US" dirty="0"/>
              <a:t>PHIMs also serves as the provincial database/registry for immunization records.</a:t>
            </a:r>
          </a:p>
          <a:p>
            <a:pPr>
              <a:buFont typeface="Arial" charset="0"/>
              <a:buNone/>
              <a:defRPr/>
            </a:pPr>
            <a:r>
              <a:rPr lang="en-US" dirty="0"/>
              <a:t>PHNs use it to manage large school and flu based clinics, record immunizations and review client’s immunization records. They also use the “forecaster”  function which helps to determine what immunizations an individual is due for based on the client’s immunization history.  It is a decision-making tool to assist  the immunizer, but the immunizer’s clinical judgement will overrule the forecaster if there are any contraindications . (</a:t>
            </a:r>
            <a:r>
              <a:rPr lang="en-US" dirty="0" err="1"/>
              <a:t>ie</a:t>
            </a:r>
            <a:r>
              <a:rPr lang="en-US" dirty="0"/>
              <a:t>; live vaccines and pregnant individuals)</a:t>
            </a:r>
          </a:p>
          <a:p>
            <a:pPr>
              <a:buFont typeface="Arial" charset="0"/>
              <a:buNone/>
              <a:defRPr/>
            </a:pPr>
            <a:r>
              <a:rPr lang="en-US" b="1" dirty="0"/>
              <a:t>Note :Casual Nurses are to document on the paper consent form.  The Public Health clerk will then enter the immunizations given by the Casual nurse into PHIMS.</a:t>
            </a:r>
            <a:endParaRPr lang="en-US" dirty="0"/>
          </a:p>
        </p:txBody>
      </p:sp>
    </p:spTree>
    <p:extLst>
      <p:ext uri="{BB962C8B-B14F-4D97-AF65-F5344CB8AC3E}">
        <p14:creationId xmlns:p14="http://schemas.microsoft.com/office/powerpoint/2010/main" val="287932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E853-08B9-4449-A770-21DC8A441784}"/>
              </a:ext>
            </a:extLst>
          </p:cNvPr>
          <p:cNvSpPr>
            <a:spLocks noGrp="1"/>
          </p:cNvSpPr>
          <p:nvPr>
            <p:ph type="title"/>
          </p:nvPr>
        </p:nvSpPr>
        <p:spPr/>
        <p:txBody>
          <a:bodyPr>
            <a:normAutofit/>
          </a:bodyPr>
          <a:lstStyle/>
          <a:p>
            <a:r>
              <a:rPr lang="en-US" sz="4000" dirty="0"/>
              <a:t>III. Vaccine Administration </a:t>
            </a:r>
          </a:p>
        </p:txBody>
      </p:sp>
    </p:spTree>
    <p:extLst>
      <p:ext uri="{BB962C8B-B14F-4D97-AF65-F5344CB8AC3E}">
        <p14:creationId xmlns:p14="http://schemas.microsoft.com/office/powerpoint/2010/main" val="62451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FB8B-4F61-422A-89D9-1A114C1FC482}"/>
              </a:ext>
            </a:extLst>
          </p:cNvPr>
          <p:cNvSpPr>
            <a:spLocks noGrp="1"/>
          </p:cNvSpPr>
          <p:nvPr>
            <p:ph type="title"/>
          </p:nvPr>
        </p:nvSpPr>
        <p:spPr/>
        <p:txBody>
          <a:bodyPr/>
          <a:lstStyle/>
          <a:p>
            <a:r>
              <a:rPr lang="en-US" altLang="en-US" dirty="0"/>
              <a:t>Informed Consent</a:t>
            </a:r>
            <a:endParaRPr lang="en-US" dirty="0"/>
          </a:p>
        </p:txBody>
      </p:sp>
      <p:sp>
        <p:nvSpPr>
          <p:cNvPr id="3" name="Content Placeholder 2">
            <a:extLst>
              <a:ext uri="{FF2B5EF4-FFF2-40B4-BE49-F238E27FC236}">
                <a16:creationId xmlns:a16="http://schemas.microsoft.com/office/drawing/2014/main" id="{42BFEC8C-F62D-4DC9-B794-9A7FAF8D18E9}"/>
              </a:ext>
            </a:extLst>
          </p:cNvPr>
          <p:cNvSpPr>
            <a:spLocks noGrp="1"/>
          </p:cNvSpPr>
          <p:nvPr>
            <p:ph idx="1"/>
          </p:nvPr>
        </p:nvSpPr>
        <p:spPr/>
        <p:txBody>
          <a:bodyPr>
            <a:normAutofit fontScale="92500" lnSpcReduction="10000"/>
          </a:bodyPr>
          <a:lstStyle/>
          <a:p>
            <a:pPr marL="0" indent="0">
              <a:buFont typeface="Arial" charset="0"/>
              <a:buNone/>
              <a:defRPr/>
            </a:pPr>
            <a:r>
              <a:rPr lang="en-US" dirty="0"/>
              <a:t>There are four basic requirements of a valid consent:</a:t>
            </a:r>
          </a:p>
          <a:p>
            <a:pPr>
              <a:defRPr/>
            </a:pPr>
            <a:r>
              <a:rPr lang="en-US" dirty="0"/>
              <a:t>It must be voluntary </a:t>
            </a:r>
          </a:p>
          <a:p>
            <a:pPr>
              <a:defRPr/>
            </a:pPr>
            <a:r>
              <a:rPr lang="en-US" dirty="0"/>
              <a:t>It must be given by a person with the capacity to consent </a:t>
            </a:r>
          </a:p>
          <a:p>
            <a:pPr>
              <a:defRPr/>
            </a:pPr>
            <a:r>
              <a:rPr lang="en-US" dirty="0"/>
              <a:t>It must refer to both the treatment and the provider of the treatment </a:t>
            </a:r>
          </a:p>
          <a:p>
            <a:pPr>
              <a:defRPr/>
            </a:pPr>
            <a:r>
              <a:rPr lang="en-US" dirty="0"/>
              <a:t>It must be informed </a:t>
            </a:r>
          </a:p>
          <a:p>
            <a:pPr marL="0" indent="0">
              <a:buFont typeface="Arial" charset="0"/>
              <a:buNone/>
              <a:defRPr/>
            </a:pPr>
            <a:r>
              <a:rPr lang="en-US" dirty="0"/>
              <a:t>What is informed consent for immunization? </a:t>
            </a:r>
          </a:p>
          <a:p>
            <a:pPr>
              <a:defRPr/>
            </a:pPr>
            <a:r>
              <a:rPr lang="en-US" dirty="0"/>
              <a:t>Informed consent means the client must be provided with the information necessary to make a decision to have or to refuse treatment. </a:t>
            </a:r>
          </a:p>
          <a:p>
            <a:endParaRPr lang="en-US" dirty="0"/>
          </a:p>
        </p:txBody>
      </p:sp>
    </p:spTree>
    <p:extLst>
      <p:ext uri="{BB962C8B-B14F-4D97-AF65-F5344CB8AC3E}">
        <p14:creationId xmlns:p14="http://schemas.microsoft.com/office/powerpoint/2010/main" val="168282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75A3-9719-40CB-B4F3-E9021EC5CF35}"/>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5EF7D5B4-C11D-49B9-90B8-CFE66641CFFF}"/>
              </a:ext>
            </a:extLst>
          </p:cNvPr>
          <p:cNvSpPr>
            <a:spLocks noGrp="1"/>
          </p:cNvSpPr>
          <p:nvPr>
            <p:ph idx="1"/>
          </p:nvPr>
        </p:nvSpPr>
        <p:spPr/>
        <p:txBody>
          <a:bodyPr>
            <a:normAutofit fontScale="77500" lnSpcReduction="20000"/>
          </a:bodyPr>
          <a:lstStyle/>
          <a:p>
            <a:pPr marL="514350" indent="-514350">
              <a:lnSpc>
                <a:spcPct val="90000"/>
              </a:lnSpc>
              <a:buFont typeface="+mj-lt"/>
              <a:buAutoNum type="romanUcPeriod"/>
              <a:defRPr/>
            </a:pPr>
            <a:r>
              <a:rPr lang="en-US" altLang="en-US" sz="2400" dirty="0"/>
              <a:t>Public Health Meningococcal and MMRV catch up clinics</a:t>
            </a:r>
          </a:p>
          <a:p>
            <a:pPr marL="514350" indent="-514350">
              <a:lnSpc>
                <a:spcPct val="90000"/>
              </a:lnSpc>
              <a:buFont typeface="+mj-lt"/>
              <a:buAutoNum type="romanUcPeriod"/>
              <a:defRPr/>
            </a:pPr>
            <a:r>
              <a:rPr lang="en-US" altLang="en-US" sz="2400" dirty="0"/>
              <a:t>Immunizing in the WRHA</a:t>
            </a:r>
            <a:endParaRPr lang="en-US" altLang="en-US" sz="2000" dirty="0"/>
          </a:p>
          <a:p>
            <a:pPr marL="990600" lvl="1" indent="-533400">
              <a:lnSpc>
                <a:spcPct val="90000"/>
              </a:lnSpc>
              <a:defRPr/>
            </a:pPr>
            <a:r>
              <a:rPr lang="en-US" altLang="en-US" sz="2400" dirty="0"/>
              <a:t>Casual Nurse Competency Requirements </a:t>
            </a:r>
          </a:p>
          <a:p>
            <a:pPr marL="990600" lvl="1" indent="-533400">
              <a:lnSpc>
                <a:spcPct val="90000"/>
              </a:lnSpc>
              <a:defRPr/>
            </a:pPr>
            <a:r>
              <a:rPr lang="en-US" altLang="en-US" sz="2400" dirty="0"/>
              <a:t>PHIA and Hand Hygiene Requirements </a:t>
            </a:r>
          </a:p>
          <a:p>
            <a:pPr marL="990600" lvl="1" indent="-533400">
              <a:lnSpc>
                <a:spcPct val="90000"/>
              </a:lnSpc>
              <a:defRPr/>
            </a:pPr>
            <a:r>
              <a:rPr lang="en-US" altLang="en-US" sz="2400" dirty="0"/>
              <a:t>Point of Risk Assessment</a:t>
            </a:r>
          </a:p>
          <a:p>
            <a:pPr marL="609600" indent="-609600">
              <a:lnSpc>
                <a:spcPct val="90000"/>
              </a:lnSpc>
              <a:buFontTx/>
              <a:buAutoNum type="romanUcPeriod"/>
              <a:defRPr/>
            </a:pPr>
            <a:r>
              <a:rPr lang="en-US" altLang="en-US" sz="2400" dirty="0"/>
              <a:t>Immunization Resources</a:t>
            </a:r>
          </a:p>
          <a:p>
            <a:pPr marL="609600" indent="-609600">
              <a:lnSpc>
                <a:spcPct val="90000"/>
              </a:lnSpc>
              <a:buFontTx/>
              <a:buAutoNum type="romanUcPeriod"/>
              <a:defRPr/>
            </a:pPr>
            <a:r>
              <a:rPr lang="en-US" altLang="en-US" sz="2400" dirty="0"/>
              <a:t>Personal Protective Equipment (PPE)</a:t>
            </a:r>
          </a:p>
          <a:p>
            <a:pPr marL="609600" indent="-609600">
              <a:lnSpc>
                <a:spcPct val="90000"/>
              </a:lnSpc>
              <a:buFontTx/>
              <a:buAutoNum type="romanUcPeriod"/>
              <a:defRPr/>
            </a:pPr>
            <a:r>
              <a:rPr lang="en-US" altLang="en-US" sz="2400" dirty="0"/>
              <a:t>Safety and Vaccine Administration</a:t>
            </a:r>
          </a:p>
          <a:p>
            <a:pPr marL="609600" indent="-609600">
              <a:lnSpc>
                <a:spcPct val="90000"/>
              </a:lnSpc>
              <a:buFontTx/>
              <a:buAutoNum type="romanUcPeriod"/>
              <a:defRPr/>
            </a:pPr>
            <a:r>
              <a:rPr lang="en-US" altLang="en-US" sz="2400" dirty="0"/>
              <a:t>Meningococcal and MMRV recourses </a:t>
            </a:r>
          </a:p>
          <a:p>
            <a:pPr marL="609600" indent="-609600">
              <a:lnSpc>
                <a:spcPct val="90000"/>
              </a:lnSpc>
              <a:buFontTx/>
              <a:buAutoNum type="romanUcPeriod"/>
              <a:defRPr/>
            </a:pPr>
            <a:r>
              <a:rPr lang="en-US" altLang="en-US" sz="2400" dirty="0"/>
              <a:t>Clinic considerations and set up </a:t>
            </a:r>
          </a:p>
          <a:p>
            <a:pPr marL="609600" indent="-609600">
              <a:lnSpc>
                <a:spcPct val="90000"/>
              </a:lnSpc>
              <a:buFontTx/>
              <a:buAutoNum type="romanUcPeriod"/>
              <a:defRPr/>
            </a:pPr>
            <a:r>
              <a:rPr lang="en-US" altLang="en-US" sz="2400" dirty="0"/>
              <a:t>Program Contacts </a:t>
            </a:r>
          </a:p>
        </p:txBody>
      </p:sp>
    </p:spTree>
    <p:extLst>
      <p:ext uri="{BB962C8B-B14F-4D97-AF65-F5344CB8AC3E}">
        <p14:creationId xmlns:p14="http://schemas.microsoft.com/office/powerpoint/2010/main" val="184462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C271-5184-4AC9-ACC7-1DA23CE155E9}"/>
              </a:ext>
            </a:extLst>
          </p:cNvPr>
          <p:cNvSpPr>
            <a:spLocks noGrp="1"/>
          </p:cNvSpPr>
          <p:nvPr>
            <p:ph type="title"/>
          </p:nvPr>
        </p:nvSpPr>
        <p:spPr/>
        <p:txBody>
          <a:bodyPr/>
          <a:lstStyle/>
          <a:p>
            <a:r>
              <a:rPr lang="en-US" altLang="en-US" dirty="0"/>
              <a:t>Informed Consent continued….</a:t>
            </a:r>
            <a:endParaRPr lang="en-US" dirty="0"/>
          </a:p>
        </p:txBody>
      </p:sp>
      <p:sp>
        <p:nvSpPr>
          <p:cNvPr id="3" name="Content Placeholder 2">
            <a:extLst>
              <a:ext uri="{FF2B5EF4-FFF2-40B4-BE49-F238E27FC236}">
                <a16:creationId xmlns:a16="http://schemas.microsoft.com/office/drawing/2014/main" id="{048B5785-99BD-4BB4-ACC4-84C563751644}"/>
              </a:ext>
            </a:extLst>
          </p:cNvPr>
          <p:cNvSpPr>
            <a:spLocks noGrp="1"/>
          </p:cNvSpPr>
          <p:nvPr>
            <p:ph idx="1"/>
          </p:nvPr>
        </p:nvSpPr>
        <p:spPr/>
        <p:txBody>
          <a:bodyPr>
            <a:normAutofit fontScale="92500" lnSpcReduction="20000"/>
          </a:bodyPr>
          <a:lstStyle/>
          <a:p>
            <a:pPr marL="0" indent="0">
              <a:buFont typeface="Arial" charset="0"/>
              <a:buNone/>
              <a:defRPr/>
            </a:pPr>
            <a:r>
              <a:rPr lang="en-US" dirty="0"/>
              <a:t>This information must include: </a:t>
            </a:r>
          </a:p>
          <a:p>
            <a:pPr>
              <a:defRPr/>
            </a:pPr>
            <a:r>
              <a:rPr lang="en-US" sz="1800" dirty="0"/>
              <a:t>the nature and purpose of the immunization </a:t>
            </a:r>
          </a:p>
          <a:p>
            <a:pPr>
              <a:defRPr/>
            </a:pPr>
            <a:r>
              <a:rPr lang="en-US" sz="1800" dirty="0"/>
              <a:t>what the immunization is and how it will be done </a:t>
            </a:r>
          </a:p>
          <a:p>
            <a:pPr>
              <a:defRPr/>
            </a:pPr>
            <a:r>
              <a:rPr lang="en-US" sz="1800" dirty="0"/>
              <a:t>the expected benefits of the immunization </a:t>
            </a:r>
          </a:p>
          <a:p>
            <a:pPr>
              <a:defRPr/>
            </a:pPr>
            <a:r>
              <a:rPr lang="en-US" sz="1800" dirty="0"/>
              <a:t>the risks and possible side effects of the immunization </a:t>
            </a:r>
          </a:p>
          <a:p>
            <a:pPr>
              <a:defRPr/>
            </a:pPr>
            <a:r>
              <a:rPr lang="en-US" sz="1800" dirty="0"/>
              <a:t>alternative courses of action - other things that the client can do to prevent the disease </a:t>
            </a:r>
          </a:p>
          <a:p>
            <a:pPr>
              <a:defRPr/>
            </a:pPr>
            <a:r>
              <a:rPr lang="en-US" sz="1800" dirty="0"/>
              <a:t>the risks of not having the immunization </a:t>
            </a:r>
          </a:p>
          <a:p>
            <a:pPr>
              <a:defRPr/>
            </a:pPr>
            <a:endParaRPr lang="en-US" dirty="0"/>
          </a:p>
          <a:p>
            <a:pPr lvl="2">
              <a:buFont typeface="Symbol" pitchFamily="18" charset="2"/>
              <a:buChar char="·"/>
              <a:defRPr/>
            </a:pPr>
            <a:r>
              <a:rPr lang="en-US" altLang="en-US" sz="1800" dirty="0"/>
              <a:t>See the following Clinical Practice Guideline: </a:t>
            </a:r>
            <a:r>
              <a:rPr lang="en-US" altLang="en-US" sz="1800" dirty="0">
                <a:hlinkClick r:id="rId2"/>
              </a:rPr>
              <a:t>Informed Consent for Immunization</a:t>
            </a:r>
            <a:endParaRPr lang="en-US" altLang="en-US" sz="1800" dirty="0"/>
          </a:p>
          <a:p>
            <a:pPr lvl="2">
              <a:buFont typeface="Symbol" pitchFamily="18" charset="2"/>
              <a:buChar char="·"/>
              <a:defRPr/>
            </a:pPr>
            <a:endParaRPr lang="en-US" altLang="en-US" sz="1800" dirty="0"/>
          </a:p>
          <a:p>
            <a:endParaRPr lang="en-US" dirty="0"/>
          </a:p>
        </p:txBody>
      </p:sp>
    </p:spTree>
    <p:extLst>
      <p:ext uri="{BB962C8B-B14F-4D97-AF65-F5344CB8AC3E}">
        <p14:creationId xmlns:p14="http://schemas.microsoft.com/office/powerpoint/2010/main" val="3095578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524-9A66-4B91-9DF3-08E996F5DB36}"/>
              </a:ext>
            </a:extLst>
          </p:cNvPr>
          <p:cNvSpPr>
            <a:spLocks noGrp="1"/>
          </p:cNvSpPr>
          <p:nvPr>
            <p:ph type="title"/>
          </p:nvPr>
        </p:nvSpPr>
        <p:spPr/>
        <p:txBody>
          <a:bodyPr/>
          <a:lstStyle/>
          <a:p>
            <a:r>
              <a:rPr lang="en-US" altLang="en-US" dirty="0"/>
              <a:t>The 10 Rights during immunizing</a:t>
            </a:r>
            <a:endParaRPr lang="en-US" dirty="0"/>
          </a:p>
        </p:txBody>
      </p:sp>
      <p:sp>
        <p:nvSpPr>
          <p:cNvPr id="3" name="Content Placeholder 2">
            <a:extLst>
              <a:ext uri="{FF2B5EF4-FFF2-40B4-BE49-F238E27FC236}">
                <a16:creationId xmlns:a16="http://schemas.microsoft.com/office/drawing/2014/main" id="{2AF072A3-3CF7-49BC-B79F-1B58679D17D5}"/>
              </a:ext>
            </a:extLst>
          </p:cNvPr>
          <p:cNvSpPr>
            <a:spLocks noGrp="1"/>
          </p:cNvSpPr>
          <p:nvPr>
            <p:ph idx="1"/>
          </p:nvPr>
        </p:nvSpPr>
        <p:spPr/>
        <p:txBody>
          <a:bodyPr>
            <a:normAutofit fontScale="25000" lnSpcReduction="20000"/>
          </a:bodyPr>
          <a:lstStyle/>
          <a:p>
            <a:pPr lvl="1">
              <a:buFont typeface="Wingdings" panose="05000000000000000000" pitchFamily="2" charset="2"/>
              <a:buChar char="ü"/>
            </a:pPr>
            <a:r>
              <a:rPr lang="en-US" altLang="en-US" sz="7200" dirty="0"/>
              <a:t>Right patient/client</a:t>
            </a:r>
          </a:p>
          <a:p>
            <a:pPr lvl="1">
              <a:buFont typeface="Wingdings" panose="05000000000000000000" pitchFamily="2" charset="2"/>
              <a:buChar char="ü"/>
            </a:pPr>
            <a:r>
              <a:rPr lang="en-US" altLang="en-US" sz="7200" dirty="0"/>
              <a:t>Right medication/vaccine</a:t>
            </a:r>
          </a:p>
          <a:p>
            <a:pPr lvl="1">
              <a:buFont typeface="Wingdings" panose="05000000000000000000" pitchFamily="2" charset="2"/>
              <a:buChar char="ü"/>
            </a:pPr>
            <a:r>
              <a:rPr lang="en-US" altLang="en-US" sz="7200" dirty="0"/>
              <a:t>Right dose</a:t>
            </a:r>
          </a:p>
          <a:p>
            <a:pPr lvl="1">
              <a:buFont typeface="Wingdings" panose="05000000000000000000" pitchFamily="2" charset="2"/>
              <a:buChar char="ü"/>
            </a:pPr>
            <a:r>
              <a:rPr lang="en-US" altLang="en-US" sz="7200" dirty="0"/>
              <a:t>Right route                                         </a:t>
            </a:r>
          </a:p>
          <a:p>
            <a:pPr lvl="1">
              <a:buFont typeface="Wingdings" panose="05000000000000000000" pitchFamily="2" charset="2"/>
              <a:buChar char="ü"/>
            </a:pPr>
            <a:r>
              <a:rPr lang="en-US" altLang="en-US" sz="7200" dirty="0"/>
              <a:t>Right time/schedule</a:t>
            </a:r>
          </a:p>
          <a:p>
            <a:pPr lvl="1">
              <a:buFont typeface="Wingdings" panose="05000000000000000000" pitchFamily="2" charset="2"/>
              <a:buChar char="ü"/>
            </a:pPr>
            <a:r>
              <a:rPr lang="en-US" altLang="en-US" sz="7200" dirty="0"/>
              <a:t>Right patient/client education</a:t>
            </a:r>
          </a:p>
          <a:p>
            <a:pPr lvl="1">
              <a:buFont typeface="Wingdings" panose="05000000000000000000" pitchFamily="2" charset="2"/>
              <a:buChar char="ü"/>
            </a:pPr>
            <a:r>
              <a:rPr lang="en-US" altLang="en-US" sz="7200" dirty="0"/>
              <a:t>Right documentation</a:t>
            </a:r>
          </a:p>
          <a:p>
            <a:pPr lvl="1">
              <a:buFont typeface="Wingdings" panose="05000000000000000000" pitchFamily="2" charset="2"/>
              <a:buChar char="ü"/>
            </a:pPr>
            <a:r>
              <a:rPr lang="en-US" altLang="en-US" sz="7200" dirty="0"/>
              <a:t>Right to refuse</a:t>
            </a:r>
          </a:p>
          <a:p>
            <a:pPr lvl="1">
              <a:buFont typeface="Wingdings" panose="05000000000000000000" pitchFamily="2" charset="2"/>
              <a:buChar char="ü"/>
            </a:pPr>
            <a:r>
              <a:rPr lang="en-US" altLang="en-US" sz="7200" dirty="0"/>
              <a:t>Right Assessment</a:t>
            </a:r>
          </a:p>
          <a:p>
            <a:pPr lvl="1">
              <a:buFont typeface="Wingdings" panose="05000000000000000000" pitchFamily="2" charset="2"/>
              <a:buChar char="ü"/>
            </a:pPr>
            <a:r>
              <a:rPr lang="en-US" altLang="en-US" sz="7200" dirty="0"/>
              <a:t>Right evaluation</a:t>
            </a:r>
          </a:p>
          <a:p>
            <a:pPr lvl="1">
              <a:buFont typeface="Wingdings" panose="05000000000000000000" pitchFamily="2" charset="2"/>
              <a:buChar char="ü"/>
            </a:pPr>
            <a:endParaRPr lang="en-US" altLang="en-US" sz="7200" dirty="0"/>
          </a:p>
          <a:p>
            <a:pPr lvl="1">
              <a:buFont typeface="Wingdings" panose="05000000000000000000" pitchFamily="2" charset="2"/>
              <a:buChar char="v"/>
            </a:pPr>
            <a:r>
              <a:rPr lang="en-US" altLang="en-US" sz="7200" b="1" i="1" dirty="0"/>
              <a:t>Note -Important to check expiry date on the vaccine</a:t>
            </a:r>
          </a:p>
          <a:p>
            <a:pPr marL="457200" lvl="1" indent="0">
              <a:buNone/>
            </a:pPr>
            <a:endParaRPr lang="en-US" altLang="en-US" sz="2400" dirty="0"/>
          </a:p>
          <a:p>
            <a:pPr marL="0" indent="0">
              <a:buNone/>
            </a:pPr>
            <a:endParaRPr lang="en-US" dirty="0"/>
          </a:p>
        </p:txBody>
      </p:sp>
      <p:pic>
        <p:nvPicPr>
          <p:cNvPr id="4" name="Picture 6" descr="C:\Users\lklassensemeniuk\AppData\Local\Microsoft\Windows\Temporary Internet Files\Content.IE5\ONYPGE3Q\MC900334030[1].wmf">
            <a:extLst>
              <a:ext uri="{FF2B5EF4-FFF2-40B4-BE49-F238E27FC236}">
                <a16:creationId xmlns:a16="http://schemas.microsoft.com/office/drawing/2014/main" id="{247AF160-3F0B-4D25-A996-23C4FA4AC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612" y="2930132"/>
            <a:ext cx="106521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76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92DB-162B-4099-929C-AB24C0728A60}"/>
              </a:ext>
            </a:extLst>
          </p:cNvPr>
          <p:cNvSpPr>
            <a:spLocks noGrp="1"/>
          </p:cNvSpPr>
          <p:nvPr>
            <p:ph type="title"/>
          </p:nvPr>
        </p:nvSpPr>
        <p:spPr/>
        <p:txBody>
          <a:bodyPr/>
          <a:lstStyle/>
          <a:p>
            <a:r>
              <a:rPr lang="en-US" altLang="en-US" dirty="0"/>
              <a:t>Vaccine Administration Basics </a:t>
            </a:r>
            <a:endParaRPr lang="en-US" dirty="0"/>
          </a:p>
        </p:txBody>
      </p:sp>
      <p:sp>
        <p:nvSpPr>
          <p:cNvPr id="3" name="Content Placeholder 2">
            <a:extLst>
              <a:ext uri="{FF2B5EF4-FFF2-40B4-BE49-F238E27FC236}">
                <a16:creationId xmlns:a16="http://schemas.microsoft.com/office/drawing/2014/main" id="{BBAA3325-485E-43F1-B0D5-3693BA129F78}"/>
              </a:ext>
            </a:extLst>
          </p:cNvPr>
          <p:cNvSpPr>
            <a:spLocks noGrp="1"/>
          </p:cNvSpPr>
          <p:nvPr>
            <p:ph idx="1"/>
          </p:nvPr>
        </p:nvSpPr>
        <p:spPr/>
        <p:txBody>
          <a:bodyPr>
            <a:normAutofit fontScale="25000" lnSpcReduction="20000"/>
          </a:bodyPr>
          <a:lstStyle/>
          <a:p>
            <a:pPr marL="0" indent="0">
              <a:buFont typeface="Arial" charset="0"/>
              <a:buNone/>
              <a:defRPr/>
            </a:pPr>
            <a:r>
              <a:rPr lang="en-US" altLang="en-US" sz="6400" dirty="0"/>
              <a:t>Preparation for vaccine administration: </a:t>
            </a:r>
          </a:p>
          <a:p>
            <a:pPr lvl="1">
              <a:buFont typeface="Wingdings" panose="05000000000000000000" pitchFamily="2" charset="2"/>
              <a:buChar char="Ø"/>
              <a:defRPr/>
            </a:pPr>
            <a:r>
              <a:rPr lang="en-US" altLang="en-US" sz="6400" dirty="0"/>
              <a:t>Check product</a:t>
            </a:r>
          </a:p>
          <a:p>
            <a:pPr marL="742950" lvl="1" indent="-285750">
              <a:buFont typeface="Wingdings" panose="05000000000000000000" pitchFamily="2" charset="2"/>
              <a:buChar char="ü"/>
              <a:defRPr/>
            </a:pPr>
            <a:r>
              <a:rPr lang="en-US" altLang="en-US" sz="6400" dirty="0"/>
              <a:t>Expiry date </a:t>
            </a:r>
          </a:p>
          <a:p>
            <a:pPr marL="742950" lvl="1" indent="-285750">
              <a:buFont typeface="Wingdings" panose="05000000000000000000" pitchFamily="2" charset="2"/>
              <a:buChar char="ü"/>
              <a:defRPr/>
            </a:pPr>
            <a:r>
              <a:rPr lang="en-US" altLang="en-US" sz="6400" dirty="0"/>
              <a:t>Appearance			</a:t>
            </a:r>
          </a:p>
          <a:p>
            <a:pPr marL="742950" lvl="1" indent="-285750">
              <a:buFont typeface="Wingdings" panose="05000000000000000000" pitchFamily="2" charset="2"/>
              <a:buChar char="ü"/>
              <a:defRPr/>
            </a:pPr>
            <a:r>
              <a:rPr lang="en-US" altLang="en-US" sz="6400" dirty="0"/>
              <a:t>Multi-dose vial check date of when it was first punctured</a:t>
            </a:r>
          </a:p>
          <a:p>
            <a:pPr marL="742950" lvl="1" indent="-285750">
              <a:buFont typeface="Wingdings" panose="05000000000000000000" pitchFamily="2" charset="2"/>
              <a:buChar char="ü"/>
              <a:defRPr/>
            </a:pPr>
            <a:r>
              <a:rPr lang="en-US" altLang="en-US" sz="6400" dirty="0"/>
              <a:t>Gently shake or roll product just prior to drawing up </a:t>
            </a:r>
          </a:p>
          <a:p>
            <a:pPr lvl="1">
              <a:buFont typeface="Wingdings" panose="05000000000000000000" pitchFamily="2" charset="2"/>
              <a:buChar char="Ø"/>
              <a:defRPr/>
            </a:pPr>
            <a:r>
              <a:rPr lang="en-US" altLang="en-US" sz="6400" dirty="0"/>
              <a:t>Aseptic technique</a:t>
            </a:r>
          </a:p>
          <a:p>
            <a:pPr lvl="2">
              <a:defRPr/>
            </a:pPr>
            <a:r>
              <a:rPr lang="en-US" altLang="en-US" sz="6400" dirty="0"/>
              <a:t>Swab all vial stoppers </a:t>
            </a:r>
          </a:p>
          <a:p>
            <a:pPr lvl="2">
              <a:defRPr/>
            </a:pPr>
            <a:r>
              <a:rPr lang="en-US" altLang="en-US" sz="6400" dirty="0"/>
              <a:t>Handwashing / hand sanitizer  / Gloves (</a:t>
            </a:r>
            <a:r>
              <a:rPr lang="en-US" altLang="en-US" sz="6400" i="1" dirty="0"/>
              <a:t>only required if open sores on immunizers hands)</a:t>
            </a:r>
          </a:p>
          <a:p>
            <a:pPr lvl="1">
              <a:buFont typeface="Wingdings" panose="05000000000000000000" pitchFamily="2" charset="2"/>
              <a:buChar char="Ø"/>
              <a:defRPr/>
            </a:pPr>
            <a:r>
              <a:rPr lang="en-US" altLang="en-US" sz="6400" dirty="0"/>
              <a:t>Disposal </a:t>
            </a:r>
          </a:p>
          <a:p>
            <a:pPr lvl="2">
              <a:defRPr/>
            </a:pPr>
            <a:r>
              <a:rPr lang="en-US" altLang="en-US" sz="6400" dirty="0"/>
              <a:t>Approved sharps container at each immunizers station</a:t>
            </a:r>
          </a:p>
          <a:p>
            <a:pPr>
              <a:spcBef>
                <a:spcPct val="0"/>
              </a:spcBef>
              <a:buFont typeface="Arial" charset="0"/>
              <a:buNone/>
              <a:defRPr/>
            </a:pPr>
            <a:endParaRPr lang="en-US" altLang="en-US" sz="6400" dirty="0"/>
          </a:p>
          <a:p>
            <a:pPr>
              <a:spcBef>
                <a:spcPct val="0"/>
              </a:spcBef>
              <a:buFont typeface="Arial" charset="0"/>
              <a:buNone/>
              <a:defRPr/>
            </a:pPr>
            <a:r>
              <a:rPr lang="en-US" altLang="en-US" sz="6400" dirty="0"/>
              <a:t>Review link in the Regional Immunization Manual re: Vaccine Administration</a:t>
            </a:r>
          </a:p>
          <a:p>
            <a:pPr lvl="2">
              <a:spcBef>
                <a:spcPct val="0"/>
              </a:spcBef>
              <a:defRPr/>
            </a:pPr>
            <a:r>
              <a:rPr lang="en-US" altLang="en-US" sz="6400" dirty="0">
                <a:hlinkClick r:id="rId2"/>
              </a:rPr>
              <a:t>Administration of Immunizing Agents</a:t>
            </a:r>
            <a:endParaRPr lang="en-US" altLang="en-US" sz="6400" dirty="0"/>
          </a:p>
          <a:p>
            <a:endParaRPr lang="en-US" dirty="0"/>
          </a:p>
        </p:txBody>
      </p:sp>
    </p:spTree>
    <p:extLst>
      <p:ext uri="{BB962C8B-B14F-4D97-AF65-F5344CB8AC3E}">
        <p14:creationId xmlns:p14="http://schemas.microsoft.com/office/powerpoint/2010/main" val="1377065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DD8B-BCC3-4A6D-B5C2-87E21A7667E6}"/>
              </a:ext>
            </a:extLst>
          </p:cNvPr>
          <p:cNvSpPr>
            <a:spLocks noGrp="1"/>
          </p:cNvSpPr>
          <p:nvPr>
            <p:ph type="title"/>
          </p:nvPr>
        </p:nvSpPr>
        <p:spPr/>
        <p:txBody>
          <a:bodyPr/>
          <a:lstStyle/>
          <a:p>
            <a:r>
              <a:rPr lang="en-US" altLang="en-US" dirty="0"/>
              <a:t>Comforting Restraint </a:t>
            </a:r>
            <a:endParaRPr lang="en-US" dirty="0"/>
          </a:p>
        </p:txBody>
      </p:sp>
      <p:pic>
        <p:nvPicPr>
          <p:cNvPr id="5" name="Picture 2">
            <a:extLst>
              <a:ext uri="{FF2B5EF4-FFF2-40B4-BE49-F238E27FC236}">
                <a16:creationId xmlns:a16="http://schemas.microsoft.com/office/drawing/2014/main" id="{93BCCA26-C764-4429-A351-224410CDFE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53006" y="2016125"/>
            <a:ext cx="7324627" cy="380964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199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3637-CD6F-40E0-B9D8-11CB1C3FA46E}"/>
              </a:ext>
            </a:extLst>
          </p:cNvPr>
          <p:cNvSpPr>
            <a:spLocks noGrp="1"/>
          </p:cNvSpPr>
          <p:nvPr>
            <p:ph type="title"/>
          </p:nvPr>
        </p:nvSpPr>
        <p:spPr/>
        <p:txBody>
          <a:bodyPr/>
          <a:lstStyle/>
          <a:p>
            <a:r>
              <a:rPr lang="en-US" altLang="en-US" dirty="0"/>
              <a:t>Comforting Restraint </a:t>
            </a:r>
            <a:endParaRPr lang="en-US" dirty="0"/>
          </a:p>
        </p:txBody>
      </p:sp>
      <p:pic>
        <p:nvPicPr>
          <p:cNvPr id="4" name="Picture 2">
            <a:extLst>
              <a:ext uri="{FF2B5EF4-FFF2-40B4-BE49-F238E27FC236}">
                <a16:creationId xmlns:a16="http://schemas.microsoft.com/office/drawing/2014/main" id="{3950B16A-26C0-4DF8-8A36-663BE5665E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3325" y="2016124"/>
            <a:ext cx="7503735" cy="394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872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3322-7E74-4C67-8D5E-10CEB7294179}"/>
              </a:ext>
            </a:extLst>
          </p:cNvPr>
          <p:cNvSpPr>
            <a:spLocks noGrp="1"/>
          </p:cNvSpPr>
          <p:nvPr>
            <p:ph type="title"/>
          </p:nvPr>
        </p:nvSpPr>
        <p:spPr/>
        <p:txBody>
          <a:bodyPr/>
          <a:lstStyle/>
          <a:p>
            <a:r>
              <a:rPr lang="en-US" altLang="en-US" dirty="0"/>
              <a:t>Infant I.M.’s </a:t>
            </a:r>
            <a:endParaRPr lang="en-US" dirty="0"/>
          </a:p>
        </p:txBody>
      </p:sp>
      <p:sp>
        <p:nvSpPr>
          <p:cNvPr id="3" name="Content Placeholder 2">
            <a:extLst>
              <a:ext uri="{FF2B5EF4-FFF2-40B4-BE49-F238E27FC236}">
                <a16:creationId xmlns:a16="http://schemas.microsoft.com/office/drawing/2014/main" id="{8BB58E88-9BA9-4873-AC40-EF0B7268778F}"/>
              </a:ext>
            </a:extLst>
          </p:cNvPr>
          <p:cNvSpPr>
            <a:spLocks noGrp="1"/>
          </p:cNvSpPr>
          <p:nvPr>
            <p:ph idx="1"/>
          </p:nvPr>
        </p:nvSpPr>
        <p:spPr/>
        <p:txBody>
          <a:bodyPr/>
          <a:lstStyle/>
          <a:p>
            <a:pPr marL="0" indent="0"/>
            <a:r>
              <a:rPr lang="en-US" altLang="en-US" dirty="0"/>
              <a:t>Landmarking: vastus lateralis muscle </a:t>
            </a:r>
          </a:p>
          <a:p>
            <a:pPr marL="0" indent="0"/>
            <a:r>
              <a:rPr lang="en-US" altLang="en-US" sz="2800" dirty="0"/>
              <a:t>Needle gauge: 25 G</a:t>
            </a:r>
          </a:p>
          <a:p>
            <a:pPr marL="0" indent="0"/>
            <a:r>
              <a:rPr lang="en-US" altLang="en-US" sz="2800" dirty="0"/>
              <a:t>Needle length: 1”</a:t>
            </a:r>
          </a:p>
          <a:p>
            <a:endParaRPr lang="en-US" dirty="0"/>
          </a:p>
        </p:txBody>
      </p:sp>
      <p:pic>
        <p:nvPicPr>
          <p:cNvPr id="4" name="Picture 2">
            <a:extLst>
              <a:ext uri="{FF2B5EF4-FFF2-40B4-BE49-F238E27FC236}">
                <a16:creationId xmlns:a16="http://schemas.microsoft.com/office/drawing/2014/main" id="{39036D6E-EC79-4383-B8CF-AB3BE0DF9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71" y="3741038"/>
            <a:ext cx="31623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277C209B-2A2E-4C37-9356-4D697DAFA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865" y="2236088"/>
            <a:ext cx="37909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143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80E-F73A-4A2D-B9A5-5C01067718AB}"/>
              </a:ext>
            </a:extLst>
          </p:cNvPr>
          <p:cNvSpPr>
            <a:spLocks noGrp="1"/>
          </p:cNvSpPr>
          <p:nvPr>
            <p:ph type="title"/>
          </p:nvPr>
        </p:nvSpPr>
        <p:spPr/>
        <p:txBody>
          <a:bodyPr/>
          <a:lstStyle/>
          <a:p>
            <a:r>
              <a:rPr lang="en-US" altLang="en-US" dirty="0"/>
              <a:t>Children &amp; Adults I.M.’s </a:t>
            </a:r>
            <a:endParaRPr lang="en-US" dirty="0"/>
          </a:p>
        </p:txBody>
      </p:sp>
      <p:sp>
        <p:nvSpPr>
          <p:cNvPr id="3" name="Content Placeholder 2">
            <a:extLst>
              <a:ext uri="{FF2B5EF4-FFF2-40B4-BE49-F238E27FC236}">
                <a16:creationId xmlns:a16="http://schemas.microsoft.com/office/drawing/2014/main" id="{CFFA3CFC-2AB5-4CD7-9C8D-25F2623703E6}"/>
              </a:ext>
            </a:extLst>
          </p:cNvPr>
          <p:cNvSpPr>
            <a:spLocks noGrp="1"/>
          </p:cNvSpPr>
          <p:nvPr>
            <p:ph idx="1"/>
          </p:nvPr>
        </p:nvSpPr>
        <p:spPr/>
        <p:txBody>
          <a:bodyPr/>
          <a:lstStyle/>
          <a:p>
            <a:pPr marL="0" indent="0">
              <a:buFont typeface="Arial" charset="0"/>
              <a:buNone/>
              <a:defRPr/>
            </a:pPr>
            <a:r>
              <a:rPr lang="en-US" dirty="0"/>
              <a:t>Landmarking: deltoid muscle </a:t>
            </a:r>
          </a:p>
          <a:p>
            <a:pPr>
              <a:buFont typeface="Arial" charset="0"/>
              <a:buNone/>
              <a:defRPr/>
            </a:pPr>
            <a:r>
              <a:rPr lang="en-US" dirty="0"/>
              <a:t>Needle gauge: 22-25 G</a:t>
            </a:r>
          </a:p>
          <a:p>
            <a:pPr>
              <a:buFont typeface="Arial" charset="0"/>
              <a:buNone/>
              <a:defRPr/>
            </a:pPr>
            <a:r>
              <a:rPr lang="en-US" dirty="0"/>
              <a:t>Needle length: Children 1” Adults 1- ½” </a:t>
            </a:r>
          </a:p>
          <a:p>
            <a:endParaRPr lang="en-US" dirty="0"/>
          </a:p>
        </p:txBody>
      </p:sp>
      <p:pic>
        <p:nvPicPr>
          <p:cNvPr id="4" name="Picture 2">
            <a:extLst>
              <a:ext uri="{FF2B5EF4-FFF2-40B4-BE49-F238E27FC236}">
                <a16:creationId xmlns:a16="http://schemas.microsoft.com/office/drawing/2014/main" id="{EEB35BBA-E92D-4768-A62C-370CC8E7E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481" y="3429000"/>
            <a:ext cx="842486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14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ECB3-17D8-4635-A503-E6C166AAC26B}"/>
              </a:ext>
            </a:extLst>
          </p:cNvPr>
          <p:cNvSpPr>
            <a:spLocks noGrp="1"/>
          </p:cNvSpPr>
          <p:nvPr>
            <p:ph type="title"/>
          </p:nvPr>
        </p:nvSpPr>
        <p:spPr/>
        <p:txBody>
          <a:bodyPr/>
          <a:lstStyle/>
          <a:p>
            <a:r>
              <a:rPr lang="en-US" altLang="en-US" dirty="0"/>
              <a:t>Subcutaneous Injections </a:t>
            </a:r>
            <a:endParaRPr lang="en-US" dirty="0"/>
          </a:p>
        </p:txBody>
      </p:sp>
      <p:sp>
        <p:nvSpPr>
          <p:cNvPr id="3" name="Content Placeholder 2">
            <a:extLst>
              <a:ext uri="{FF2B5EF4-FFF2-40B4-BE49-F238E27FC236}">
                <a16:creationId xmlns:a16="http://schemas.microsoft.com/office/drawing/2014/main" id="{A8C94CB7-01D2-47F0-A3FD-3D39ACCD673D}"/>
              </a:ext>
            </a:extLst>
          </p:cNvPr>
          <p:cNvSpPr>
            <a:spLocks noGrp="1"/>
          </p:cNvSpPr>
          <p:nvPr>
            <p:ph idx="1"/>
          </p:nvPr>
        </p:nvSpPr>
        <p:spPr/>
        <p:txBody>
          <a:bodyPr/>
          <a:lstStyle/>
          <a:p>
            <a:pPr marL="0" indent="0">
              <a:buFont typeface="Arial" charset="0"/>
              <a:buNone/>
              <a:defRPr/>
            </a:pPr>
            <a:r>
              <a:rPr lang="en-US" sz="1600" dirty="0"/>
              <a:t>Adults ( SQ is an option for </a:t>
            </a:r>
            <a:r>
              <a:rPr lang="en-US" sz="1600" dirty="0" err="1"/>
              <a:t>pneumo</a:t>
            </a:r>
            <a:r>
              <a:rPr lang="en-US" sz="1600" dirty="0"/>
              <a:t> vaccine) NOTE: I.M. preferred for administration  </a:t>
            </a:r>
          </a:p>
          <a:p>
            <a:pPr>
              <a:buFont typeface="Arial" charset="0"/>
              <a:buNone/>
              <a:defRPr/>
            </a:pPr>
            <a:r>
              <a:rPr lang="en-US" sz="1600" dirty="0"/>
              <a:t>Upper outer triceps area for 12 months &amp; up </a:t>
            </a:r>
          </a:p>
          <a:p>
            <a:pPr>
              <a:buFont typeface="Arial" charset="0"/>
              <a:buNone/>
              <a:defRPr/>
            </a:pPr>
            <a:r>
              <a:rPr lang="en-US" sz="1600" dirty="0"/>
              <a:t>Needle gauge 25 and length 5/8”</a:t>
            </a:r>
          </a:p>
          <a:p>
            <a:endParaRPr lang="en-US" dirty="0"/>
          </a:p>
        </p:txBody>
      </p:sp>
      <p:pic>
        <p:nvPicPr>
          <p:cNvPr id="4" name="Picture 2">
            <a:extLst>
              <a:ext uri="{FF2B5EF4-FFF2-40B4-BE49-F238E27FC236}">
                <a16:creationId xmlns:a16="http://schemas.microsoft.com/office/drawing/2014/main" id="{38EB310F-4644-43E1-8599-943CD839B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253" y="3179370"/>
            <a:ext cx="67341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603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62BE-AD57-46E2-B49B-B6AA4DF59093}"/>
              </a:ext>
            </a:extLst>
          </p:cNvPr>
          <p:cNvSpPr>
            <a:spLocks noGrp="1"/>
          </p:cNvSpPr>
          <p:nvPr>
            <p:ph type="title"/>
          </p:nvPr>
        </p:nvSpPr>
        <p:spPr/>
        <p:txBody>
          <a:bodyPr>
            <a:normAutofit fontScale="90000"/>
          </a:bodyPr>
          <a:lstStyle/>
          <a:p>
            <a:r>
              <a:rPr lang="en-US" dirty="0"/>
              <a:t>Men-C </a:t>
            </a:r>
            <a:r>
              <a:rPr lang="en-US" dirty="0" err="1"/>
              <a:t>neisvac</a:t>
            </a:r>
            <a:r>
              <a:rPr lang="en-US" dirty="0"/>
              <a:t>-C vaccine </a:t>
            </a:r>
            <a:r>
              <a:rPr lang="en-US" b="1" dirty="0"/>
              <a:t>(meningococcal group C-TT conjugate vaccine, adsorbed)</a:t>
            </a:r>
            <a:br>
              <a:rPr lang="en-US" b="1" dirty="0"/>
            </a:br>
            <a:endParaRPr lang="en-US" dirty="0"/>
          </a:p>
        </p:txBody>
      </p:sp>
      <p:pic>
        <p:nvPicPr>
          <p:cNvPr id="4" name="Content Placeholder 3">
            <a:extLst>
              <a:ext uri="{FF2B5EF4-FFF2-40B4-BE49-F238E27FC236}">
                <a16:creationId xmlns:a16="http://schemas.microsoft.com/office/drawing/2014/main" id="{01A97923-84D7-4B4F-80B7-B023E1C78DCE}"/>
              </a:ext>
            </a:extLst>
          </p:cNvPr>
          <p:cNvPicPr>
            <a:picLocks noGrp="1" noChangeAspect="1"/>
          </p:cNvPicPr>
          <p:nvPr>
            <p:ph idx="1"/>
          </p:nvPr>
        </p:nvPicPr>
        <p:blipFill>
          <a:blip r:embed="rId2"/>
          <a:stretch>
            <a:fillRect/>
          </a:stretch>
        </p:blipFill>
        <p:spPr>
          <a:xfrm>
            <a:off x="1451579" y="2032806"/>
            <a:ext cx="3867690" cy="2124371"/>
          </a:xfrm>
          <a:prstGeom prst="rect">
            <a:avLst/>
          </a:prstGeom>
        </p:spPr>
      </p:pic>
      <p:pic>
        <p:nvPicPr>
          <p:cNvPr id="5" name="Picture 4">
            <a:extLst>
              <a:ext uri="{FF2B5EF4-FFF2-40B4-BE49-F238E27FC236}">
                <a16:creationId xmlns:a16="http://schemas.microsoft.com/office/drawing/2014/main" id="{B83BF8BF-4D18-4F69-AE8F-3D70C002D66C}"/>
              </a:ext>
            </a:extLst>
          </p:cNvPr>
          <p:cNvPicPr>
            <a:picLocks noChangeAspect="1"/>
          </p:cNvPicPr>
          <p:nvPr/>
        </p:nvPicPr>
        <p:blipFill>
          <a:blip r:embed="rId3"/>
          <a:stretch>
            <a:fillRect/>
          </a:stretch>
        </p:blipFill>
        <p:spPr>
          <a:xfrm>
            <a:off x="6003603" y="2196186"/>
            <a:ext cx="2953162" cy="1609950"/>
          </a:xfrm>
          <a:prstGeom prst="rect">
            <a:avLst/>
          </a:prstGeom>
        </p:spPr>
      </p:pic>
    </p:spTree>
    <p:extLst>
      <p:ext uri="{BB962C8B-B14F-4D97-AF65-F5344CB8AC3E}">
        <p14:creationId xmlns:p14="http://schemas.microsoft.com/office/powerpoint/2010/main" val="3636578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9229D-F55E-4F19-B09C-98812EFE9501}"/>
              </a:ext>
            </a:extLst>
          </p:cNvPr>
          <p:cNvSpPr>
            <a:spLocks noGrp="1"/>
          </p:cNvSpPr>
          <p:nvPr>
            <p:ph type="title"/>
          </p:nvPr>
        </p:nvSpPr>
        <p:spPr/>
        <p:txBody>
          <a:bodyPr>
            <a:normAutofit fontScale="90000"/>
          </a:bodyPr>
          <a:lstStyle/>
          <a:p>
            <a:r>
              <a:rPr lang="en-US" dirty="0"/>
              <a:t>Men-C </a:t>
            </a:r>
            <a:r>
              <a:rPr lang="en-US" dirty="0" err="1"/>
              <a:t>neisvac</a:t>
            </a:r>
            <a:r>
              <a:rPr lang="en-US" dirty="0"/>
              <a:t>-C vaccine </a:t>
            </a:r>
            <a:r>
              <a:rPr lang="en-US" b="1" dirty="0"/>
              <a:t>(meningococcal group C-TT conjugate vaccine, adsorbed)</a:t>
            </a:r>
            <a:endParaRPr lang="en-US" dirty="0"/>
          </a:p>
        </p:txBody>
      </p:sp>
      <p:sp>
        <p:nvSpPr>
          <p:cNvPr id="3" name="Content Placeholder 2">
            <a:extLst>
              <a:ext uri="{FF2B5EF4-FFF2-40B4-BE49-F238E27FC236}">
                <a16:creationId xmlns:a16="http://schemas.microsoft.com/office/drawing/2014/main" id="{298EF7FD-BDB8-4DF8-9C70-FEF4F8B963FA}"/>
              </a:ext>
            </a:extLst>
          </p:cNvPr>
          <p:cNvSpPr>
            <a:spLocks noGrp="1"/>
          </p:cNvSpPr>
          <p:nvPr>
            <p:ph idx="1"/>
          </p:nvPr>
        </p:nvSpPr>
        <p:spPr/>
        <p:txBody>
          <a:bodyPr/>
          <a:lstStyle/>
          <a:p>
            <a:r>
              <a:rPr lang="en-US" dirty="0"/>
              <a:t>No dilution required , product is supplied in pre filled syringes </a:t>
            </a:r>
          </a:p>
          <a:p>
            <a:r>
              <a:rPr lang="en-US" dirty="0"/>
              <a:t>Dose : 0.5 ml </a:t>
            </a:r>
          </a:p>
          <a:p>
            <a:r>
              <a:rPr lang="en-US" dirty="0"/>
              <a:t>Route: </a:t>
            </a:r>
            <a:r>
              <a:rPr lang="en-US" dirty="0" err="1"/>
              <a:t>NeisVac</a:t>
            </a:r>
            <a:r>
              <a:rPr lang="en-US" dirty="0"/>
              <a:t>-C® vaccine is for intramuscular injection, preferably in the anterolateral thigh region in infants and the deltoid region in older children, adolescents and adults.</a:t>
            </a:r>
          </a:p>
          <a:p>
            <a:r>
              <a:rPr lang="en-US" dirty="0"/>
              <a:t>Product monograph : </a:t>
            </a:r>
            <a:r>
              <a:rPr lang="en-US" dirty="0">
                <a:hlinkClick r:id="rId2"/>
              </a:rPr>
              <a:t>Product Monograph (download PDF, 287KB)</a:t>
            </a:r>
            <a:endParaRPr lang="en-US" dirty="0"/>
          </a:p>
        </p:txBody>
      </p:sp>
    </p:spTree>
    <p:extLst>
      <p:ext uri="{BB962C8B-B14F-4D97-AF65-F5344CB8AC3E}">
        <p14:creationId xmlns:p14="http://schemas.microsoft.com/office/powerpoint/2010/main" val="39612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EF89-35BB-4BC2-B67C-24F4F7338D31}"/>
              </a:ext>
            </a:extLst>
          </p:cNvPr>
          <p:cNvSpPr>
            <a:spLocks noGrp="1"/>
          </p:cNvSpPr>
          <p:nvPr>
            <p:ph type="title"/>
          </p:nvPr>
        </p:nvSpPr>
        <p:spPr/>
        <p:txBody>
          <a:bodyPr/>
          <a:lstStyle/>
          <a:p>
            <a:r>
              <a:rPr lang="en-US" dirty="0"/>
              <a:t>Overview of Meningococcal Catch up clinics </a:t>
            </a:r>
          </a:p>
        </p:txBody>
      </p:sp>
    </p:spTree>
    <p:extLst>
      <p:ext uri="{BB962C8B-B14F-4D97-AF65-F5344CB8AC3E}">
        <p14:creationId xmlns:p14="http://schemas.microsoft.com/office/powerpoint/2010/main" val="1051130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8EB4-F9B9-4FB8-9E5F-ABA4F98D609B}"/>
              </a:ext>
            </a:extLst>
          </p:cNvPr>
          <p:cNvSpPr>
            <a:spLocks noGrp="1"/>
          </p:cNvSpPr>
          <p:nvPr>
            <p:ph type="title"/>
          </p:nvPr>
        </p:nvSpPr>
        <p:spPr/>
        <p:txBody>
          <a:bodyPr/>
          <a:lstStyle/>
          <a:p>
            <a:r>
              <a:rPr lang="en-US" dirty="0"/>
              <a:t>MMRV - </a:t>
            </a:r>
            <a:r>
              <a:rPr lang="en-US" dirty="0" err="1"/>
              <a:t>ProQuad</a:t>
            </a:r>
            <a:r>
              <a:rPr lang="en-US" dirty="0"/>
              <a:t>®</a:t>
            </a:r>
          </a:p>
        </p:txBody>
      </p:sp>
      <p:pic>
        <p:nvPicPr>
          <p:cNvPr id="4" name="Content Placeholder 3">
            <a:extLst>
              <a:ext uri="{FF2B5EF4-FFF2-40B4-BE49-F238E27FC236}">
                <a16:creationId xmlns:a16="http://schemas.microsoft.com/office/drawing/2014/main" id="{9ACAE352-A0FF-4142-BEAD-9411B4BF5F7E}"/>
              </a:ext>
            </a:extLst>
          </p:cNvPr>
          <p:cNvPicPr>
            <a:picLocks noGrp="1" noChangeAspect="1"/>
          </p:cNvPicPr>
          <p:nvPr>
            <p:ph idx="1"/>
          </p:nvPr>
        </p:nvPicPr>
        <p:blipFill>
          <a:blip r:embed="rId2"/>
          <a:stretch>
            <a:fillRect/>
          </a:stretch>
        </p:blipFill>
        <p:spPr>
          <a:xfrm>
            <a:off x="1534272" y="2295075"/>
            <a:ext cx="5811061" cy="3200847"/>
          </a:xfrm>
          <a:prstGeom prst="rect">
            <a:avLst/>
          </a:prstGeom>
        </p:spPr>
      </p:pic>
      <p:pic>
        <p:nvPicPr>
          <p:cNvPr id="5" name="Picture 4">
            <a:extLst>
              <a:ext uri="{FF2B5EF4-FFF2-40B4-BE49-F238E27FC236}">
                <a16:creationId xmlns:a16="http://schemas.microsoft.com/office/drawing/2014/main" id="{94B22E79-531C-4F48-BBAD-C56A54F49453}"/>
              </a:ext>
            </a:extLst>
          </p:cNvPr>
          <p:cNvPicPr>
            <a:picLocks noChangeAspect="1"/>
          </p:cNvPicPr>
          <p:nvPr/>
        </p:nvPicPr>
        <p:blipFill>
          <a:blip r:embed="rId3"/>
          <a:stretch>
            <a:fillRect/>
          </a:stretch>
        </p:blipFill>
        <p:spPr>
          <a:xfrm>
            <a:off x="7576029" y="3314839"/>
            <a:ext cx="1486107" cy="1771897"/>
          </a:xfrm>
          <a:prstGeom prst="rect">
            <a:avLst/>
          </a:prstGeom>
        </p:spPr>
      </p:pic>
    </p:spTree>
    <p:extLst>
      <p:ext uri="{BB962C8B-B14F-4D97-AF65-F5344CB8AC3E}">
        <p14:creationId xmlns:p14="http://schemas.microsoft.com/office/powerpoint/2010/main" val="345179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D38F-62F6-45B4-B367-A8FC3BA09717}"/>
              </a:ext>
            </a:extLst>
          </p:cNvPr>
          <p:cNvSpPr>
            <a:spLocks noGrp="1"/>
          </p:cNvSpPr>
          <p:nvPr>
            <p:ph type="title"/>
          </p:nvPr>
        </p:nvSpPr>
        <p:spPr/>
        <p:txBody>
          <a:bodyPr>
            <a:normAutofit/>
          </a:bodyPr>
          <a:lstStyle/>
          <a:p>
            <a:r>
              <a:rPr lang="en-US" dirty="0"/>
              <a:t>MMRV </a:t>
            </a:r>
            <a:r>
              <a:rPr lang="en-US" sz="2000" dirty="0" err="1"/>
              <a:t>ProQuad</a:t>
            </a:r>
            <a:r>
              <a:rPr lang="en-US" sz="2000" dirty="0"/>
              <a:t>® (Measles, Mumps, Rubella and Varicella Virus Vaccine Live)</a:t>
            </a:r>
          </a:p>
        </p:txBody>
      </p:sp>
      <p:sp>
        <p:nvSpPr>
          <p:cNvPr id="3" name="Content Placeholder 2">
            <a:extLst>
              <a:ext uri="{FF2B5EF4-FFF2-40B4-BE49-F238E27FC236}">
                <a16:creationId xmlns:a16="http://schemas.microsoft.com/office/drawing/2014/main" id="{D3E61010-8D0D-4825-8160-62032F72F3D6}"/>
              </a:ext>
            </a:extLst>
          </p:cNvPr>
          <p:cNvSpPr>
            <a:spLocks noGrp="1"/>
          </p:cNvSpPr>
          <p:nvPr>
            <p:ph idx="1"/>
          </p:nvPr>
        </p:nvSpPr>
        <p:spPr/>
        <p:txBody>
          <a:bodyPr>
            <a:normAutofit lnSpcReduction="10000"/>
          </a:bodyPr>
          <a:lstStyle/>
          <a:p>
            <a:pPr marL="0" indent="0">
              <a:buNone/>
            </a:pPr>
            <a:endParaRPr lang="en-US" dirty="0"/>
          </a:p>
          <a:p>
            <a:r>
              <a:rPr lang="en-US" dirty="0"/>
              <a:t>Dilution </a:t>
            </a:r>
            <a:r>
              <a:rPr lang="en-US" dirty="0" err="1"/>
              <a:t>ProQuad</a:t>
            </a:r>
            <a:r>
              <a:rPr lang="en-US" dirty="0"/>
              <a:t>® is reconstituted by withdrawing the entire volume of solvent (0.7ml) into a syringe. Inject the entire content of the syringe into the vial containing the powder. Gently agitate to dissolve completely. Withdraw the entire content of the reconstituted vaccine from the vial into the same syringe and inject the entire volume.</a:t>
            </a:r>
          </a:p>
          <a:p>
            <a:r>
              <a:rPr lang="en-US" dirty="0"/>
              <a:t> Dose : 0.5 ml </a:t>
            </a:r>
          </a:p>
          <a:p>
            <a:r>
              <a:rPr lang="en-US" dirty="0"/>
              <a:t>Route: Injected subcutaneously (SC),</a:t>
            </a:r>
          </a:p>
          <a:p>
            <a:r>
              <a:rPr lang="en-US" dirty="0"/>
              <a:t>Product monograph : </a:t>
            </a:r>
            <a:r>
              <a:rPr lang="en-US" dirty="0">
                <a:hlinkClick r:id="rId2"/>
              </a:rPr>
              <a:t>[Product Monograph Template - Standard] (merck.ca)</a:t>
            </a:r>
            <a:endParaRPr lang="en-US" dirty="0"/>
          </a:p>
        </p:txBody>
      </p:sp>
    </p:spTree>
    <p:extLst>
      <p:ext uri="{BB962C8B-B14F-4D97-AF65-F5344CB8AC3E}">
        <p14:creationId xmlns:p14="http://schemas.microsoft.com/office/powerpoint/2010/main" val="2258982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E73E-EAE5-4936-AFFC-BF5B37084F44}"/>
              </a:ext>
            </a:extLst>
          </p:cNvPr>
          <p:cNvSpPr>
            <a:spLocks noGrp="1"/>
          </p:cNvSpPr>
          <p:nvPr>
            <p:ph type="title"/>
          </p:nvPr>
        </p:nvSpPr>
        <p:spPr/>
        <p:txBody>
          <a:bodyPr/>
          <a:lstStyle/>
          <a:p>
            <a:r>
              <a:rPr lang="en-US" dirty="0"/>
              <a:t>The importance of landmarking and vaccine administration </a:t>
            </a:r>
          </a:p>
        </p:txBody>
      </p:sp>
    </p:spTree>
    <p:extLst>
      <p:ext uri="{BB962C8B-B14F-4D97-AF65-F5344CB8AC3E}">
        <p14:creationId xmlns:p14="http://schemas.microsoft.com/office/powerpoint/2010/main" val="2855071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0D80-E777-40C2-A8D6-CADFC3A930CD}"/>
              </a:ext>
            </a:extLst>
          </p:cNvPr>
          <p:cNvSpPr>
            <a:spLocks noGrp="1"/>
          </p:cNvSpPr>
          <p:nvPr>
            <p:ph type="title"/>
          </p:nvPr>
        </p:nvSpPr>
        <p:spPr/>
        <p:txBody>
          <a:bodyPr>
            <a:normAutofit fontScale="90000"/>
          </a:bodyPr>
          <a:lstStyle/>
          <a:p>
            <a:r>
              <a:rPr lang="en-US" dirty="0"/>
              <a:t>SIRVA - Shoulder injury related to vaccine administration and other injection site events</a:t>
            </a:r>
            <a:br>
              <a:rPr lang="en-US" dirty="0"/>
            </a:br>
            <a:endParaRPr lang="en-US" dirty="0"/>
          </a:p>
        </p:txBody>
      </p:sp>
      <p:sp>
        <p:nvSpPr>
          <p:cNvPr id="3" name="Content Placeholder 2">
            <a:extLst>
              <a:ext uri="{FF2B5EF4-FFF2-40B4-BE49-F238E27FC236}">
                <a16:creationId xmlns:a16="http://schemas.microsoft.com/office/drawing/2014/main" id="{F45C2A0B-0BE8-4471-9340-EE723789A084}"/>
              </a:ext>
            </a:extLst>
          </p:cNvPr>
          <p:cNvSpPr>
            <a:spLocks noGrp="1"/>
          </p:cNvSpPr>
          <p:nvPr>
            <p:ph idx="1"/>
          </p:nvPr>
        </p:nvSpPr>
        <p:spPr/>
        <p:txBody>
          <a:bodyPr/>
          <a:lstStyle/>
          <a:p>
            <a:r>
              <a:rPr lang="en-US" dirty="0"/>
              <a:t>Shoulder injury related to vaccine administration (SIRVA) is a preventable occurrence caused by the injection of a vaccine into the shoulder capsule rather than the deltoid muscle. As a result, inflammation of the shoulder structures causes patients to experience pain, a decreased range of motion, and a decreased quality of life. </a:t>
            </a:r>
            <a:r>
              <a:rPr lang="en-US" dirty="0">
                <a:hlinkClick r:id="rId2"/>
              </a:rPr>
              <a:t>Shoulder injury related to vaccine administration and other injection site events (cfp.ca)</a:t>
            </a:r>
            <a:endParaRPr lang="en-US" dirty="0"/>
          </a:p>
        </p:txBody>
      </p:sp>
    </p:spTree>
    <p:extLst>
      <p:ext uri="{BB962C8B-B14F-4D97-AF65-F5344CB8AC3E}">
        <p14:creationId xmlns:p14="http://schemas.microsoft.com/office/powerpoint/2010/main" val="3366330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FB2D-BF50-4A0C-ACC4-DABAAECB3C37}"/>
              </a:ext>
            </a:extLst>
          </p:cNvPr>
          <p:cNvSpPr>
            <a:spLocks noGrp="1"/>
          </p:cNvSpPr>
          <p:nvPr>
            <p:ph type="title"/>
          </p:nvPr>
        </p:nvSpPr>
        <p:spPr/>
        <p:txBody>
          <a:bodyPr/>
          <a:lstStyle/>
          <a:p>
            <a:r>
              <a:rPr lang="en-US" dirty="0"/>
              <a:t>Adverse Events Following Immunizations- (AEFI)</a:t>
            </a:r>
          </a:p>
        </p:txBody>
      </p:sp>
      <p:sp>
        <p:nvSpPr>
          <p:cNvPr id="3" name="Content Placeholder 2">
            <a:extLst>
              <a:ext uri="{FF2B5EF4-FFF2-40B4-BE49-F238E27FC236}">
                <a16:creationId xmlns:a16="http://schemas.microsoft.com/office/drawing/2014/main" id="{81B6FD0D-E44A-4967-A9C3-0AF290AF201F}"/>
              </a:ext>
            </a:extLst>
          </p:cNvPr>
          <p:cNvSpPr>
            <a:spLocks noGrp="1"/>
          </p:cNvSpPr>
          <p:nvPr>
            <p:ph idx="1"/>
          </p:nvPr>
        </p:nvSpPr>
        <p:spPr/>
        <p:txBody>
          <a:bodyPr/>
          <a:lstStyle/>
          <a:p>
            <a:r>
              <a:rPr lang="en-US" altLang="en-US" dirty="0"/>
              <a:t>An AEFI is any untoward medical occurrence in a </a:t>
            </a:r>
            <a:r>
              <a:rPr lang="en-US" altLang="en-US" dirty="0" err="1"/>
              <a:t>vaccinee</a:t>
            </a:r>
            <a:r>
              <a:rPr lang="en-US" altLang="en-US" dirty="0"/>
              <a:t> which follows immunization and which does not necessarily have a causal relationship with the administration of the vaccine </a:t>
            </a:r>
          </a:p>
          <a:p>
            <a:endParaRPr lang="en-US" altLang="en-US" dirty="0"/>
          </a:p>
          <a:p>
            <a:r>
              <a:rPr lang="en-US" altLang="en-US" dirty="0"/>
              <a:t>Review the following Clinical Practice Guidelines re: AEFI’s</a:t>
            </a:r>
          </a:p>
          <a:p>
            <a:endParaRPr lang="en-US" altLang="en-US" dirty="0">
              <a:hlinkClick r:id="rId2"/>
            </a:endParaRPr>
          </a:p>
          <a:p>
            <a:r>
              <a:rPr lang="en-US" altLang="en-US" dirty="0">
                <a:hlinkClick r:id="rId2"/>
              </a:rPr>
              <a:t>Adverse Events Following Immunization </a:t>
            </a:r>
            <a:endParaRPr lang="en-US" altLang="en-US" dirty="0"/>
          </a:p>
          <a:p>
            <a:endParaRPr lang="en-US" dirty="0"/>
          </a:p>
        </p:txBody>
      </p:sp>
    </p:spTree>
    <p:extLst>
      <p:ext uri="{BB962C8B-B14F-4D97-AF65-F5344CB8AC3E}">
        <p14:creationId xmlns:p14="http://schemas.microsoft.com/office/powerpoint/2010/main" val="3745320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15DD-23F0-4573-B47D-70B664662051}"/>
              </a:ext>
            </a:extLst>
          </p:cNvPr>
          <p:cNvSpPr>
            <a:spLocks noGrp="1"/>
          </p:cNvSpPr>
          <p:nvPr>
            <p:ph type="title"/>
          </p:nvPr>
        </p:nvSpPr>
        <p:spPr/>
        <p:txBody>
          <a:bodyPr>
            <a:normAutofit fontScale="90000"/>
          </a:bodyPr>
          <a:lstStyle/>
          <a:p>
            <a:r>
              <a:rPr lang="en-US" altLang="en-US" dirty="0"/>
              <a:t>Anaphylaxis </a:t>
            </a:r>
            <a:br>
              <a:rPr lang="en-US" altLang="en-US" dirty="0"/>
            </a:br>
            <a:br>
              <a:rPr lang="en-US" altLang="en-US" dirty="0"/>
            </a:br>
            <a:r>
              <a:rPr lang="en-US" altLang="en-US" dirty="0"/>
              <a:t>	</a:t>
            </a:r>
            <a:endParaRPr lang="en-US" dirty="0"/>
          </a:p>
        </p:txBody>
      </p:sp>
      <p:sp>
        <p:nvSpPr>
          <p:cNvPr id="3" name="Content Placeholder 2">
            <a:extLst>
              <a:ext uri="{FF2B5EF4-FFF2-40B4-BE49-F238E27FC236}">
                <a16:creationId xmlns:a16="http://schemas.microsoft.com/office/drawing/2014/main" id="{4F47DC10-5A5F-4660-9A6D-1A9476EBE23E}"/>
              </a:ext>
            </a:extLst>
          </p:cNvPr>
          <p:cNvSpPr>
            <a:spLocks noGrp="1"/>
          </p:cNvSpPr>
          <p:nvPr>
            <p:ph idx="1"/>
          </p:nvPr>
        </p:nvSpPr>
        <p:spPr/>
        <p:txBody>
          <a:bodyPr>
            <a:normAutofit fontScale="70000" lnSpcReduction="20000"/>
          </a:bodyPr>
          <a:lstStyle/>
          <a:p>
            <a:r>
              <a:rPr lang="en-US" altLang="en-US" dirty="0"/>
              <a:t>See the following  link re:  </a:t>
            </a:r>
            <a:r>
              <a:rPr lang="en-US" altLang="en-US" dirty="0">
                <a:solidFill>
                  <a:srgbClr val="0070C0"/>
                </a:solidFill>
                <a:hlinkClick r:id="rId2"/>
              </a:rPr>
              <a:t>Anaphylaxis vs Vasovagal Reaction </a:t>
            </a:r>
            <a:endParaRPr lang="en-US" altLang="en-US" dirty="0"/>
          </a:p>
          <a:p>
            <a:pPr>
              <a:buFont typeface="Wingdings" panose="05000000000000000000" pitchFamily="2" charset="2"/>
              <a:buChar char="§"/>
            </a:pPr>
            <a:r>
              <a:rPr lang="en-US" altLang="en-US" dirty="0"/>
              <a:t>The Lead PHN will determine the roles re: anaphylactic response prior to the clinic </a:t>
            </a:r>
          </a:p>
          <a:p>
            <a:pPr>
              <a:buFont typeface="Wingdings" panose="05000000000000000000" pitchFamily="2" charset="2"/>
              <a:buChar char="§"/>
            </a:pPr>
            <a:r>
              <a:rPr lang="en-US" altLang="en-US" dirty="0"/>
              <a:t>Anaphylaxis kits in strategic areas (immunizing area and/or post-immunization area)</a:t>
            </a:r>
          </a:p>
          <a:p>
            <a:pPr>
              <a:buFont typeface="Wingdings" panose="05000000000000000000" pitchFamily="2" charset="2"/>
              <a:buChar char="§"/>
            </a:pPr>
            <a:r>
              <a:rPr lang="en-US" altLang="en-US" dirty="0"/>
              <a:t>Epinephrine is LIFESAVING</a:t>
            </a:r>
          </a:p>
          <a:p>
            <a:pPr>
              <a:buFont typeface="Wingdings" panose="05000000000000000000" pitchFamily="2" charset="2"/>
              <a:buChar char="§"/>
            </a:pPr>
            <a:r>
              <a:rPr lang="en-US" altLang="en-US" dirty="0"/>
              <a:t>DO NOT hesitate to give epinephrine</a:t>
            </a:r>
          </a:p>
          <a:p>
            <a:pPr>
              <a:buFont typeface="Wingdings" panose="05000000000000000000" pitchFamily="2" charset="2"/>
              <a:buChar char="§"/>
            </a:pPr>
            <a:r>
              <a:rPr lang="en-US" altLang="en-US" dirty="0"/>
              <a:t>Diphenhydramine (i.e. Benadryl®) is NOT indicated in anaphylaxis and is no longer included in anaphylaxis management kits</a:t>
            </a:r>
          </a:p>
          <a:p>
            <a:pPr>
              <a:buFont typeface="Arial" charset="0"/>
              <a:buNone/>
              <a:defRPr/>
            </a:pPr>
            <a:r>
              <a:rPr lang="en-US" b="1" dirty="0"/>
              <a:t>*Review the following:</a:t>
            </a:r>
          </a:p>
          <a:p>
            <a:pPr>
              <a:buFont typeface="Arial" charset="0"/>
              <a:buNone/>
              <a:defRPr/>
            </a:pPr>
            <a:r>
              <a:rPr lang="en-US" dirty="0">
                <a:hlinkClick r:id="rId3"/>
              </a:rPr>
              <a:t>https://professionals.wrha.mb.ca/old/professionals/immunization/03-04.php</a:t>
            </a:r>
            <a:endParaRPr lang="en-US" dirty="0"/>
          </a:p>
          <a:p>
            <a:pPr>
              <a:buFont typeface="Arial" charset="0"/>
              <a:buNone/>
              <a:defRPr/>
            </a:pPr>
            <a:r>
              <a:rPr lang="en-US" dirty="0"/>
              <a:t>Note: Anaphylaxis is managed by the lead PHN as well as casual Nurses at the immunization clinic. </a:t>
            </a:r>
            <a:endParaRPr lang="en-US" altLang="en-US" dirty="0"/>
          </a:p>
          <a:p>
            <a:endParaRPr lang="en-US" dirty="0"/>
          </a:p>
        </p:txBody>
      </p:sp>
    </p:spTree>
    <p:extLst>
      <p:ext uri="{BB962C8B-B14F-4D97-AF65-F5344CB8AC3E}">
        <p14:creationId xmlns:p14="http://schemas.microsoft.com/office/powerpoint/2010/main" val="1299351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659E-F63A-4426-955B-14CE7977A2D7}"/>
              </a:ext>
            </a:extLst>
          </p:cNvPr>
          <p:cNvSpPr>
            <a:spLocks noGrp="1"/>
          </p:cNvSpPr>
          <p:nvPr>
            <p:ph type="title"/>
          </p:nvPr>
        </p:nvSpPr>
        <p:spPr/>
        <p:txBody>
          <a:bodyPr/>
          <a:lstStyle/>
          <a:p>
            <a:r>
              <a:rPr lang="en-US" altLang="en-US" dirty="0"/>
              <a:t>Storage and Handling of vaccines</a:t>
            </a:r>
            <a:endParaRPr lang="en-US" dirty="0"/>
          </a:p>
        </p:txBody>
      </p:sp>
      <p:sp>
        <p:nvSpPr>
          <p:cNvPr id="3" name="Content Placeholder 2">
            <a:extLst>
              <a:ext uri="{FF2B5EF4-FFF2-40B4-BE49-F238E27FC236}">
                <a16:creationId xmlns:a16="http://schemas.microsoft.com/office/drawing/2014/main" id="{19C00398-2085-463C-848D-B62FCD43F829}"/>
              </a:ext>
            </a:extLst>
          </p:cNvPr>
          <p:cNvSpPr>
            <a:spLocks noGrp="1"/>
          </p:cNvSpPr>
          <p:nvPr>
            <p:ph idx="1"/>
          </p:nvPr>
        </p:nvSpPr>
        <p:spPr/>
        <p:txBody>
          <a:bodyPr/>
          <a:lstStyle/>
          <a:p>
            <a:pPr lvl="1">
              <a:buFont typeface="Wingdings" panose="05000000000000000000" pitchFamily="2" charset="2"/>
              <a:buChar char="ü"/>
              <a:defRPr/>
            </a:pPr>
            <a:r>
              <a:rPr lang="en-US" altLang="en-US" dirty="0"/>
              <a:t>Monitor cold gel packs at your station.  Change every 3 </a:t>
            </a:r>
            <a:r>
              <a:rPr lang="en-US" altLang="en-US" dirty="0" err="1"/>
              <a:t>hrs</a:t>
            </a:r>
            <a:r>
              <a:rPr lang="en-US" altLang="en-US" dirty="0"/>
              <a:t> or more frequently if needed.</a:t>
            </a:r>
          </a:p>
          <a:p>
            <a:pPr lvl="1">
              <a:buFont typeface="Wingdings" panose="05000000000000000000" pitchFamily="2" charset="2"/>
              <a:buChar char="ü"/>
              <a:defRPr/>
            </a:pPr>
            <a:endParaRPr lang="en-US" altLang="en-US" dirty="0"/>
          </a:p>
          <a:p>
            <a:pPr lvl="1">
              <a:lnSpc>
                <a:spcPct val="90000"/>
              </a:lnSpc>
              <a:buFont typeface="Wingdings" panose="05000000000000000000" pitchFamily="2" charset="2"/>
              <a:buChar char="ü"/>
              <a:defRPr/>
            </a:pPr>
            <a:r>
              <a:rPr lang="en-US" altLang="en-US" dirty="0"/>
              <a:t>Be mindful of open vials at stations and keep them on gel packs</a:t>
            </a:r>
          </a:p>
          <a:p>
            <a:pPr>
              <a:lnSpc>
                <a:spcPct val="90000"/>
              </a:lnSpc>
              <a:buFont typeface="Wingdings" pitchFamily="2" charset="2"/>
              <a:buChar char="ü"/>
              <a:defRPr/>
            </a:pPr>
            <a:endParaRPr lang="en-US" altLang="en-US" dirty="0"/>
          </a:p>
          <a:p>
            <a:pPr lvl="1">
              <a:lnSpc>
                <a:spcPct val="90000"/>
              </a:lnSpc>
              <a:buFont typeface="Wingdings" panose="05000000000000000000" pitchFamily="2" charset="2"/>
              <a:buChar char="ü"/>
              <a:defRPr/>
            </a:pPr>
            <a:r>
              <a:rPr lang="en-US" altLang="en-US" dirty="0"/>
              <a:t>Vaccine to be returned at end of clinic to monitored vaccine fridges</a:t>
            </a:r>
          </a:p>
          <a:p>
            <a:pPr>
              <a:lnSpc>
                <a:spcPct val="90000"/>
              </a:lnSpc>
              <a:buFont typeface="Wingdings" pitchFamily="2" charset="2"/>
              <a:buChar char="ü"/>
              <a:defRPr/>
            </a:pPr>
            <a:endParaRPr lang="en-US" altLang="en-US" dirty="0"/>
          </a:p>
          <a:p>
            <a:pPr marL="0" indent="0">
              <a:lnSpc>
                <a:spcPct val="90000"/>
              </a:lnSpc>
              <a:buFont typeface="Arial" charset="0"/>
              <a:buNone/>
              <a:defRPr/>
            </a:pPr>
            <a:r>
              <a:rPr lang="en-US" altLang="en-US" dirty="0"/>
              <a:t>See following link for more information </a:t>
            </a:r>
          </a:p>
          <a:p>
            <a:pPr marL="0" indent="0">
              <a:lnSpc>
                <a:spcPct val="90000"/>
              </a:lnSpc>
              <a:buFont typeface="Arial" charset="0"/>
              <a:buNone/>
              <a:defRPr/>
            </a:pPr>
            <a:r>
              <a:rPr lang="en-US" altLang="en-US" dirty="0">
                <a:hlinkClick r:id="rId2"/>
              </a:rPr>
              <a:t>Storing and Handling of Vaccines at Off-site clinics: </a:t>
            </a:r>
            <a:endParaRPr lang="en-US" altLang="en-US" dirty="0"/>
          </a:p>
          <a:p>
            <a:endParaRPr lang="en-US" dirty="0"/>
          </a:p>
        </p:txBody>
      </p:sp>
    </p:spTree>
    <p:extLst>
      <p:ext uri="{BB962C8B-B14F-4D97-AF65-F5344CB8AC3E}">
        <p14:creationId xmlns:p14="http://schemas.microsoft.com/office/powerpoint/2010/main" val="3240906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484E-695F-44B1-BC8D-E2BCA433C553}"/>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B85CD455-0EE8-48A4-BBB2-AE4689EA2C47}"/>
              </a:ext>
            </a:extLst>
          </p:cNvPr>
          <p:cNvSpPr>
            <a:spLocks noGrp="1"/>
          </p:cNvSpPr>
          <p:nvPr>
            <p:ph idx="1"/>
          </p:nvPr>
        </p:nvSpPr>
        <p:spPr/>
        <p:txBody>
          <a:bodyPr>
            <a:normAutofit fontScale="25000" lnSpcReduction="20000"/>
          </a:bodyPr>
          <a:lstStyle/>
          <a:p>
            <a:pPr>
              <a:buFont typeface="Arial" charset="0"/>
              <a:buNone/>
              <a:defRPr/>
            </a:pPr>
            <a:r>
              <a:rPr lang="en-US" sz="6400" dirty="0"/>
              <a:t>Documentation of an immunization on the health record will include: </a:t>
            </a:r>
          </a:p>
          <a:p>
            <a:pPr>
              <a:defRPr/>
            </a:pPr>
            <a:r>
              <a:rPr lang="en-US" sz="5600" dirty="0"/>
              <a:t>Name of person          • Date of birth </a:t>
            </a:r>
          </a:p>
          <a:p>
            <a:pPr>
              <a:buFont typeface="Arial" charset="0"/>
              <a:buNone/>
              <a:defRPr/>
            </a:pPr>
            <a:r>
              <a:rPr lang="en-US" sz="5600" dirty="0"/>
              <a:t>• PHIN #                         • Trade name of the product </a:t>
            </a:r>
          </a:p>
          <a:p>
            <a:pPr>
              <a:buFont typeface="Arial" charset="0"/>
              <a:buNone/>
              <a:defRPr/>
            </a:pPr>
            <a:r>
              <a:rPr lang="en-US" sz="5600" dirty="0"/>
              <a:t>• Manufacturer                 • Vaccine and/or antigen(s) </a:t>
            </a:r>
          </a:p>
          <a:p>
            <a:pPr>
              <a:buFont typeface="Arial" charset="0"/>
              <a:buNone/>
              <a:defRPr/>
            </a:pPr>
            <a:r>
              <a:rPr lang="en-US" sz="5600" dirty="0"/>
              <a:t>• Date given                     • Dose </a:t>
            </a:r>
          </a:p>
          <a:p>
            <a:pPr>
              <a:buFont typeface="Arial" charset="0"/>
              <a:buNone/>
              <a:defRPr/>
            </a:pPr>
            <a:r>
              <a:rPr lang="en-US" sz="5600" dirty="0"/>
              <a:t>• Route                            • Site </a:t>
            </a:r>
          </a:p>
          <a:p>
            <a:pPr>
              <a:buFont typeface="Arial" charset="0"/>
              <a:buNone/>
              <a:defRPr/>
            </a:pPr>
            <a:r>
              <a:rPr lang="en-US" sz="5600" dirty="0"/>
              <a:t>• Lot #                              • Time ( only if immune globulin was given) </a:t>
            </a:r>
          </a:p>
          <a:p>
            <a:pPr>
              <a:buFont typeface="Arial" charset="0"/>
              <a:buNone/>
              <a:defRPr/>
            </a:pPr>
            <a:r>
              <a:rPr lang="en-US" sz="5600" dirty="0"/>
              <a:t>• Any untoward occurrences at the time of immunization (e.g. client afraid) </a:t>
            </a:r>
          </a:p>
          <a:p>
            <a:pPr>
              <a:buFont typeface="Arial" charset="0"/>
              <a:buNone/>
              <a:defRPr/>
            </a:pPr>
            <a:r>
              <a:rPr lang="en-US" sz="5600" dirty="0"/>
              <a:t>• Signature of the immunization provider</a:t>
            </a:r>
          </a:p>
          <a:p>
            <a:pPr>
              <a:defRPr/>
            </a:pPr>
            <a:r>
              <a:rPr lang="en-US" sz="5600" dirty="0"/>
              <a:t>See Clinical Practice Guideline re: Documentation:  </a:t>
            </a:r>
            <a:r>
              <a:rPr lang="en-US" sz="5600" dirty="0">
                <a:hlinkClick r:id="rId2"/>
              </a:rPr>
              <a:t>Competency #10: Documentation</a:t>
            </a:r>
            <a:endParaRPr lang="en-US" sz="5600" dirty="0"/>
          </a:p>
          <a:p>
            <a:pPr>
              <a:buFont typeface="Arial" charset="0"/>
              <a:buNone/>
              <a:defRPr/>
            </a:pPr>
            <a:r>
              <a:rPr lang="en-US" sz="5600" dirty="0">
                <a:hlinkClick r:id="rId2"/>
              </a:rPr>
              <a:t>https://professionals.wrha.mb.ca/old/professionals/immunization/03-05.php</a:t>
            </a:r>
            <a:endParaRPr lang="en-US" sz="5600" dirty="0"/>
          </a:p>
          <a:p>
            <a:endParaRPr lang="en-US" dirty="0"/>
          </a:p>
        </p:txBody>
      </p:sp>
    </p:spTree>
    <p:extLst>
      <p:ext uri="{BB962C8B-B14F-4D97-AF65-F5344CB8AC3E}">
        <p14:creationId xmlns:p14="http://schemas.microsoft.com/office/powerpoint/2010/main" val="2847404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FEC5-A4A5-4A6D-AE36-EEDC1F15FE44}"/>
              </a:ext>
            </a:extLst>
          </p:cNvPr>
          <p:cNvSpPr>
            <a:spLocks noGrp="1"/>
          </p:cNvSpPr>
          <p:nvPr>
            <p:ph type="title"/>
          </p:nvPr>
        </p:nvSpPr>
        <p:spPr/>
        <p:txBody>
          <a:bodyPr/>
          <a:lstStyle/>
          <a:p>
            <a:r>
              <a:rPr lang="en-US" dirty="0"/>
              <a:t>Vaccine Administration</a:t>
            </a:r>
          </a:p>
        </p:txBody>
      </p:sp>
      <p:sp>
        <p:nvSpPr>
          <p:cNvPr id="3" name="Content Placeholder 2">
            <a:extLst>
              <a:ext uri="{FF2B5EF4-FFF2-40B4-BE49-F238E27FC236}">
                <a16:creationId xmlns:a16="http://schemas.microsoft.com/office/drawing/2014/main" id="{9990BA01-DFA8-4B97-95FC-8F085AB2117D}"/>
              </a:ext>
            </a:extLst>
          </p:cNvPr>
          <p:cNvSpPr>
            <a:spLocks noGrp="1"/>
          </p:cNvSpPr>
          <p:nvPr>
            <p:ph idx="1"/>
          </p:nvPr>
        </p:nvSpPr>
        <p:spPr/>
        <p:txBody>
          <a:bodyPr/>
          <a:lstStyle/>
          <a:p>
            <a:pPr marL="0" indent="0">
              <a:defRPr/>
            </a:pPr>
            <a:r>
              <a:rPr lang="en-US" dirty="0"/>
              <a:t>Review the following video re: vaccine administration</a:t>
            </a:r>
          </a:p>
          <a:p>
            <a:pPr>
              <a:defRPr/>
            </a:pPr>
            <a:endParaRPr lang="en-US" u="sng" dirty="0">
              <a:hlinkClick r:id="rId2"/>
            </a:endParaRPr>
          </a:p>
          <a:p>
            <a:pPr marL="0" indent="0">
              <a:defRPr/>
            </a:pPr>
            <a:r>
              <a:rPr lang="en-US" u="sng" dirty="0">
                <a:hlinkClick r:id="rId2"/>
              </a:rPr>
              <a:t>https://www.youtube.com/watch?v=5axQQpTzxAE&amp;feature=youtu.be</a:t>
            </a:r>
            <a:endParaRPr lang="en-US" dirty="0"/>
          </a:p>
          <a:p>
            <a:pPr>
              <a:defRPr/>
            </a:pPr>
            <a:endParaRPr lang="en-US" dirty="0"/>
          </a:p>
          <a:p>
            <a:endParaRPr lang="en-US" dirty="0"/>
          </a:p>
        </p:txBody>
      </p:sp>
    </p:spTree>
    <p:extLst>
      <p:ext uri="{BB962C8B-B14F-4D97-AF65-F5344CB8AC3E}">
        <p14:creationId xmlns:p14="http://schemas.microsoft.com/office/powerpoint/2010/main" val="844806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6AF5-7EEA-4F8C-84D8-95ED8F32A24C}"/>
              </a:ext>
            </a:extLst>
          </p:cNvPr>
          <p:cNvSpPr>
            <a:spLocks noGrp="1"/>
          </p:cNvSpPr>
          <p:nvPr>
            <p:ph type="title"/>
          </p:nvPr>
        </p:nvSpPr>
        <p:spPr/>
        <p:txBody>
          <a:bodyPr/>
          <a:lstStyle/>
          <a:p>
            <a:r>
              <a:rPr lang="en-US" dirty="0"/>
              <a:t>Social Distancing</a:t>
            </a:r>
          </a:p>
        </p:txBody>
      </p:sp>
      <p:sp>
        <p:nvSpPr>
          <p:cNvPr id="3" name="Content Placeholder 2">
            <a:extLst>
              <a:ext uri="{FF2B5EF4-FFF2-40B4-BE49-F238E27FC236}">
                <a16:creationId xmlns:a16="http://schemas.microsoft.com/office/drawing/2014/main" id="{5E485661-CD2C-4AA1-B026-07D0E9423630}"/>
              </a:ext>
            </a:extLst>
          </p:cNvPr>
          <p:cNvSpPr>
            <a:spLocks noGrp="1"/>
          </p:cNvSpPr>
          <p:nvPr>
            <p:ph idx="1"/>
          </p:nvPr>
        </p:nvSpPr>
        <p:spPr/>
        <p:txBody>
          <a:bodyPr/>
          <a:lstStyle/>
          <a:p>
            <a:r>
              <a:rPr lang="en-US" altLang="en-US" dirty="0"/>
              <a:t>Physical (or social) distancing is one of the key tools used to prevent the spread of COVID-19 as well as other respiratory infections . Adherence to spatial separation of 6 feet/2 meters wherever possible, reduces your risk and the risk of others coming into contact with respiratory droplets that are generated when an infected person coughs or sneezes.</a:t>
            </a:r>
            <a:endParaRPr lang="en-US" dirty="0"/>
          </a:p>
        </p:txBody>
      </p:sp>
    </p:spTree>
    <p:extLst>
      <p:ext uri="{BB962C8B-B14F-4D97-AF65-F5344CB8AC3E}">
        <p14:creationId xmlns:p14="http://schemas.microsoft.com/office/powerpoint/2010/main" val="305830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5756-C0F1-436E-B29D-90CA28B3C99F}"/>
              </a:ext>
            </a:extLst>
          </p:cNvPr>
          <p:cNvSpPr>
            <a:spLocks noGrp="1"/>
          </p:cNvSpPr>
          <p:nvPr>
            <p:ph type="title"/>
          </p:nvPr>
        </p:nvSpPr>
        <p:spPr/>
        <p:txBody>
          <a:bodyPr/>
          <a:lstStyle/>
          <a:p>
            <a:r>
              <a:rPr lang="en-US" dirty="0"/>
              <a:t>Men-c catch up clinics </a:t>
            </a:r>
          </a:p>
        </p:txBody>
      </p:sp>
      <p:sp>
        <p:nvSpPr>
          <p:cNvPr id="3" name="Content Placeholder 2">
            <a:extLst>
              <a:ext uri="{FF2B5EF4-FFF2-40B4-BE49-F238E27FC236}">
                <a16:creationId xmlns:a16="http://schemas.microsoft.com/office/drawing/2014/main" id="{FA076573-257A-4084-86DD-2349D417FDBE}"/>
              </a:ext>
            </a:extLst>
          </p:cNvPr>
          <p:cNvSpPr>
            <a:spLocks noGrp="1"/>
          </p:cNvSpPr>
          <p:nvPr>
            <p:ph idx="1"/>
          </p:nvPr>
        </p:nvSpPr>
        <p:spPr/>
        <p:txBody>
          <a:bodyPr>
            <a:normAutofit fontScale="92500"/>
          </a:bodyPr>
          <a:lstStyle/>
          <a:p>
            <a:pPr lvl="0"/>
            <a:r>
              <a:rPr lang="en-CA" dirty="0"/>
              <a:t>There is a decreasing trend in Meningococcal C (Men-C) vaccine coverage in children born in 2019, 2020 and 2021 across all regions in Manitoba. </a:t>
            </a:r>
            <a:endParaRPr lang="en-US" dirty="0"/>
          </a:p>
          <a:p>
            <a:pPr lvl="0"/>
            <a:r>
              <a:rPr lang="en-CA" dirty="0"/>
              <a:t>These birth cohorts experienced COVID-19 related disruptions to childhood immunizations. </a:t>
            </a:r>
          </a:p>
          <a:p>
            <a:r>
              <a:rPr lang="en-CA" dirty="0"/>
              <a:t>Since the first dose of the Men-C vaccine is typically administered with the first dose of the measles, mumps, rubella-varicella (MMRV) vaccine during the 12-month well child visit, it is likely that the vaccine coverage for MMRV vaccine in the 2019, 2020 and 2021 birth cohorts are also low. </a:t>
            </a:r>
          </a:p>
          <a:p>
            <a:r>
              <a:rPr lang="en-CA" dirty="0"/>
              <a:t>Men-C vaccine coverage has historically been 85% in Manitoba with regional variability. </a:t>
            </a:r>
            <a:endParaRPr lang="en-US" dirty="0"/>
          </a:p>
          <a:p>
            <a:pPr lvl="0"/>
            <a:endParaRPr lang="en-US" dirty="0"/>
          </a:p>
          <a:p>
            <a:pPr>
              <a:buNone/>
              <a:defRPr/>
            </a:pPr>
            <a:endParaRPr lang="en-US" altLang="en-US" sz="1800" dirty="0"/>
          </a:p>
          <a:p>
            <a:pPr>
              <a:buNone/>
              <a:defRPr/>
            </a:pPr>
            <a:endParaRPr lang="en-US" altLang="en-US" sz="1800" dirty="0"/>
          </a:p>
          <a:p>
            <a:pPr>
              <a:buNone/>
              <a:defRPr/>
            </a:pPr>
            <a:endParaRPr lang="en-US" altLang="en-US" sz="1800" dirty="0"/>
          </a:p>
          <a:p>
            <a:pPr lvl="1">
              <a:defRPr/>
            </a:pPr>
            <a:endParaRPr lang="en-US" dirty="0"/>
          </a:p>
        </p:txBody>
      </p:sp>
    </p:spTree>
    <p:extLst>
      <p:ext uri="{BB962C8B-B14F-4D97-AF65-F5344CB8AC3E}">
        <p14:creationId xmlns:p14="http://schemas.microsoft.com/office/powerpoint/2010/main" val="731240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AF8B-7083-4526-8B8C-DBBD90683F09}"/>
              </a:ext>
            </a:extLst>
          </p:cNvPr>
          <p:cNvSpPr>
            <a:spLocks noGrp="1"/>
          </p:cNvSpPr>
          <p:nvPr>
            <p:ph type="title"/>
          </p:nvPr>
        </p:nvSpPr>
        <p:spPr/>
        <p:txBody>
          <a:bodyPr/>
          <a:lstStyle/>
          <a:p>
            <a:r>
              <a:rPr lang="en-US" dirty="0"/>
              <a:t>Personal Protective Equipment (PPE)</a:t>
            </a:r>
          </a:p>
        </p:txBody>
      </p:sp>
      <p:sp>
        <p:nvSpPr>
          <p:cNvPr id="3" name="Content Placeholder 2">
            <a:extLst>
              <a:ext uri="{FF2B5EF4-FFF2-40B4-BE49-F238E27FC236}">
                <a16:creationId xmlns:a16="http://schemas.microsoft.com/office/drawing/2014/main" id="{9D699DA7-1948-4BD0-9739-4FB6B0F4F17C}"/>
              </a:ext>
            </a:extLst>
          </p:cNvPr>
          <p:cNvSpPr>
            <a:spLocks noGrp="1"/>
          </p:cNvSpPr>
          <p:nvPr>
            <p:ph idx="1"/>
          </p:nvPr>
        </p:nvSpPr>
        <p:spPr/>
        <p:txBody>
          <a:bodyPr>
            <a:normAutofit fontScale="25000" lnSpcReduction="20000"/>
          </a:bodyPr>
          <a:lstStyle/>
          <a:p>
            <a:r>
              <a:rPr lang="en-US" altLang="en-US" sz="5600" dirty="0"/>
              <a:t>Staff must adhere to guidelines for infection control and prevention, including use of Personal Protective Equipment (PPE). </a:t>
            </a:r>
          </a:p>
          <a:p>
            <a:r>
              <a:rPr lang="en-US" altLang="en-US" sz="5600" dirty="0"/>
              <a:t>Immunization clinics are considered a “green zone” and therefore PPE is used for the entire shift. </a:t>
            </a:r>
          </a:p>
          <a:p>
            <a:r>
              <a:rPr lang="en-US" altLang="en-US" sz="5600" dirty="0"/>
              <a:t>PPE includes mask and eye protection. </a:t>
            </a:r>
          </a:p>
          <a:p>
            <a:r>
              <a:rPr lang="en-US" altLang="en-US" sz="5600" dirty="0"/>
              <a:t>Masks: Extended use of </a:t>
            </a:r>
            <a:r>
              <a:rPr lang="en-US" altLang="en-US" sz="5600" i="1" dirty="0"/>
              <a:t>same procedure mask </a:t>
            </a:r>
            <a:r>
              <a:rPr lang="en-US" altLang="en-US" sz="5600" dirty="0"/>
              <a:t>for repeated interactions with multiple patients. Store and reuse same procedure mask following coffee break (s) unless caring for patient requiring additional precautions for respiratory viruses; change mask following meal break </a:t>
            </a:r>
          </a:p>
          <a:p>
            <a:r>
              <a:rPr lang="en-US" altLang="en-US" sz="5600" i="1" dirty="0"/>
              <a:t>       Change procedure mask if </a:t>
            </a:r>
            <a:r>
              <a:rPr lang="en-US" altLang="en-US" sz="5600" dirty="0"/>
              <a:t>it becomes wet, damaged, or soiled 	</a:t>
            </a:r>
          </a:p>
          <a:p>
            <a:r>
              <a:rPr lang="en-US" altLang="en-US" sz="5600" dirty="0"/>
              <a:t>Eye protection: to be used throughout the shift with appropriate cleaning and disinfecting protocols. Remove and clean/disinfect at breaks and at end of shift. Wherever possible, retain face shields, lenses and/or frames and disinfect eye protection at the end of the shift. 	</a:t>
            </a:r>
          </a:p>
          <a:p>
            <a:endParaRPr lang="en-US" altLang="en-US" sz="5600" i="1" dirty="0"/>
          </a:p>
          <a:p>
            <a:r>
              <a:rPr lang="en-US" altLang="en-US" sz="5600" i="1" dirty="0"/>
              <a:t>Gloves and gowns: are not required for every patient interaction however meticulous attention to hand hygiene is required; should only be applied as per Routine Practices and Additional Precautions (e.g. MRSA, Scabies, blood or body fluid contact or excessive soiling) 	</a:t>
            </a:r>
          </a:p>
          <a:p>
            <a:endParaRPr lang="en-US" altLang="en-US" i="1" dirty="0"/>
          </a:p>
          <a:p>
            <a:endParaRPr lang="en-US" dirty="0"/>
          </a:p>
        </p:txBody>
      </p:sp>
    </p:spTree>
    <p:extLst>
      <p:ext uri="{BB962C8B-B14F-4D97-AF65-F5344CB8AC3E}">
        <p14:creationId xmlns:p14="http://schemas.microsoft.com/office/powerpoint/2010/main" val="88198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AA73-D5B3-48A6-8435-37E3BDCAACDC}"/>
              </a:ext>
            </a:extLst>
          </p:cNvPr>
          <p:cNvSpPr>
            <a:spLocks noGrp="1"/>
          </p:cNvSpPr>
          <p:nvPr>
            <p:ph type="title"/>
          </p:nvPr>
        </p:nvSpPr>
        <p:spPr/>
        <p:txBody>
          <a:bodyPr/>
          <a:lstStyle/>
          <a:p>
            <a:r>
              <a:rPr lang="en-US" dirty="0"/>
              <a:t>Personal Protective Equipment (PPE)</a:t>
            </a:r>
          </a:p>
        </p:txBody>
      </p:sp>
      <p:sp>
        <p:nvSpPr>
          <p:cNvPr id="3" name="Content Placeholder 2">
            <a:extLst>
              <a:ext uri="{FF2B5EF4-FFF2-40B4-BE49-F238E27FC236}">
                <a16:creationId xmlns:a16="http://schemas.microsoft.com/office/drawing/2014/main" id="{939DCB25-D4D8-4615-A2A4-C41A93D6551B}"/>
              </a:ext>
            </a:extLst>
          </p:cNvPr>
          <p:cNvSpPr>
            <a:spLocks noGrp="1"/>
          </p:cNvSpPr>
          <p:nvPr>
            <p:ph idx="1"/>
          </p:nvPr>
        </p:nvSpPr>
        <p:spPr/>
        <p:txBody>
          <a:bodyPr>
            <a:normAutofit fontScale="85000" lnSpcReduction="10000"/>
          </a:bodyPr>
          <a:lstStyle/>
          <a:p>
            <a:r>
              <a:rPr lang="en-US" altLang="en-US" dirty="0"/>
              <a:t>Key Resources</a:t>
            </a:r>
          </a:p>
          <a:p>
            <a:endParaRPr lang="en-US" altLang="en-US" dirty="0">
              <a:hlinkClick r:id="rId2"/>
            </a:endParaRPr>
          </a:p>
          <a:p>
            <a:r>
              <a:rPr lang="en-US" altLang="en-US" dirty="0">
                <a:hlinkClick r:id="rId2"/>
              </a:rPr>
              <a:t>All areas</a:t>
            </a:r>
            <a:r>
              <a:rPr lang="en-US" altLang="en-US" dirty="0"/>
              <a:t> </a:t>
            </a:r>
          </a:p>
          <a:p>
            <a:r>
              <a:rPr lang="en-US" altLang="en-US" dirty="0">
                <a:hlinkClick r:id="rId3"/>
              </a:rPr>
              <a:t>Outpatient settings</a:t>
            </a:r>
            <a:r>
              <a:rPr lang="en-US" altLang="en-US" dirty="0"/>
              <a:t> </a:t>
            </a:r>
            <a:r>
              <a:rPr lang="en-US" altLang="en-US" dirty="0">
                <a:hlinkClick r:id="rId3"/>
              </a:rPr>
              <a:t>PPE in Outpatient/Community Settings</a:t>
            </a:r>
            <a:endParaRPr lang="en-US" altLang="en-US" dirty="0"/>
          </a:p>
          <a:p>
            <a:endParaRPr lang="en-US" altLang="en-US" dirty="0">
              <a:hlinkClick r:id="rId4"/>
            </a:endParaRPr>
          </a:p>
          <a:p>
            <a:r>
              <a:rPr lang="en-US" altLang="en-US" dirty="0">
                <a:hlinkClick r:id="rId4"/>
              </a:rPr>
              <a:t>Guidance on the Removal, Storage and Extended Wear of Medical Face Masks in Green Zones</a:t>
            </a:r>
            <a:endParaRPr lang="en-US" altLang="en-US" dirty="0"/>
          </a:p>
          <a:p>
            <a:endParaRPr lang="en-US" altLang="en-US" dirty="0">
              <a:hlinkClick r:id="rId5"/>
            </a:endParaRPr>
          </a:p>
          <a:p>
            <a:r>
              <a:rPr lang="en-US" altLang="en-US" dirty="0">
                <a:hlinkClick r:id="rId5"/>
              </a:rPr>
              <a:t>Disinfecting Eye Protection</a:t>
            </a:r>
            <a:endParaRPr lang="en-US" altLang="en-US" dirty="0"/>
          </a:p>
          <a:p>
            <a:endParaRPr lang="en-US" dirty="0"/>
          </a:p>
        </p:txBody>
      </p:sp>
    </p:spTree>
    <p:extLst>
      <p:ext uri="{BB962C8B-B14F-4D97-AF65-F5344CB8AC3E}">
        <p14:creationId xmlns:p14="http://schemas.microsoft.com/office/powerpoint/2010/main" val="641682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040F-12C3-4CE2-B9EA-3EF201BD00DD}"/>
              </a:ext>
            </a:extLst>
          </p:cNvPr>
          <p:cNvSpPr>
            <a:spLocks noGrp="1"/>
          </p:cNvSpPr>
          <p:nvPr>
            <p:ph type="title"/>
          </p:nvPr>
        </p:nvSpPr>
        <p:spPr/>
        <p:txBody>
          <a:bodyPr/>
          <a:lstStyle/>
          <a:p>
            <a:r>
              <a:rPr lang="en-US" dirty="0"/>
              <a:t>Steps during the clinic</a:t>
            </a:r>
          </a:p>
        </p:txBody>
      </p:sp>
      <p:sp>
        <p:nvSpPr>
          <p:cNvPr id="3" name="Content Placeholder 2">
            <a:extLst>
              <a:ext uri="{FF2B5EF4-FFF2-40B4-BE49-F238E27FC236}">
                <a16:creationId xmlns:a16="http://schemas.microsoft.com/office/drawing/2014/main" id="{D189C8E9-872C-4B17-99BE-545E6721704B}"/>
              </a:ext>
            </a:extLst>
          </p:cNvPr>
          <p:cNvSpPr>
            <a:spLocks noGrp="1"/>
          </p:cNvSpPr>
          <p:nvPr>
            <p:ph idx="1"/>
          </p:nvPr>
        </p:nvSpPr>
        <p:spPr/>
        <p:txBody>
          <a:bodyPr>
            <a:normAutofit fontScale="70000" lnSpcReduction="20000"/>
          </a:bodyPr>
          <a:lstStyle/>
          <a:p>
            <a:pPr>
              <a:buFont typeface="+mj-lt"/>
              <a:buAutoNum type="arabicPeriod"/>
              <a:defRPr/>
            </a:pPr>
            <a:r>
              <a:rPr lang="en-US" altLang="en-US" dirty="0"/>
              <a:t>Each immunizer sets up their immunizing station at the beginning of the clinic with all the supplies that are required.  A cold pack is required at each station to keep pre-drawn vaccines on.</a:t>
            </a:r>
          </a:p>
          <a:p>
            <a:pPr>
              <a:buFont typeface="+mj-lt"/>
              <a:buAutoNum type="arabicPeriod"/>
              <a:defRPr/>
            </a:pPr>
            <a:r>
              <a:rPr lang="en-US" altLang="en-US" dirty="0"/>
              <a:t>The immunizer will draw up the vaccines required for the individual child and then administer the vaccine (s).  Pre-drawing is not recommended for clinics where multiple types of vaccines are required.</a:t>
            </a:r>
          </a:p>
          <a:p>
            <a:pPr>
              <a:buFont typeface="+mj-lt"/>
              <a:buAutoNum type="arabicPeriod"/>
              <a:defRPr/>
            </a:pPr>
            <a:r>
              <a:rPr lang="en-US" altLang="en-US" dirty="0"/>
              <a:t>The paper consent forms are used for each immunizer to review with the child to be immunized.  Ensure the correct student by matching 2 client identifiers ( Name and D.O.B.).</a:t>
            </a:r>
          </a:p>
          <a:p>
            <a:pPr>
              <a:buFont typeface="+mj-lt"/>
              <a:buAutoNum type="arabicPeriod"/>
              <a:defRPr/>
            </a:pPr>
            <a:r>
              <a:rPr lang="en-US" altLang="en-US" dirty="0"/>
              <a:t>Ensure the form has been signed by parent/legal guardian and which vaccines the consent has been given to.  Some children may require up to 2 vaccines at one clinic/visit.</a:t>
            </a:r>
          </a:p>
          <a:p>
            <a:pPr>
              <a:buFont typeface="+mj-lt"/>
              <a:buAutoNum type="arabicPeriod"/>
              <a:defRPr/>
            </a:pPr>
            <a:r>
              <a:rPr lang="en-US" altLang="en-US" dirty="0"/>
              <a:t>Immunize  child and document on consent form. </a:t>
            </a:r>
          </a:p>
          <a:p>
            <a:pPr>
              <a:buFont typeface="+mj-lt"/>
              <a:buAutoNum type="arabicPeriod"/>
              <a:defRPr/>
            </a:pPr>
            <a:r>
              <a:rPr lang="en-US" altLang="en-US" dirty="0"/>
              <a:t>Provide the client with record </a:t>
            </a:r>
            <a:r>
              <a:rPr lang="en-US" altLang="en-US"/>
              <a:t>of immunization </a:t>
            </a:r>
            <a:endParaRPr lang="en-US" altLang="en-US" dirty="0"/>
          </a:p>
          <a:p>
            <a:pPr>
              <a:buFont typeface="+mj-lt"/>
              <a:buAutoNum type="arabicPeriod"/>
              <a:defRPr/>
            </a:pPr>
            <a:r>
              <a:rPr lang="en-US" altLang="en-US" dirty="0"/>
              <a:t>When clinic is complete, clean and pack up immunizing station. </a:t>
            </a:r>
          </a:p>
          <a:p>
            <a:endParaRPr lang="en-US" dirty="0"/>
          </a:p>
        </p:txBody>
      </p:sp>
    </p:spTree>
    <p:extLst>
      <p:ext uri="{BB962C8B-B14F-4D97-AF65-F5344CB8AC3E}">
        <p14:creationId xmlns:p14="http://schemas.microsoft.com/office/powerpoint/2010/main" val="596766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9A45-D85F-48EE-B5FD-4E3735C3B778}"/>
              </a:ext>
            </a:extLst>
          </p:cNvPr>
          <p:cNvSpPr>
            <a:spLocks noGrp="1"/>
          </p:cNvSpPr>
          <p:nvPr>
            <p:ph type="title"/>
          </p:nvPr>
        </p:nvSpPr>
        <p:spPr/>
        <p:txBody>
          <a:bodyPr/>
          <a:lstStyle/>
          <a:p>
            <a:r>
              <a:rPr lang="en-US" dirty="0"/>
              <a:t>Clinic set up- example  </a:t>
            </a:r>
            <a:r>
              <a:rPr lang="en-US" sz="2400" i="1" dirty="0"/>
              <a:t>( influenza clinic)</a:t>
            </a:r>
            <a:endParaRPr lang="en-US" dirty="0"/>
          </a:p>
        </p:txBody>
      </p:sp>
      <p:sp>
        <p:nvSpPr>
          <p:cNvPr id="3" name="Content Placeholder 2">
            <a:extLst>
              <a:ext uri="{FF2B5EF4-FFF2-40B4-BE49-F238E27FC236}">
                <a16:creationId xmlns:a16="http://schemas.microsoft.com/office/drawing/2014/main" id="{2D9152DD-4340-4498-895D-5C8DE413FB8B}"/>
              </a:ext>
            </a:extLst>
          </p:cNvPr>
          <p:cNvSpPr>
            <a:spLocks noGrp="1"/>
          </p:cNvSpPr>
          <p:nvPr>
            <p:ph idx="1"/>
          </p:nvPr>
        </p:nvSpPr>
        <p:spPr/>
        <p:txBody>
          <a:bodyPr/>
          <a:lstStyle/>
          <a:p>
            <a:pPr marL="0" indent="0">
              <a:buNone/>
            </a:pPr>
            <a:endParaRPr lang="en-US" dirty="0"/>
          </a:p>
        </p:txBody>
      </p:sp>
      <p:pic>
        <p:nvPicPr>
          <p:cNvPr id="4" name="Picture 2" descr="C:\Users\cadams\AppData\Local\Microsoft\Windows\Temporary Internet Files\Content.Outlook\9VBFJDKX\Flu Clinic.JPG">
            <a:extLst>
              <a:ext uri="{FF2B5EF4-FFF2-40B4-BE49-F238E27FC236}">
                <a16:creationId xmlns:a16="http://schemas.microsoft.com/office/drawing/2014/main" id="{68E59F8F-5155-4673-A494-7C62844CF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15732"/>
            <a:ext cx="6705600" cy="491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966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C3F9-1D09-478A-ACF7-E137F057FE5A}"/>
              </a:ext>
            </a:extLst>
          </p:cNvPr>
          <p:cNvSpPr>
            <a:spLocks noGrp="1"/>
          </p:cNvSpPr>
          <p:nvPr>
            <p:ph type="title"/>
          </p:nvPr>
        </p:nvSpPr>
        <p:spPr/>
        <p:txBody>
          <a:bodyPr/>
          <a:lstStyle/>
          <a:p>
            <a:r>
              <a:rPr lang="en-US" dirty="0"/>
              <a:t>Immunization Station set up example  </a:t>
            </a:r>
          </a:p>
        </p:txBody>
      </p:sp>
      <p:pic>
        <p:nvPicPr>
          <p:cNvPr id="6" name="Content Placeholder 5">
            <a:extLst>
              <a:ext uri="{FF2B5EF4-FFF2-40B4-BE49-F238E27FC236}">
                <a16:creationId xmlns:a16="http://schemas.microsoft.com/office/drawing/2014/main" id="{CE2FDB13-290A-497D-B919-F661F578D803}"/>
              </a:ext>
            </a:extLst>
          </p:cNvPr>
          <p:cNvPicPr>
            <a:picLocks noGrp="1" noChangeAspect="1"/>
          </p:cNvPicPr>
          <p:nvPr>
            <p:ph idx="1"/>
          </p:nvPr>
        </p:nvPicPr>
        <p:blipFill>
          <a:blip r:embed="rId2"/>
          <a:stretch>
            <a:fillRect/>
          </a:stretch>
        </p:blipFill>
        <p:spPr>
          <a:xfrm>
            <a:off x="1906010" y="2387546"/>
            <a:ext cx="2532426" cy="2893371"/>
          </a:xfrm>
          <a:prstGeom prst="rect">
            <a:avLst/>
          </a:prstGeom>
        </p:spPr>
      </p:pic>
      <p:pic>
        <p:nvPicPr>
          <p:cNvPr id="7" name="Picture 6">
            <a:extLst>
              <a:ext uri="{FF2B5EF4-FFF2-40B4-BE49-F238E27FC236}">
                <a16:creationId xmlns:a16="http://schemas.microsoft.com/office/drawing/2014/main" id="{E2EA1CB2-F857-4897-8528-5B4937E2D06C}"/>
              </a:ext>
            </a:extLst>
          </p:cNvPr>
          <p:cNvPicPr>
            <a:picLocks noChangeAspect="1"/>
          </p:cNvPicPr>
          <p:nvPr/>
        </p:nvPicPr>
        <p:blipFill>
          <a:blip r:embed="rId3"/>
          <a:stretch>
            <a:fillRect/>
          </a:stretch>
        </p:blipFill>
        <p:spPr>
          <a:xfrm>
            <a:off x="5064072" y="2219218"/>
            <a:ext cx="3545672" cy="2893371"/>
          </a:xfrm>
          <a:prstGeom prst="rect">
            <a:avLst/>
          </a:prstGeom>
        </p:spPr>
      </p:pic>
    </p:spTree>
    <p:extLst>
      <p:ext uri="{BB962C8B-B14F-4D97-AF65-F5344CB8AC3E}">
        <p14:creationId xmlns:p14="http://schemas.microsoft.com/office/powerpoint/2010/main" val="1870737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6D1B-ACCB-4CD0-8F8D-3D14C87B1BCB}"/>
              </a:ext>
            </a:extLst>
          </p:cNvPr>
          <p:cNvSpPr>
            <a:spLocks noGrp="1"/>
          </p:cNvSpPr>
          <p:nvPr>
            <p:ph type="title"/>
          </p:nvPr>
        </p:nvSpPr>
        <p:spPr/>
        <p:txBody>
          <a:bodyPr/>
          <a:lstStyle/>
          <a:p>
            <a:r>
              <a:rPr lang="en-US" altLang="en-US" dirty="0"/>
              <a:t>Immunization Program Contacts</a:t>
            </a:r>
            <a:endParaRPr lang="en-US" dirty="0"/>
          </a:p>
        </p:txBody>
      </p:sp>
      <p:sp>
        <p:nvSpPr>
          <p:cNvPr id="3" name="Content Placeholder 2">
            <a:extLst>
              <a:ext uri="{FF2B5EF4-FFF2-40B4-BE49-F238E27FC236}">
                <a16:creationId xmlns:a16="http://schemas.microsoft.com/office/drawing/2014/main" id="{545021C4-1922-44D7-AED7-C008CE9EDF96}"/>
              </a:ext>
            </a:extLst>
          </p:cNvPr>
          <p:cNvSpPr>
            <a:spLocks noGrp="1"/>
          </p:cNvSpPr>
          <p:nvPr>
            <p:ph idx="1"/>
          </p:nvPr>
        </p:nvSpPr>
        <p:spPr/>
        <p:txBody>
          <a:bodyPr/>
          <a:lstStyle/>
          <a:p>
            <a:pPr>
              <a:defRPr/>
            </a:pPr>
            <a:r>
              <a:rPr lang="en-US" altLang="en-US" u="sng" dirty="0"/>
              <a:t>Immunization Manager</a:t>
            </a:r>
          </a:p>
          <a:p>
            <a:pPr marL="457200" indent="-457200">
              <a:defRPr/>
            </a:pPr>
            <a:r>
              <a:rPr lang="en-US" altLang="en-US" dirty="0"/>
              <a:t>Sylvia Camara Taveras  204-430-5740</a:t>
            </a:r>
          </a:p>
          <a:p>
            <a:r>
              <a:rPr lang="en-US" dirty="0"/>
              <a:t>WRHA CD Coordinators </a:t>
            </a:r>
            <a:r>
              <a:rPr lang="en-US" dirty="0">
                <a:hlinkClick r:id="rId2"/>
              </a:rPr>
              <a:t>wrhacdcoordinators@wrha.mb.ca</a:t>
            </a:r>
            <a:endParaRPr lang="en-US" dirty="0"/>
          </a:p>
          <a:p>
            <a:endParaRPr lang="en-US" dirty="0"/>
          </a:p>
          <a:p>
            <a:endParaRPr lang="en-US" dirty="0"/>
          </a:p>
        </p:txBody>
      </p:sp>
    </p:spTree>
    <p:extLst>
      <p:ext uri="{BB962C8B-B14F-4D97-AF65-F5344CB8AC3E}">
        <p14:creationId xmlns:p14="http://schemas.microsoft.com/office/powerpoint/2010/main" val="32908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557A-9A3E-41A8-BA99-BE20D5CC4126}"/>
              </a:ext>
            </a:extLst>
          </p:cNvPr>
          <p:cNvSpPr>
            <a:spLocks noGrp="1"/>
          </p:cNvSpPr>
          <p:nvPr>
            <p:ph type="title"/>
          </p:nvPr>
        </p:nvSpPr>
        <p:spPr>
          <a:xfrm>
            <a:off x="1451579" y="804519"/>
            <a:ext cx="9603275" cy="1183672"/>
          </a:xfrm>
        </p:spPr>
        <p:txBody>
          <a:bodyPr>
            <a:normAutofit fontScale="90000"/>
          </a:bodyPr>
          <a:lstStyle/>
          <a:p>
            <a:pPr lvl="0" eaLnBrk="0" fontAlgn="base" hangingPunct="0">
              <a:lnSpc>
                <a:spcPct val="100000"/>
              </a:lnSpc>
              <a:spcAft>
                <a:spcPct val="0"/>
              </a:spcAft>
            </a:pPr>
            <a:r>
              <a:rPr lang="en-US" dirty="0"/>
              <a:t>Provincial and regional Meningococcal C vaccine coverage by birth cohort </a:t>
            </a:r>
            <a:br>
              <a:rPr lang="en-US" dirty="0"/>
            </a:br>
            <a:r>
              <a:rPr lang="en-CA" altLang="en-US" sz="900" cap="none" dirty="0">
                <a:latin typeface="Arial" panose="020B0604020202020204" pitchFamily="34" charset="0"/>
                <a:ea typeface="Calibri" panose="020F0502020204030204" pitchFamily="34" charset="0"/>
                <a:cs typeface="Arial" panose="020B0604020202020204" pitchFamily="34" charset="0"/>
              </a:rPr>
              <a:t>Percentage of children with valid first doses of meningococcal C vaccine by birth cohort in Public Health Information Management System (PHIMS) </a:t>
            </a:r>
            <a:br>
              <a:rPr lang="en-US" altLang="en-US" sz="900" cap="none" dirty="0"/>
            </a:br>
            <a:r>
              <a:rPr lang="en-CA" altLang="en-US" sz="900" cap="none" dirty="0">
                <a:latin typeface="Arial" panose="020B0604020202020204" pitchFamily="34" charset="0"/>
                <a:ea typeface="Calibri" panose="020F0502020204030204" pitchFamily="34" charset="0"/>
                <a:cs typeface="Arial" panose="020B0604020202020204" pitchFamily="34" charset="0"/>
              </a:rPr>
              <a:t>**PHIMS data as of January 17, 2023 </a:t>
            </a:r>
            <a:br>
              <a:rPr lang="en-US" altLang="en-US" sz="1800" cap="none" dirty="0"/>
            </a:br>
            <a:endParaRPr lang="en-US" dirty="0"/>
          </a:p>
        </p:txBody>
      </p:sp>
      <p:graphicFrame>
        <p:nvGraphicFramePr>
          <p:cNvPr id="11" name="Content Placeholder 10">
            <a:extLst>
              <a:ext uri="{FF2B5EF4-FFF2-40B4-BE49-F238E27FC236}">
                <a16:creationId xmlns:a16="http://schemas.microsoft.com/office/drawing/2014/main" id="{B3D6649A-7648-44AD-90C5-F02CFD2E08EC}"/>
              </a:ext>
            </a:extLst>
          </p:cNvPr>
          <p:cNvGraphicFramePr>
            <a:graphicFrameLocks noGrp="1"/>
          </p:cNvGraphicFramePr>
          <p:nvPr>
            <p:ph idx="1"/>
            <p:extLst>
              <p:ext uri="{D42A27DB-BD31-4B8C-83A1-F6EECF244321}">
                <p14:modId xmlns:p14="http://schemas.microsoft.com/office/powerpoint/2010/main" val="2297544754"/>
              </p:ext>
            </p:extLst>
          </p:nvPr>
        </p:nvGraphicFramePr>
        <p:xfrm>
          <a:off x="1450975" y="2248250"/>
          <a:ext cx="9604375" cy="3088241"/>
        </p:xfrm>
        <a:graphic>
          <a:graphicData uri="http://schemas.openxmlformats.org/drawingml/2006/table">
            <a:tbl>
              <a:tblPr firstRow="1" bandRow="1">
                <a:tableStyleId>{5C22544A-7EE6-4342-B048-85BDC9FD1C3A}</a:tableStyleId>
              </a:tblPr>
              <a:tblGrid>
                <a:gridCol w="1920875">
                  <a:extLst>
                    <a:ext uri="{9D8B030D-6E8A-4147-A177-3AD203B41FA5}">
                      <a16:colId xmlns:a16="http://schemas.microsoft.com/office/drawing/2014/main" val="337858468"/>
                    </a:ext>
                  </a:extLst>
                </a:gridCol>
                <a:gridCol w="1920875">
                  <a:extLst>
                    <a:ext uri="{9D8B030D-6E8A-4147-A177-3AD203B41FA5}">
                      <a16:colId xmlns:a16="http://schemas.microsoft.com/office/drawing/2014/main" val="1368551550"/>
                    </a:ext>
                  </a:extLst>
                </a:gridCol>
                <a:gridCol w="1920875">
                  <a:extLst>
                    <a:ext uri="{9D8B030D-6E8A-4147-A177-3AD203B41FA5}">
                      <a16:colId xmlns:a16="http://schemas.microsoft.com/office/drawing/2014/main" val="3275605961"/>
                    </a:ext>
                  </a:extLst>
                </a:gridCol>
                <a:gridCol w="1920875">
                  <a:extLst>
                    <a:ext uri="{9D8B030D-6E8A-4147-A177-3AD203B41FA5}">
                      <a16:colId xmlns:a16="http://schemas.microsoft.com/office/drawing/2014/main" val="3878469597"/>
                    </a:ext>
                  </a:extLst>
                </a:gridCol>
                <a:gridCol w="1920875">
                  <a:extLst>
                    <a:ext uri="{9D8B030D-6E8A-4147-A177-3AD203B41FA5}">
                      <a16:colId xmlns:a16="http://schemas.microsoft.com/office/drawing/2014/main" val="3108931863"/>
                    </a:ext>
                  </a:extLst>
                </a:gridCol>
              </a:tblGrid>
              <a:tr h="622991">
                <a:tc>
                  <a:txBody>
                    <a:bodyPr/>
                    <a:lstStyle/>
                    <a:p>
                      <a:endParaRPr lang="en-US" dirty="0"/>
                    </a:p>
                  </a:txBody>
                  <a:tcPr/>
                </a:tc>
                <a:tc>
                  <a:txBody>
                    <a:bodyPr/>
                    <a:lstStyle/>
                    <a:p>
                      <a:r>
                        <a:rPr lang="en-US" dirty="0"/>
                        <a:t>2018</a:t>
                      </a:r>
                    </a:p>
                  </a:txBody>
                  <a:tcPr/>
                </a:tc>
                <a:tc>
                  <a:txBody>
                    <a:bodyPr/>
                    <a:lstStyle/>
                    <a:p>
                      <a:r>
                        <a:rPr lang="en-US" dirty="0"/>
                        <a:t>2019</a:t>
                      </a:r>
                    </a:p>
                  </a:txBody>
                  <a:tcPr/>
                </a:tc>
                <a:tc>
                  <a:txBody>
                    <a:bodyPr/>
                    <a:lstStyle/>
                    <a:p>
                      <a:r>
                        <a:rPr lang="en-US" dirty="0"/>
                        <a:t>2020</a:t>
                      </a:r>
                    </a:p>
                  </a:txBody>
                  <a:tcPr/>
                </a:tc>
                <a:tc>
                  <a:txBody>
                    <a:bodyPr/>
                    <a:lstStyle/>
                    <a:p>
                      <a:r>
                        <a:rPr lang="en-US" dirty="0"/>
                        <a:t>2021</a:t>
                      </a:r>
                    </a:p>
                  </a:txBody>
                  <a:tcPr/>
                </a:tc>
                <a:extLst>
                  <a:ext uri="{0D108BD9-81ED-4DB2-BD59-A6C34878D82A}">
                    <a16:rowId xmlns:a16="http://schemas.microsoft.com/office/drawing/2014/main" val="1030779310"/>
                  </a:ext>
                </a:extLst>
              </a:tr>
              <a:tr h="378835">
                <a:tc>
                  <a:txBody>
                    <a:bodyPr/>
                    <a:lstStyle/>
                    <a:p>
                      <a:pPr marL="0" marR="0" algn="r">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Interlake-Eastern Health Region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83.3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81.4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73.0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66.6</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8167823"/>
                  </a:ext>
                </a:extLst>
              </a:tr>
              <a:tr h="378835">
                <a:tc>
                  <a:txBody>
                    <a:bodyPr/>
                    <a:lstStyle/>
                    <a:p>
                      <a:pPr marL="0" marR="0" algn="r">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Northern Health Region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89.5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81.0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72.9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53.5</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8757831"/>
                  </a:ext>
                </a:extLst>
              </a:tr>
              <a:tr h="378835">
                <a:tc>
                  <a:txBody>
                    <a:bodyPr/>
                    <a:lstStyle/>
                    <a:p>
                      <a:pPr marL="0" marR="0" algn="r">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Prairie Mountain Health Region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83.2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80.2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75.4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66.5</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6831310"/>
                  </a:ext>
                </a:extLst>
              </a:tr>
              <a:tr h="571075">
                <a:tc>
                  <a:txBody>
                    <a:bodyPr/>
                    <a:lstStyle/>
                    <a:p>
                      <a:pPr marL="0" marR="0" algn="r">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Southern Health-Santé Sud Region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69.6</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67.1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CA"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54.5</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912007"/>
                  </a:ext>
                </a:extLst>
              </a:tr>
              <a:tr h="378835">
                <a:tc>
                  <a:txBody>
                    <a:bodyPr/>
                    <a:lstStyle/>
                    <a:p>
                      <a:pPr marL="0" marR="0" algn="r">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Winnipeg-Urban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83.65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83.6</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77.2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39072076"/>
                  </a:ext>
                </a:extLst>
              </a:tr>
              <a:tr h="378835">
                <a:tc>
                  <a:txBody>
                    <a:bodyPr/>
                    <a:lstStyle/>
                    <a:p>
                      <a:pPr marL="0" marR="0" algn="r">
                        <a:spcBef>
                          <a:spcPts val="0"/>
                        </a:spcBef>
                        <a:spcAft>
                          <a:spcPts val="0"/>
                        </a:spcAft>
                      </a:pPr>
                      <a:r>
                        <a:rPr lang="en-US"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Manitoba</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83.09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81.4</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77.1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69.9</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53722110"/>
                  </a:ext>
                </a:extLst>
              </a:tr>
            </a:tbl>
          </a:graphicData>
        </a:graphic>
      </p:graphicFrame>
    </p:spTree>
    <p:extLst>
      <p:ext uri="{BB962C8B-B14F-4D97-AF65-F5344CB8AC3E}">
        <p14:creationId xmlns:p14="http://schemas.microsoft.com/office/powerpoint/2010/main" val="42179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73A5-DB9C-4E19-A9DB-B88D4FE8DD1C}"/>
              </a:ext>
            </a:extLst>
          </p:cNvPr>
          <p:cNvSpPr>
            <a:spLocks noGrp="1"/>
          </p:cNvSpPr>
          <p:nvPr>
            <p:ph type="title"/>
          </p:nvPr>
        </p:nvSpPr>
        <p:spPr>
          <a:xfrm>
            <a:off x="1451579" y="804519"/>
            <a:ext cx="9603275" cy="2458798"/>
          </a:xfrm>
        </p:spPr>
        <p:txBody>
          <a:bodyPr>
            <a:normAutofit/>
          </a:bodyPr>
          <a:lstStyle/>
          <a:p>
            <a:pPr indent="457200"/>
            <a:r>
              <a:rPr lang="en-US" dirty="0"/>
              <a:t>Meningococcal Coverage rates in  Winnipeg  </a:t>
            </a:r>
            <a:r>
              <a:rPr lang="en-US" sz="1000" dirty="0"/>
              <a:t>Manitoba </a:t>
            </a:r>
            <a:r>
              <a:rPr lang="en-CA" sz="1000" dirty="0">
                <a:latin typeface="Arial" panose="020B0604020202020204" pitchFamily="34" charset="0"/>
                <a:ea typeface="Calibri" panose="020F0502020204030204" pitchFamily="34" charset="0"/>
                <a:cs typeface="Times New Roman" panose="02020603050405020304" pitchFamily="18" charset="0"/>
              </a:rPr>
              <a:t>Data extracted by Epidemiology and Surveillance on January 24, 2023</a:t>
            </a:r>
            <a:br>
              <a:rPr lang="en-CA" sz="1000" dirty="0">
                <a:latin typeface="Arial" panose="020B0604020202020204" pitchFamily="34" charset="0"/>
                <a:ea typeface="Calibri" panose="020F0502020204030204" pitchFamily="34" charset="0"/>
                <a:cs typeface="Times New Roman" panose="02020603050405020304" pitchFamily="18" charset="0"/>
              </a:rPr>
            </a:br>
            <a:r>
              <a:rPr lang="en-CA" sz="1000" dirty="0">
                <a:latin typeface="Arial" panose="020B0604020202020204" pitchFamily="34" charset="0"/>
                <a:ea typeface="Calibri" panose="020F0502020204030204" pitchFamily="34" charset="0"/>
                <a:cs typeface="Times New Roman" panose="02020603050405020304" pitchFamily="18" charset="0"/>
              </a:rPr>
              <a:t>Meningococcal vaccine coverage by birth cohort.</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5" name="Content Placeholder 4">
            <a:extLst>
              <a:ext uri="{FF2B5EF4-FFF2-40B4-BE49-F238E27FC236}">
                <a16:creationId xmlns:a16="http://schemas.microsoft.com/office/drawing/2014/main" id="{EB819B2B-3AF6-4E53-8E37-04A0166782E4}"/>
              </a:ext>
            </a:extLst>
          </p:cNvPr>
          <p:cNvGraphicFramePr>
            <a:graphicFrameLocks noGrp="1"/>
          </p:cNvGraphicFramePr>
          <p:nvPr>
            <p:ph idx="1"/>
            <p:extLst>
              <p:ext uri="{D42A27DB-BD31-4B8C-83A1-F6EECF244321}">
                <p14:modId xmlns:p14="http://schemas.microsoft.com/office/powerpoint/2010/main" val="828689642"/>
              </p:ext>
            </p:extLst>
          </p:nvPr>
        </p:nvGraphicFramePr>
        <p:xfrm>
          <a:off x="2969704" y="2701255"/>
          <a:ext cx="6711190" cy="1667668"/>
        </p:xfrm>
        <a:graphic>
          <a:graphicData uri="http://schemas.openxmlformats.org/drawingml/2006/table">
            <a:tbl>
              <a:tblPr firstRow="1" bandRow="1">
                <a:tableStyleId>{5C22544A-7EE6-4342-B048-85BDC9FD1C3A}</a:tableStyleId>
              </a:tblPr>
              <a:tblGrid>
                <a:gridCol w="1342238">
                  <a:extLst>
                    <a:ext uri="{9D8B030D-6E8A-4147-A177-3AD203B41FA5}">
                      <a16:colId xmlns:a16="http://schemas.microsoft.com/office/drawing/2014/main" val="4134703890"/>
                    </a:ext>
                  </a:extLst>
                </a:gridCol>
                <a:gridCol w="1342238">
                  <a:extLst>
                    <a:ext uri="{9D8B030D-6E8A-4147-A177-3AD203B41FA5}">
                      <a16:colId xmlns:a16="http://schemas.microsoft.com/office/drawing/2014/main" val="4094917619"/>
                    </a:ext>
                  </a:extLst>
                </a:gridCol>
                <a:gridCol w="1342238">
                  <a:extLst>
                    <a:ext uri="{9D8B030D-6E8A-4147-A177-3AD203B41FA5}">
                      <a16:colId xmlns:a16="http://schemas.microsoft.com/office/drawing/2014/main" val="3308479048"/>
                    </a:ext>
                  </a:extLst>
                </a:gridCol>
                <a:gridCol w="1342238">
                  <a:extLst>
                    <a:ext uri="{9D8B030D-6E8A-4147-A177-3AD203B41FA5}">
                      <a16:colId xmlns:a16="http://schemas.microsoft.com/office/drawing/2014/main" val="496707342"/>
                    </a:ext>
                  </a:extLst>
                </a:gridCol>
                <a:gridCol w="1342238">
                  <a:extLst>
                    <a:ext uri="{9D8B030D-6E8A-4147-A177-3AD203B41FA5}">
                      <a16:colId xmlns:a16="http://schemas.microsoft.com/office/drawing/2014/main" val="2665757074"/>
                    </a:ext>
                  </a:extLst>
                </a:gridCol>
              </a:tblGrid>
              <a:tr h="513794">
                <a:tc>
                  <a:txBody>
                    <a:bodyPr/>
                    <a:lstStyle/>
                    <a:p>
                      <a:endParaRPr lang="en-US" dirty="0"/>
                    </a:p>
                  </a:txBody>
                  <a:tcPr/>
                </a:tc>
                <a:tc>
                  <a:txBody>
                    <a:bodyPr/>
                    <a:lstStyle/>
                    <a:p>
                      <a:r>
                        <a:rPr lang="en-US" dirty="0"/>
                        <a:t>2018</a:t>
                      </a:r>
                    </a:p>
                  </a:txBody>
                  <a:tcPr/>
                </a:tc>
                <a:tc>
                  <a:txBody>
                    <a:bodyPr/>
                    <a:lstStyle/>
                    <a:p>
                      <a:r>
                        <a:rPr lang="en-US" dirty="0"/>
                        <a:t>2019</a:t>
                      </a:r>
                    </a:p>
                  </a:txBody>
                  <a:tcPr/>
                </a:tc>
                <a:tc>
                  <a:txBody>
                    <a:bodyPr/>
                    <a:lstStyle/>
                    <a:p>
                      <a:r>
                        <a:rPr lang="en-US" dirty="0"/>
                        <a:t>2020</a:t>
                      </a:r>
                    </a:p>
                  </a:txBody>
                  <a:tcPr/>
                </a:tc>
                <a:tc>
                  <a:txBody>
                    <a:bodyPr/>
                    <a:lstStyle/>
                    <a:p>
                      <a:r>
                        <a:rPr lang="en-US" dirty="0"/>
                        <a:t>2021</a:t>
                      </a:r>
                    </a:p>
                  </a:txBody>
                  <a:tcPr/>
                </a:tc>
                <a:extLst>
                  <a:ext uri="{0D108BD9-81ED-4DB2-BD59-A6C34878D82A}">
                    <a16:rowId xmlns:a16="http://schemas.microsoft.com/office/drawing/2014/main" val="1615938878"/>
                  </a:ext>
                </a:extLst>
              </a:tr>
              <a:tr h="566319">
                <a:tc>
                  <a:txBody>
                    <a:bodyPr/>
                    <a:lstStyle/>
                    <a:p>
                      <a:r>
                        <a:rPr lang="en-US" dirty="0"/>
                        <a:t>Winnipeg- Urban </a:t>
                      </a:r>
                    </a:p>
                  </a:txBody>
                  <a:tcPr/>
                </a:tc>
                <a:tc>
                  <a:txBody>
                    <a:bodyPr/>
                    <a:lstStyle/>
                    <a:p>
                      <a:r>
                        <a:rPr lang="en-US" dirty="0"/>
                        <a:t>83.65</a:t>
                      </a:r>
                    </a:p>
                  </a:txBody>
                  <a:tcPr/>
                </a:tc>
                <a:tc>
                  <a:txBody>
                    <a:bodyPr/>
                    <a:lstStyle/>
                    <a:p>
                      <a:r>
                        <a:rPr lang="en-US" dirty="0"/>
                        <a:t>83.6</a:t>
                      </a:r>
                    </a:p>
                  </a:txBody>
                  <a:tcPr/>
                </a:tc>
                <a:tc>
                  <a:txBody>
                    <a:bodyPr/>
                    <a:lstStyle/>
                    <a:p>
                      <a:r>
                        <a:rPr lang="en-US" dirty="0"/>
                        <a:t>82.0</a:t>
                      </a:r>
                    </a:p>
                  </a:txBody>
                  <a:tcPr/>
                </a:tc>
                <a:tc>
                  <a:txBody>
                    <a:bodyPr/>
                    <a:lstStyle/>
                    <a:p>
                      <a:r>
                        <a:rPr lang="en-US" dirty="0"/>
                        <a:t>77.2</a:t>
                      </a:r>
                    </a:p>
                  </a:txBody>
                  <a:tcPr/>
                </a:tc>
                <a:extLst>
                  <a:ext uri="{0D108BD9-81ED-4DB2-BD59-A6C34878D82A}">
                    <a16:rowId xmlns:a16="http://schemas.microsoft.com/office/drawing/2014/main" val="4230607656"/>
                  </a:ext>
                </a:extLst>
              </a:tr>
              <a:tr h="513794">
                <a:tc>
                  <a:txBody>
                    <a:bodyPr/>
                    <a:lstStyle/>
                    <a:p>
                      <a:r>
                        <a:rPr lang="en-US" dirty="0"/>
                        <a:t>Manitoba </a:t>
                      </a:r>
                    </a:p>
                  </a:txBody>
                  <a:tcPr/>
                </a:tc>
                <a:tc>
                  <a:txBody>
                    <a:bodyPr/>
                    <a:lstStyle/>
                    <a:p>
                      <a:r>
                        <a:rPr lang="en-US" dirty="0"/>
                        <a:t>83.09</a:t>
                      </a:r>
                    </a:p>
                  </a:txBody>
                  <a:tcPr/>
                </a:tc>
                <a:tc>
                  <a:txBody>
                    <a:bodyPr/>
                    <a:lstStyle/>
                    <a:p>
                      <a:r>
                        <a:rPr lang="en-US" dirty="0"/>
                        <a:t>81.4</a:t>
                      </a:r>
                    </a:p>
                  </a:txBody>
                  <a:tcPr/>
                </a:tc>
                <a:tc>
                  <a:txBody>
                    <a:bodyPr/>
                    <a:lstStyle/>
                    <a:p>
                      <a:r>
                        <a:rPr lang="en-US" dirty="0"/>
                        <a:t>77.1</a:t>
                      </a:r>
                    </a:p>
                  </a:txBody>
                  <a:tcPr/>
                </a:tc>
                <a:tc>
                  <a:txBody>
                    <a:bodyPr/>
                    <a:lstStyle/>
                    <a:p>
                      <a:r>
                        <a:rPr lang="en-US" dirty="0"/>
                        <a:t>69.9</a:t>
                      </a:r>
                    </a:p>
                  </a:txBody>
                  <a:tcPr/>
                </a:tc>
                <a:extLst>
                  <a:ext uri="{0D108BD9-81ED-4DB2-BD59-A6C34878D82A}">
                    <a16:rowId xmlns:a16="http://schemas.microsoft.com/office/drawing/2014/main" val="2832112147"/>
                  </a:ext>
                </a:extLst>
              </a:tr>
            </a:tbl>
          </a:graphicData>
        </a:graphic>
      </p:graphicFrame>
    </p:spTree>
    <p:extLst>
      <p:ext uri="{BB962C8B-B14F-4D97-AF65-F5344CB8AC3E}">
        <p14:creationId xmlns:p14="http://schemas.microsoft.com/office/powerpoint/2010/main" val="141282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08CF8-977F-4F54-8DDF-FFCBC5C6A989}"/>
              </a:ext>
            </a:extLst>
          </p:cNvPr>
          <p:cNvSpPr>
            <a:spLocks noGrp="1"/>
          </p:cNvSpPr>
          <p:nvPr>
            <p:ph type="title"/>
          </p:nvPr>
        </p:nvSpPr>
        <p:spPr/>
        <p:txBody>
          <a:bodyPr/>
          <a:lstStyle/>
          <a:p>
            <a:r>
              <a:rPr lang="en-US" dirty="0"/>
              <a:t>Manitoba Immunization Schedule for Infant and Pre School Children </a:t>
            </a:r>
          </a:p>
        </p:txBody>
      </p:sp>
      <p:pic>
        <p:nvPicPr>
          <p:cNvPr id="4" name="Content Placeholder 3">
            <a:extLst>
              <a:ext uri="{FF2B5EF4-FFF2-40B4-BE49-F238E27FC236}">
                <a16:creationId xmlns:a16="http://schemas.microsoft.com/office/drawing/2014/main" id="{10447310-7D6A-4CF8-BCD1-81D9ABE0C496}"/>
              </a:ext>
            </a:extLst>
          </p:cNvPr>
          <p:cNvPicPr>
            <a:picLocks noGrp="1" noChangeAspect="1"/>
          </p:cNvPicPr>
          <p:nvPr>
            <p:ph idx="1"/>
          </p:nvPr>
        </p:nvPicPr>
        <p:blipFill>
          <a:blip r:embed="rId2"/>
          <a:stretch>
            <a:fillRect/>
          </a:stretch>
        </p:blipFill>
        <p:spPr>
          <a:xfrm>
            <a:off x="2718034" y="2016125"/>
            <a:ext cx="6966120" cy="3449638"/>
          </a:xfrm>
          <a:prstGeom prst="rect">
            <a:avLst/>
          </a:prstGeom>
        </p:spPr>
      </p:pic>
    </p:spTree>
    <p:extLst>
      <p:ext uri="{BB962C8B-B14F-4D97-AF65-F5344CB8AC3E}">
        <p14:creationId xmlns:p14="http://schemas.microsoft.com/office/powerpoint/2010/main" val="79809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1A2B-E3BC-4AC5-93A9-D64751D985F6}"/>
              </a:ext>
            </a:extLst>
          </p:cNvPr>
          <p:cNvSpPr>
            <a:spLocks noGrp="1"/>
          </p:cNvSpPr>
          <p:nvPr>
            <p:ph type="title"/>
          </p:nvPr>
        </p:nvSpPr>
        <p:spPr/>
        <p:txBody>
          <a:bodyPr/>
          <a:lstStyle/>
          <a:p>
            <a:r>
              <a:rPr lang="en-US" dirty="0"/>
              <a:t>Meningococcal burden of disease</a:t>
            </a:r>
          </a:p>
        </p:txBody>
      </p:sp>
      <p:sp>
        <p:nvSpPr>
          <p:cNvPr id="3" name="Content Placeholder 2">
            <a:extLst>
              <a:ext uri="{FF2B5EF4-FFF2-40B4-BE49-F238E27FC236}">
                <a16:creationId xmlns:a16="http://schemas.microsoft.com/office/drawing/2014/main" id="{DD1F357C-22BA-439D-9692-35E9006A849C}"/>
              </a:ext>
            </a:extLst>
          </p:cNvPr>
          <p:cNvSpPr>
            <a:spLocks noGrp="1"/>
          </p:cNvSpPr>
          <p:nvPr>
            <p:ph idx="1"/>
          </p:nvPr>
        </p:nvSpPr>
        <p:spPr/>
        <p:txBody>
          <a:bodyPr/>
          <a:lstStyle/>
          <a:p>
            <a:pPr lvl="0"/>
            <a:r>
              <a:rPr lang="en-US" dirty="0"/>
              <a:t>Bacterial infection can result in meningitis or septicemia </a:t>
            </a:r>
          </a:p>
          <a:p>
            <a:pPr lvl="0"/>
            <a:r>
              <a:rPr lang="en-US" dirty="0"/>
              <a:t>High incidence in the very young population</a:t>
            </a:r>
          </a:p>
          <a:p>
            <a:pPr lvl="0"/>
            <a:r>
              <a:rPr lang="en-US" dirty="0"/>
              <a:t>Severe illness and sometimes fatal. One in 10 infected will die, and one in five survivors will suffer severe permanent complications.</a:t>
            </a:r>
          </a:p>
          <a:p>
            <a:pPr lvl="0"/>
            <a:r>
              <a:rPr lang="en-US" dirty="0"/>
              <a:t>Meningococcal vaccination programs have led to a decrease in disease incidence</a:t>
            </a:r>
          </a:p>
          <a:p>
            <a:endParaRPr lang="en-US" dirty="0"/>
          </a:p>
        </p:txBody>
      </p:sp>
    </p:spTree>
    <p:extLst>
      <p:ext uri="{BB962C8B-B14F-4D97-AF65-F5344CB8AC3E}">
        <p14:creationId xmlns:p14="http://schemas.microsoft.com/office/powerpoint/2010/main" val="329027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45BD45-0A89-45DA-9320-55D532BFD64C}"/>
              </a:ext>
            </a:extLst>
          </p:cNvPr>
          <p:cNvSpPr>
            <a:spLocks noGrp="1"/>
          </p:cNvSpPr>
          <p:nvPr>
            <p:ph type="title"/>
          </p:nvPr>
        </p:nvSpPr>
        <p:spPr/>
        <p:txBody>
          <a:bodyPr/>
          <a:lstStyle/>
          <a:p>
            <a:r>
              <a:rPr lang="en-US" dirty="0"/>
              <a:t>WRHA Public health Strategy to increase immunization rates for men-C </a:t>
            </a:r>
          </a:p>
        </p:txBody>
      </p:sp>
      <p:sp>
        <p:nvSpPr>
          <p:cNvPr id="7" name="Content Placeholder 6">
            <a:extLst>
              <a:ext uri="{FF2B5EF4-FFF2-40B4-BE49-F238E27FC236}">
                <a16:creationId xmlns:a16="http://schemas.microsoft.com/office/drawing/2014/main" id="{62539E1F-44BA-4CCF-A2D2-1960E94E2B14}"/>
              </a:ext>
            </a:extLst>
          </p:cNvPr>
          <p:cNvSpPr>
            <a:spLocks noGrp="1"/>
          </p:cNvSpPr>
          <p:nvPr>
            <p:ph idx="1"/>
          </p:nvPr>
        </p:nvSpPr>
        <p:spPr/>
        <p:txBody>
          <a:bodyPr/>
          <a:lstStyle/>
          <a:p>
            <a:r>
              <a:rPr lang="en-US" dirty="0"/>
              <a:t>April 3-14 2023 Focused immunization clinics to capture the birth cohorts that are found to be under immunized for Men-C /MMRV ages 2-4 year old’s </a:t>
            </a:r>
          </a:p>
          <a:p>
            <a:r>
              <a:rPr lang="en-US" dirty="0"/>
              <a:t>Educate and encourage the public on immunization </a:t>
            </a:r>
          </a:p>
          <a:p>
            <a:endParaRPr lang="en-US" dirty="0"/>
          </a:p>
        </p:txBody>
      </p:sp>
    </p:spTree>
    <p:extLst>
      <p:ext uri="{BB962C8B-B14F-4D97-AF65-F5344CB8AC3E}">
        <p14:creationId xmlns:p14="http://schemas.microsoft.com/office/powerpoint/2010/main" val="83799262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10117</TotalTime>
  <Words>2615</Words>
  <Application>Microsoft Office PowerPoint</Application>
  <PresentationFormat>Widescreen</PresentationFormat>
  <Paragraphs>293</Paragraphs>
  <Slides>45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Narrow</vt:lpstr>
      <vt:lpstr>Calibri</vt:lpstr>
      <vt:lpstr>Gill Sans MT</vt:lpstr>
      <vt:lpstr>Symbol</vt:lpstr>
      <vt:lpstr>Times New Roman</vt:lpstr>
      <vt:lpstr>Wingdings</vt:lpstr>
      <vt:lpstr>Gallery</vt:lpstr>
      <vt:lpstr>Meningococcal and MMrv catch up clinic immunization orientation </vt:lpstr>
      <vt:lpstr>Overview </vt:lpstr>
      <vt:lpstr>Overview of Meningococcal Catch up clinics </vt:lpstr>
      <vt:lpstr>Men-c catch up clinics </vt:lpstr>
      <vt:lpstr>Provincial and regional Meningococcal C vaccine coverage by birth cohort  Percentage of children with valid first doses of meningococcal C vaccine by birth cohort in Public Health Information Management System (PHIMS)  **PHIMS data as of January 17, 2023  </vt:lpstr>
      <vt:lpstr>Meningococcal Coverage rates in  Winnipeg  Manitoba Data extracted by Epidemiology and Surveillance on January 24, 2023 Meningococcal vaccine coverage by birth cohort. </vt:lpstr>
      <vt:lpstr>Manitoba Immunization Schedule for Infant and Pre School Children </vt:lpstr>
      <vt:lpstr>Meningococcal burden of disease</vt:lpstr>
      <vt:lpstr>WRHA Public health Strategy to increase immunization rates for men-C </vt:lpstr>
      <vt:lpstr>I. Immunizing as a Casual in the WRHA </vt:lpstr>
      <vt:lpstr>Immunizing in the WRHA  competency requirements for casual Nurse </vt:lpstr>
      <vt:lpstr>Immunizing in the WRHA- other Requirements… </vt:lpstr>
      <vt:lpstr>Immunizing in the WRHA- other Requirements (continued)</vt:lpstr>
      <vt:lpstr>II. Immunization Required reading and Resources </vt:lpstr>
      <vt:lpstr>immunization required reading list for Casual Nurses </vt:lpstr>
      <vt:lpstr>Immunization Resources</vt:lpstr>
      <vt:lpstr>PHIMs- (formerly known as Panorama)</vt:lpstr>
      <vt:lpstr>III. Vaccine Administration </vt:lpstr>
      <vt:lpstr>Informed Consent</vt:lpstr>
      <vt:lpstr>Informed Consent continued….</vt:lpstr>
      <vt:lpstr>The 10 Rights during immunizing</vt:lpstr>
      <vt:lpstr>Vaccine Administration Basics </vt:lpstr>
      <vt:lpstr>Comforting Restraint </vt:lpstr>
      <vt:lpstr>Comforting Restraint </vt:lpstr>
      <vt:lpstr>Infant I.M.’s </vt:lpstr>
      <vt:lpstr>Children &amp; Adults I.M.’s </vt:lpstr>
      <vt:lpstr>Subcutaneous Injections </vt:lpstr>
      <vt:lpstr>Men-C neisvac-C vaccine (meningococcal group C-TT conjugate vaccine, adsorbed) </vt:lpstr>
      <vt:lpstr>Men-C neisvac-C vaccine (meningococcal group C-TT conjugate vaccine, adsorbed)</vt:lpstr>
      <vt:lpstr>MMRV - ProQuad®</vt:lpstr>
      <vt:lpstr>MMRV ProQuad® (Measles, Mumps, Rubella and Varicella Virus Vaccine Live)</vt:lpstr>
      <vt:lpstr>The importance of landmarking and vaccine administration </vt:lpstr>
      <vt:lpstr>SIRVA - Shoulder injury related to vaccine administration and other injection site events </vt:lpstr>
      <vt:lpstr>Adverse Events Following Immunizations- (AEFI)</vt:lpstr>
      <vt:lpstr>Anaphylaxis    </vt:lpstr>
      <vt:lpstr>Storage and Handling of vaccines</vt:lpstr>
      <vt:lpstr>Documentation</vt:lpstr>
      <vt:lpstr>Vaccine Administration</vt:lpstr>
      <vt:lpstr>Social Distancing</vt:lpstr>
      <vt:lpstr>Personal Protective Equipment (PPE)</vt:lpstr>
      <vt:lpstr>Personal Protective Equipment (PPE)</vt:lpstr>
      <vt:lpstr>Steps during the clinic</vt:lpstr>
      <vt:lpstr>Clinic set up- example  ( influenza clinic)</vt:lpstr>
      <vt:lpstr>Immunization Station set up example  </vt:lpstr>
      <vt:lpstr>Immunization Program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WRHA Student Public health immunization orientation</dc:title>
  <dc:creator>Theresa Janzen</dc:creator>
  <cp:lastModifiedBy>Theresa Janzen</cp:lastModifiedBy>
  <cp:revision>74</cp:revision>
  <dcterms:created xsi:type="dcterms:W3CDTF">2022-06-16T18:57:08Z</dcterms:created>
  <dcterms:modified xsi:type="dcterms:W3CDTF">2023-03-14T16:45:14Z</dcterms:modified>
</cp:coreProperties>
</file>