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9" r:id="rId3"/>
    <p:sldId id="270" r:id="rId4"/>
    <p:sldId id="271" r:id="rId5"/>
    <p:sldId id="272" r:id="rId6"/>
    <p:sldId id="273" r:id="rId7"/>
    <p:sldId id="274" r:id="rId8"/>
    <p:sldId id="257" r:id="rId9"/>
    <p:sldId id="258" r:id="rId10"/>
    <p:sldId id="259" r:id="rId11"/>
    <p:sldId id="260" r:id="rId12"/>
    <p:sldId id="262" r:id="rId13"/>
    <p:sldId id="261" r:id="rId14"/>
    <p:sldId id="267" r:id="rId15"/>
    <p:sldId id="263" r:id="rId16"/>
    <p:sldId id="265" r:id="rId17"/>
    <p:sldId id="266"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69985" autoAdjust="0"/>
  </p:normalViewPr>
  <p:slideViewPr>
    <p:cSldViewPr snapToGrid="0">
      <p:cViewPr varScale="1">
        <p:scale>
          <a:sx n="25" d="100"/>
          <a:sy n="25" d="100"/>
        </p:scale>
        <p:origin x="1782"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C7E1E-5E4B-4C27-8328-1B97B59FFFD1}" type="datetimeFigureOut">
              <a:rPr lang="en-US" smtClean="0"/>
              <a:t>12/21/2020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E0665-CE45-4BCD-AB43-8AF3274615BD}" type="slidenum">
              <a:rPr lang="en-US" smtClean="0"/>
              <a:t>‹#›</a:t>
            </a:fld>
            <a:endParaRPr lang="en-US"/>
          </a:p>
        </p:txBody>
      </p:sp>
    </p:spTree>
    <p:extLst>
      <p:ext uri="{BB962C8B-B14F-4D97-AF65-F5344CB8AC3E}">
        <p14:creationId xmlns:p14="http://schemas.microsoft.com/office/powerpoint/2010/main" val="2346500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2</a:t>
            </a:fld>
            <a:endParaRPr lang="en-US"/>
          </a:p>
        </p:txBody>
      </p:sp>
    </p:spTree>
    <p:extLst>
      <p:ext uri="{BB962C8B-B14F-4D97-AF65-F5344CB8AC3E}">
        <p14:creationId xmlns:p14="http://schemas.microsoft.com/office/powerpoint/2010/main" val="2940240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11</a:t>
            </a:fld>
            <a:endParaRPr lang="en-US"/>
          </a:p>
        </p:txBody>
      </p:sp>
    </p:spTree>
    <p:extLst>
      <p:ext uri="{BB962C8B-B14F-4D97-AF65-F5344CB8AC3E}">
        <p14:creationId xmlns:p14="http://schemas.microsoft.com/office/powerpoint/2010/main" val="158179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12</a:t>
            </a:fld>
            <a:endParaRPr lang="en-US"/>
          </a:p>
        </p:txBody>
      </p:sp>
    </p:spTree>
    <p:extLst>
      <p:ext uri="{BB962C8B-B14F-4D97-AF65-F5344CB8AC3E}">
        <p14:creationId xmlns:p14="http://schemas.microsoft.com/office/powerpoint/2010/main" val="44382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13</a:t>
            </a:fld>
            <a:endParaRPr lang="en-US"/>
          </a:p>
        </p:txBody>
      </p:sp>
    </p:spTree>
    <p:extLst>
      <p:ext uri="{BB962C8B-B14F-4D97-AF65-F5344CB8AC3E}">
        <p14:creationId xmlns:p14="http://schemas.microsoft.com/office/powerpoint/2010/main" val="1373168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14</a:t>
            </a:fld>
            <a:endParaRPr lang="en-US"/>
          </a:p>
        </p:txBody>
      </p:sp>
    </p:spTree>
    <p:extLst>
      <p:ext uri="{BB962C8B-B14F-4D97-AF65-F5344CB8AC3E}">
        <p14:creationId xmlns:p14="http://schemas.microsoft.com/office/powerpoint/2010/main" val="233474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15</a:t>
            </a:fld>
            <a:endParaRPr lang="en-US"/>
          </a:p>
        </p:txBody>
      </p:sp>
    </p:spTree>
    <p:extLst>
      <p:ext uri="{BB962C8B-B14F-4D97-AF65-F5344CB8AC3E}">
        <p14:creationId xmlns:p14="http://schemas.microsoft.com/office/powerpoint/2010/main" val="402863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16</a:t>
            </a:fld>
            <a:endParaRPr lang="en-US"/>
          </a:p>
        </p:txBody>
      </p:sp>
    </p:spTree>
    <p:extLst>
      <p:ext uri="{BB962C8B-B14F-4D97-AF65-F5344CB8AC3E}">
        <p14:creationId xmlns:p14="http://schemas.microsoft.com/office/powerpoint/2010/main" val="3174119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17</a:t>
            </a:fld>
            <a:endParaRPr lang="en-US"/>
          </a:p>
        </p:txBody>
      </p:sp>
    </p:spTree>
    <p:extLst>
      <p:ext uri="{BB962C8B-B14F-4D97-AF65-F5344CB8AC3E}">
        <p14:creationId xmlns:p14="http://schemas.microsoft.com/office/powerpoint/2010/main" val="2539434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18</a:t>
            </a:fld>
            <a:endParaRPr lang="en-US"/>
          </a:p>
        </p:txBody>
      </p:sp>
    </p:spTree>
    <p:extLst>
      <p:ext uri="{BB962C8B-B14F-4D97-AF65-F5344CB8AC3E}">
        <p14:creationId xmlns:p14="http://schemas.microsoft.com/office/powerpoint/2010/main" val="368437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3</a:t>
            </a:fld>
            <a:endParaRPr lang="en-US"/>
          </a:p>
        </p:txBody>
      </p:sp>
    </p:spTree>
    <p:extLst>
      <p:ext uri="{BB962C8B-B14F-4D97-AF65-F5344CB8AC3E}">
        <p14:creationId xmlns:p14="http://schemas.microsoft.com/office/powerpoint/2010/main" val="3416135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4</a:t>
            </a:fld>
            <a:endParaRPr lang="en-US"/>
          </a:p>
        </p:txBody>
      </p:sp>
    </p:spTree>
    <p:extLst>
      <p:ext uri="{BB962C8B-B14F-4D97-AF65-F5344CB8AC3E}">
        <p14:creationId xmlns:p14="http://schemas.microsoft.com/office/powerpoint/2010/main" val="4245921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5</a:t>
            </a:fld>
            <a:endParaRPr lang="en-US"/>
          </a:p>
        </p:txBody>
      </p:sp>
    </p:spTree>
    <p:extLst>
      <p:ext uri="{BB962C8B-B14F-4D97-AF65-F5344CB8AC3E}">
        <p14:creationId xmlns:p14="http://schemas.microsoft.com/office/powerpoint/2010/main" val="2632221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6</a:t>
            </a:fld>
            <a:endParaRPr lang="en-US"/>
          </a:p>
        </p:txBody>
      </p:sp>
    </p:spTree>
    <p:extLst>
      <p:ext uri="{BB962C8B-B14F-4D97-AF65-F5344CB8AC3E}">
        <p14:creationId xmlns:p14="http://schemas.microsoft.com/office/powerpoint/2010/main" val="1138498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7</a:t>
            </a:fld>
            <a:endParaRPr lang="en-US"/>
          </a:p>
        </p:txBody>
      </p:sp>
    </p:spTree>
    <p:extLst>
      <p:ext uri="{BB962C8B-B14F-4D97-AF65-F5344CB8AC3E}">
        <p14:creationId xmlns:p14="http://schemas.microsoft.com/office/powerpoint/2010/main" val="1530748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8</a:t>
            </a:fld>
            <a:endParaRPr lang="en-US"/>
          </a:p>
        </p:txBody>
      </p:sp>
    </p:spTree>
    <p:extLst>
      <p:ext uri="{BB962C8B-B14F-4D97-AF65-F5344CB8AC3E}">
        <p14:creationId xmlns:p14="http://schemas.microsoft.com/office/powerpoint/2010/main" val="2702868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9</a:t>
            </a:fld>
            <a:endParaRPr lang="en-US"/>
          </a:p>
        </p:txBody>
      </p:sp>
    </p:spTree>
    <p:extLst>
      <p:ext uri="{BB962C8B-B14F-4D97-AF65-F5344CB8AC3E}">
        <p14:creationId xmlns:p14="http://schemas.microsoft.com/office/powerpoint/2010/main" val="1961085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E0665-CE45-4BCD-AB43-8AF3274615BD}" type="slidenum">
              <a:rPr lang="en-US" smtClean="0"/>
              <a:t>10</a:t>
            </a:fld>
            <a:endParaRPr lang="en-US"/>
          </a:p>
        </p:txBody>
      </p:sp>
    </p:spTree>
    <p:extLst>
      <p:ext uri="{BB962C8B-B14F-4D97-AF65-F5344CB8AC3E}">
        <p14:creationId xmlns:p14="http://schemas.microsoft.com/office/powerpoint/2010/main" val="302863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E581825-EC73-4309-99F3-960DE79DC905}" type="datetimeFigureOut">
              <a:rPr lang="en-US" smtClean="0"/>
              <a:t>12/21/2020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E52EAD98-A569-4919-A05F-AC7CA7E83515}"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575694345"/>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581825-EC73-4309-99F3-960DE79DC905}"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AD98-A569-4919-A05F-AC7CA7E83515}" type="slidenum">
              <a:rPr lang="en-US" smtClean="0"/>
              <a:t>‹#›</a:t>
            </a:fld>
            <a:endParaRPr lang="en-US"/>
          </a:p>
        </p:txBody>
      </p:sp>
    </p:spTree>
    <p:extLst>
      <p:ext uri="{BB962C8B-B14F-4D97-AF65-F5344CB8AC3E}">
        <p14:creationId xmlns:p14="http://schemas.microsoft.com/office/powerpoint/2010/main" val="248038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E581825-EC73-4309-99F3-960DE79DC905}" type="datetimeFigureOut">
              <a:rPr lang="en-US" smtClean="0"/>
              <a:t>12/21/2020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E52EAD98-A569-4919-A05F-AC7CA7E83515}"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413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581825-EC73-4309-99F3-960DE79DC905}"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AD98-A569-4919-A05F-AC7CA7E83515}" type="slidenum">
              <a:rPr lang="en-US" smtClean="0"/>
              <a:t>‹#›</a:t>
            </a:fld>
            <a:endParaRPr lang="en-US"/>
          </a:p>
        </p:txBody>
      </p:sp>
    </p:spTree>
    <p:extLst>
      <p:ext uri="{BB962C8B-B14F-4D97-AF65-F5344CB8AC3E}">
        <p14:creationId xmlns:p14="http://schemas.microsoft.com/office/powerpoint/2010/main" val="237094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E581825-EC73-4309-99F3-960DE79DC905}" type="datetimeFigureOut">
              <a:rPr lang="en-US" smtClean="0"/>
              <a:t>12/21/2020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E52EAD98-A569-4919-A05F-AC7CA7E83515}"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68637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581825-EC73-4309-99F3-960DE79DC905}"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AD98-A569-4919-A05F-AC7CA7E83515}" type="slidenum">
              <a:rPr lang="en-US" smtClean="0"/>
              <a:t>‹#›</a:t>
            </a:fld>
            <a:endParaRPr lang="en-US"/>
          </a:p>
        </p:txBody>
      </p:sp>
    </p:spTree>
    <p:extLst>
      <p:ext uri="{BB962C8B-B14F-4D97-AF65-F5344CB8AC3E}">
        <p14:creationId xmlns:p14="http://schemas.microsoft.com/office/powerpoint/2010/main" val="257815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581825-EC73-4309-99F3-960DE79DC905}" type="datetimeFigureOut">
              <a:rPr lang="en-US" smtClean="0"/>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EAD98-A569-4919-A05F-AC7CA7E83515}" type="slidenum">
              <a:rPr lang="en-US" smtClean="0"/>
              <a:t>‹#›</a:t>
            </a:fld>
            <a:endParaRPr lang="en-US"/>
          </a:p>
        </p:txBody>
      </p:sp>
    </p:spTree>
    <p:extLst>
      <p:ext uri="{BB962C8B-B14F-4D97-AF65-F5344CB8AC3E}">
        <p14:creationId xmlns:p14="http://schemas.microsoft.com/office/powerpoint/2010/main" val="367347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581825-EC73-4309-99F3-960DE79DC905}" type="datetimeFigureOut">
              <a:rPr lang="en-US" smtClean="0"/>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EAD98-A569-4919-A05F-AC7CA7E83515}" type="slidenum">
              <a:rPr lang="en-US" smtClean="0"/>
              <a:t>‹#›</a:t>
            </a:fld>
            <a:endParaRPr lang="en-US"/>
          </a:p>
        </p:txBody>
      </p:sp>
    </p:spTree>
    <p:extLst>
      <p:ext uri="{BB962C8B-B14F-4D97-AF65-F5344CB8AC3E}">
        <p14:creationId xmlns:p14="http://schemas.microsoft.com/office/powerpoint/2010/main" val="186085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DE581825-EC73-4309-99F3-960DE79DC905}" type="datetimeFigureOut">
              <a:rPr lang="en-US" smtClean="0"/>
              <a:t>12/21/2020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EAD98-A569-4919-A05F-AC7CA7E83515}" type="slidenum">
              <a:rPr lang="en-US" smtClean="0"/>
              <a:t>‹#›</a:t>
            </a:fld>
            <a:endParaRPr lang="en-US"/>
          </a:p>
        </p:txBody>
      </p:sp>
    </p:spTree>
    <p:extLst>
      <p:ext uri="{BB962C8B-B14F-4D97-AF65-F5344CB8AC3E}">
        <p14:creationId xmlns:p14="http://schemas.microsoft.com/office/powerpoint/2010/main" val="373092279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E581825-EC73-4309-99F3-960DE79DC905}" type="datetimeFigureOut">
              <a:rPr lang="en-US" smtClean="0"/>
              <a:t>12/21/2020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E52EAD98-A569-4919-A05F-AC7CA7E83515}" type="slidenum">
              <a:rPr lang="en-US" smtClean="0"/>
              <a:t>‹#›</a:t>
            </a:fld>
            <a:endParaRPr lang="en-US"/>
          </a:p>
        </p:txBody>
      </p:sp>
    </p:spTree>
    <p:extLst>
      <p:ext uri="{BB962C8B-B14F-4D97-AF65-F5344CB8AC3E}">
        <p14:creationId xmlns:p14="http://schemas.microsoft.com/office/powerpoint/2010/main" val="184912171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E581825-EC73-4309-99F3-960DE79DC905}" type="datetimeFigureOut">
              <a:rPr lang="en-US" smtClean="0"/>
              <a:t>12/21/2020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E52EAD98-A569-4919-A05F-AC7CA7E83515}" type="slidenum">
              <a:rPr lang="en-US" smtClean="0"/>
              <a:t>‹#›</a:t>
            </a:fld>
            <a:endParaRPr lang="en-US"/>
          </a:p>
        </p:txBody>
      </p:sp>
    </p:spTree>
    <p:extLst>
      <p:ext uri="{BB962C8B-B14F-4D97-AF65-F5344CB8AC3E}">
        <p14:creationId xmlns:p14="http://schemas.microsoft.com/office/powerpoint/2010/main" val="130983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E581825-EC73-4309-99F3-960DE79DC905}" type="datetimeFigureOut">
              <a:rPr lang="en-US" smtClean="0"/>
              <a:t>12/21/2020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E52EAD98-A569-4919-A05F-AC7CA7E83515}"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511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eadspace.com/blog/2016/08/22/the-secret-benefit-of-routines-it-wont-surprise-you/" TargetMode="External"/><Relationship Id="rId2" Type="http://schemas.openxmlformats.org/officeDocument/2006/relationships/hyperlink" Target="https://www.blurtitout.org/2018/11/08/mental-health-benefits-routi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6822-D0EE-4BFC-9516-7D39CFC0B99D}"/>
              </a:ext>
            </a:extLst>
          </p:cNvPr>
          <p:cNvSpPr>
            <a:spLocks noGrp="1"/>
          </p:cNvSpPr>
          <p:nvPr>
            <p:ph type="ctrTitle"/>
          </p:nvPr>
        </p:nvSpPr>
        <p:spPr/>
        <p:txBody>
          <a:bodyPr/>
          <a:lstStyle/>
          <a:p>
            <a:r>
              <a:rPr lang="en-US" dirty="0"/>
              <a:t>Routine and New Occupations</a:t>
            </a:r>
          </a:p>
        </p:txBody>
      </p:sp>
      <p:sp>
        <p:nvSpPr>
          <p:cNvPr id="3" name="Subtitle 2">
            <a:extLst>
              <a:ext uri="{FF2B5EF4-FFF2-40B4-BE49-F238E27FC236}">
                <a16:creationId xmlns:a16="http://schemas.microsoft.com/office/drawing/2014/main" id="{8C24E64C-284E-414F-A29E-A77452EA8FB9}"/>
              </a:ext>
            </a:extLst>
          </p:cNvPr>
          <p:cNvSpPr>
            <a:spLocks noGrp="1"/>
          </p:cNvSpPr>
          <p:nvPr>
            <p:ph type="subTitle" idx="1"/>
          </p:nvPr>
        </p:nvSpPr>
        <p:spPr>
          <a:xfrm>
            <a:off x="7920752" y="4761186"/>
            <a:ext cx="3793678" cy="1221951"/>
          </a:xfrm>
        </p:spPr>
        <p:txBody>
          <a:bodyPr>
            <a:normAutofit fontScale="92500"/>
          </a:bodyPr>
          <a:lstStyle/>
          <a:p>
            <a:r>
              <a:rPr lang="en-US" dirty="0"/>
              <a:t>Laura Byman – Primary Care Nurse</a:t>
            </a:r>
          </a:p>
          <a:p>
            <a:r>
              <a:rPr lang="en-US" dirty="0"/>
              <a:t>Erin Roach – Occupational Therapist</a:t>
            </a:r>
          </a:p>
        </p:txBody>
      </p:sp>
    </p:spTree>
    <p:extLst>
      <p:ext uri="{BB962C8B-B14F-4D97-AF65-F5344CB8AC3E}">
        <p14:creationId xmlns:p14="http://schemas.microsoft.com/office/powerpoint/2010/main" val="2448806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1050-9C75-4FEB-9A31-12F1C9888028}"/>
              </a:ext>
            </a:extLst>
          </p:cNvPr>
          <p:cNvSpPr>
            <a:spLocks noGrp="1"/>
          </p:cNvSpPr>
          <p:nvPr>
            <p:ph type="title"/>
          </p:nvPr>
        </p:nvSpPr>
        <p:spPr/>
        <p:txBody>
          <a:bodyPr>
            <a:normAutofit fontScale="90000"/>
          </a:bodyPr>
          <a:lstStyle/>
          <a:p>
            <a:r>
              <a:rPr lang="en-US" altLang="en-US" dirty="0"/>
              <a:t>In what ways do your activities define you? </a:t>
            </a:r>
            <a:br>
              <a:rPr lang="en-US" altLang="en-US" dirty="0"/>
            </a:br>
            <a:endParaRPr lang="en-US" dirty="0"/>
          </a:p>
        </p:txBody>
      </p:sp>
    </p:spTree>
    <p:extLst>
      <p:ext uri="{BB962C8B-B14F-4D97-AF65-F5344CB8AC3E}">
        <p14:creationId xmlns:p14="http://schemas.microsoft.com/office/powerpoint/2010/main" val="3625793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709EB-E057-4D35-B381-A74A0285AE5E}"/>
              </a:ext>
            </a:extLst>
          </p:cNvPr>
          <p:cNvSpPr>
            <a:spLocks noGrp="1"/>
          </p:cNvSpPr>
          <p:nvPr>
            <p:ph type="title"/>
          </p:nvPr>
        </p:nvSpPr>
        <p:spPr/>
        <p:txBody>
          <a:bodyPr>
            <a:normAutofit fontScale="90000"/>
          </a:bodyPr>
          <a:lstStyle/>
          <a:p>
            <a:r>
              <a:rPr lang="en-US" dirty="0"/>
              <a:t>Over the past few weeks, in what ways have you not felt like yourself?</a:t>
            </a:r>
            <a:br>
              <a:rPr lang="en-US" dirty="0"/>
            </a:br>
            <a:endParaRPr lang="en-US" dirty="0"/>
          </a:p>
        </p:txBody>
      </p:sp>
    </p:spTree>
    <p:extLst>
      <p:ext uri="{BB962C8B-B14F-4D97-AF65-F5344CB8AC3E}">
        <p14:creationId xmlns:p14="http://schemas.microsoft.com/office/powerpoint/2010/main" val="1419479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983A-FCD5-4BD6-A642-81135FB45704}"/>
              </a:ext>
            </a:extLst>
          </p:cNvPr>
          <p:cNvSpPr>
            <a:spLocks noGrp="1"/>
          </p:cNvSpPr>
          <p:nvPr>
            <p:ph type="title"/>
          </p:nvPr>
        </p:nvSpPr>
        <p:spPr/>
        <p:txBody>
          <a:bodyPr/>
          <a:lstStyle/>
          <a:p>
            <a:r>
              <a:rPr lang="en-US" dirty="0"/>
              <a:t>Why is routine so important?</a:t>
            </a:r>
          </a:p>
        </p:txBody>
      </p:sp>
      <p:sp>
        <p:nvSpPr>
          <p:cNvPr id="3" name="Content Placeholder 2">
            <a:extLst>
              <a:ext uri="{FF2B5EF4-FFF2-40B4-BE49-F238E27FC236}">
                <a16:creationId xmlns:a16="http://schemas.microsoft.com/office/drawing/2014/main" id="{305BD50A-BFCF-44FA-91E5-1E95001D4955}"/>
              </a:ext>
            </a:extLst>
          </p:cNvPr>
          <p:cNvSpPr>
            <a:spLocks noGrp="1"/>
          </p:cNvSpPr>
          <p:nvPr>
            <p:ph idx="1"/>
          </p:nvPr>
        </p:nvSpPr>
        <p:spPr/>
        <p:txBody>
          <a:bodyPr/>
          <a:lstStyle/>
          <a:p>
            <a:pPr fontAlgn="auto">
              <a:spcAft>
                <a:spcPts val="0"/>
              </a:spcAft>
              <a:defRPr/>
            </a:pPr>
            <a:r>
              <a:rPr lang="en-US" dirty="0"/>
              <a:t>Human beings have a need to participate in meaningful activities every day.</a:t>
            </a:r>
          </a:p>
          <a:p>
            <a:pPr fontAlgn="auto">
              <a:spcAft>
                <a:spcPts val="0"/>
              </a:spcAft>
              <a:defRPr/>
            </a:pPr>
            <a:r>
              <a:rPr lang="en-US" dirty="0"/>
              <a:t>Routines provide structure, purpose and calms anxiety. </a:t>
            </a:r>
          </a:p>
          <a:p>
            <a:pPr fontAlgn="auto">
              <a:spcAft>
                <a:spcPts val="0"/>
              </a:spcAft>
              <a:defRPr/>
            </a:pPr>
            <a:r>
              <a:rPr lang="en-US" dirty="0"/>
              <a:t>Routine is essential to stay happy while staying at home. </a:t>
            </a:r>
          </a:p>
          <a:p>
            <a:endParaRPr lang="en-US" dirty="0"/>
          </a:p>
        </p:txBody>
      </p:sp>
    </p:spTree>
    <p:extLst>
      <p:ext uri="{BB962C8B-B14F-4D97-AF65-F5344CB8AC3E}">
        <p14:creationId xmlns:p14="http://schemas.microsoft.com/office/powerpoint/2010/main" val="3745720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BF87E-7268-4980-BC85-3A537CD533C2}"/>
              </a:ext>
            </a:extLst>
          </p:cNvPr>
          <p:cNvSpPr>
            <a:spLocks noGrp="1"/>
          </p:cNvSpPr>
          <p:nvPr>
            <p:ph type="title"/>
          </p:nvPr>
        </p:nvSpPr>
        <p:spPr/>
        <p:txBody>
          <a:bodyPr/>
          <a:lstStyle/>
          <a:p>
            <a:r>
              <a:rPr lang="en-US" altLang="en-US" dirty="0"/>
              <a:t>How to Create a Routine </a:t>
            </a:r>
            <a:endParaRPr lang="en-US" dirty="0"/>
          </a:p>
        </p:txBody>
      </p:sp>
      <p:sp>
        <p:nvSpPr>
          <p:cNvPr id="3" name="Content Placeholder 2">
            <a:extLst>
              <a:ext uri="{FF2B5EF4-FFF2-40B4-BE49-F238E27FC236}">
                <a16:creationId xmlns:a16="http://schemas.microsoft.com/office/drawing/2014/main" id="{30BF52F9-926F-479C-AB0D-BEC0A181CA21}"/>
              </a:ext>
            </a:extLst>
          </p:cNvPr>
          <p:cNvSpPr>
            <a:spLocks noGrp="1"/>
          </p:cNvSpPr>
          <p:nvPr>
            <p:ph idx="1"/>
          </p:nvPr>
        </p:nvSpPr>
        <p:spPr/>
        <p:txBody>
          <a:bodyPr/>
          <a:lstStyle/>
          <a:p>
            <a:r>
              <a:rPr lang="en-US" dirty="0"/>
              <a:t>Start small</a:t>
            </a:r>
          </a:p>
          <a:p>
            <a:r>
              <a:rPr lang="en-US" dirty="0"/>
              <a:t>Activity diary </a:t>
            </a:r>
          </a:p>
          <a:p>
            <a:r>
              <a:rPr lang="en-US" dirty="0"/>
              <a:t>Focus on one area – self-care, productivity, or morning vs nighttime</a:t>
            </a:r>
          </a:p>
          <a:p>
            <a:r>
              <a:rPr lang="en-US" dirty="0"/>
              <a:t>SMART GOAL</a:t>
            </a:r>
          </a:p>
          <a:p>
            <a:r>
              <a:rPr lang="en-US" dirty="0"/>
              <a:t>Any other tips that have worked for yourself to share with the group?</a:t>
            </a:r>
          </a:p>
        </p:txBody>
      </p:sp>
    </p:spTree>
    <p:extLst>
      <p:ext uri="{BB962C8B-B14F-4D97-AF65-F5344CB8AC3E}">
        <p14:creationId xmlns:p14="http://schemas.microsoft.com/office/powerpoint/2010/main" val="1984188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3BF1-E035-485B-A8FB-D2860EF1FEBF}"/>
              </a:ext>
            </a:extLst>
          </p:cNvPr>
          <p:cNvSpPr>
            <a:spLocks noGrp="1"/>
          </p:cNvSpPr>
          <p:nvPr>
            <p:ph type="title"/>
          </p:nvPr>
        </p:nvSpPr>
        <p:spPr/>
        <p:txBody>
          <a:bodyPr/>
          <a:lstStyle/>
          <a:p>
            <a:r>
              <a:rPr lang="en-US" dirty="0"/>
              <a:t>SMART GOAL</a:t>
            </a:r>
          </a:p>
        </p:txBody>
      </p:sp>
      <p:sp>
        <p:nvSpPr>
          <p:cNvPr id="3" name="Content Placeholder 2">
            <a:extLst>
              <a:ext uri="{FF2B5EF4-FFF2-40B4-BE49-F238E27FC236}">
                <a16:creationId xmlns:a16="http://schemas.microsoft.com/office/drawing/2014/main" id="{0D19D56F-47DA-49CB-B037-1D062210009E}"/>
              </a:ext>
            </a:extLst>
          </p:cNvPr>
          <p:cNvSpPr>
            <a:spLocks noGrp="1"/>
          </p:cNvSpPr>
          <p:nvPr>
            <p:ph idx="1"/>
          </p:nvPr>
        </p:nvSpPr>
        <p:spPr/>
        <p:txBody>
          <a:bodyPr/>
          <a:lstStyle/>
          <a:p>
            <a:r>
              <a:rPr lang="en-US" dirty="0"/>
              <a:t>Specific </a:t>
            </a:r>
          </a:p>
          <a:p>
            <a:r>
              <a:rPr lang="en-US" dirty="0"/>
              <a:t>Measurable </a:t>
            </a:r>
          </a:p>
          <a:p>
            <a:r>
              <a:rPr lang="en-US" dirty="0"/>
              <a:t>Achievable </a:t>
            </a:r>
          </a:p>
          <a:p>
            <a:r>
              <a:rPr lang="en-US" dirty="0"/>
              <a:t>Relevant </a:t>
            </a:r>
          </a:p>
          <a:p>
            <a:r>
              <a:rPr lang="en-US" dirty="0"/>
              <a:t>Timely </a:t>
            </a:r>
          </a:p>
        </p:txBody>
      </p:sp>
    </p:spTree>
    <p:extLst>
      <p:ext uri="{BB962C8B-B14F-4D97-AF65-F5344CB8AC3E}">
        <p14:creationId xmlns:p14="http://schemas.microsoft.com/office/powerpoint/2010/main" val="4073658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C93BF-B419-42D6-8A1F-52BC053EC395}"/>
              </a:ext>
            </a:extLst>
          </p:cNvPr>
          <p:cNvSpPr>
            <a:spLocks noGrp="1"/>
          </p:cNvSpPr>
          <p:nvPr>
            <p:ph type="title"/>
          </p:nvPr>
        </p:nvSpPr>
        <p:spPr/>
        <p:txBody>
          <a:bodyPr/>
          <a:lstStyle/>
          <a:p>
            <a:r>
              <a:rPr lang="en-US" dirty="0"/>
              <a:t>Routine</a:t>
            </a:r>
          </a:p>
        </p:txBody>
      </p:sp>
      <p:sp>
        <p:nvSpPr>
          <p:cNvPr id="3" name="Content Placeholder 2">
            <a:extLst>
              <a:ext uri="{FF2B5EF4-FFF2-40B4-BE49-F238E27FC236}">
                <a16:creationId xmlns:a16="http://schemas.microsoft.com/office/drawing/2014/main" id="{0CD5F30B-2274-4B02-8D39-5250FA65146C}"/>
              </a:ext>
            </a:extLst>
          </p:cNvPr>
          <p:cNvSpPr>
            <a:spLocks noGrp="1"/>
          </p:cNvSpPr>
          <p:nvPr>
            <p:ph idx="1"/>
          </p:nvPr>
        </p:nvSpPr>
        <p:spPr/>
        <p:txBody>
          <a:bodyPr/>
          <a:lstStyle/>
          <a:p>
            <a:pPr fontAlgn="auto">
              <a:spcAft>
                <a:spcPts val="0"/>
              </a:spcAft>
              <a:defRPr/>
            </a:pPr>
            <a:r>
              <a:rPr lang="en-US" dirty="0"/>
              <a:t>What is your current routine looking like?</a:t>
            </a:r>
          </a:p>
          <a:p>
            <a:pPr fontAlgn="auto">
              <a:spcAft>
                <a:spcPts val="0"/>
              </a:spcAft>
              <a:defRPr/>
            </a:pPr>
            <a:r>
              <a:rPr lang="en-US" dirty="0"/>
              <a:t>What should your routine look like?</a:t>
            </a:r>
          </a:p>
          <a:p>
            <a:pPr fontAlgn="auto">
              <a:spcAft>
                <a:spcPts val="0"/>
              </a:spcAft>
              <a:defRPr/>
            </a:pPr>
            <a:r>
              <a:rPr lang="en-US" dirty="0"/>
              <a:t>What do you </a:t>
            </a:r>
            <a:r>
              <a:rPr lang="en-US" b="1" dirty="0"/>
              <a:t>want</a:t>
            </a:r>
            <a:r>
              <a:rPr lang="en-US" dirty="0"/>
              <a:t> it to look like? </a:t>
            </a:r>
          </a:p>
          <a:p>
            <a:endParaRPr lang="en-US" dirty="0"/>
          </a:p>
        </p:txBody>
      </p:sp>
    </p:spTree>
    <p:extLst>
      <p:ext uri="{BB962C8B-B14F-4D97-AF65-F5344CB8AC3E}">
        <p14:creationId xmlns:p14="http://schemas.microsoft.com/office/powerpoint/2010/main" val="3656517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1FB7-FE4A-44B6-ACA3-AFC790A750AB}"/>
              </a:ext>
            </a:extLst>
          </p:cNvPr>
          <p:cNvSpPr>
            <a:spLocks noGrp="1"/>
          </p:cNvSpPr>
          <p:nvPr>
            <p:ph type="title"/>
          </p:nvPr>
        </p:nvSpPr>
        <p:spPr/>
        <p:txBody>
          <a:bodyPr/>
          <a:lstStyle/>
          <a:p>
            <a:r>
              <a:rPr lang="en-US" dirty="0"/>
              <a:t>Exploring new occupations</a:t>
            </a:r>
          </a:p>
        </p:txBody>
      </p:sp>
      <p:sp>
        <p:nvSpPr>
          <p:cNvPr id="3" name="Content Placeholder 2">
            <a:extLst>
              <a:ext uri="{FF2B5EF4-FFF2-40B4-BE49-F238E27FC236}">
                <a16:creationId xmlns:a16="http://schemas.microsoft.com/office/drawing/2014/main" id="{AA430BAE-745A-454D-A8B4-2228533D54BF}"/>
              </a:ext>
            </a:extLst>
          </p:cNvPr>
          <p:cNvSpPr>
            <a:spLocks noGrp="1"/>
          </p:cNvSpPr>
          <p:nvPr>
            <p:ph idx="1"/>
          </p:nvPr>
        </p:nvSpPr>
        <p:spPr/>
        <p:txBody>
          <a:bodyPr/>
          <a:lstStyle/>
          <a:p>
            <a:r>
              <a:rPr lang="en-US" altLang="en-US" b="1" dirty="0"/>
              <a:t>Outdoors: </a:t>
            </a:r>
            <a:r>
              <a:rPr lang="en-US" altLang="en-US" dirty="0"/>
              <a:t>Explore a different park in the city. Go for a walk in the neighborhood and find window art. Plant seedlings for a garden. Rake your yard. Take photographs of nature.</a:t>
            </a:r>
            <a:endParaRPr lang="en-US" altLang="en-US" b="1" dirty="0"/>
          </a:p>
          <a:p>
            <a:endParaRPr lang="en-US" altLang="en-US" b="1" dirty="0"/>
          </a:p>
          <a:p>
            <a:r>
              <a:rPr lang="en-US" altLang="en-US" b="1" dirty="0"/>
              <a:t>Virtually: </a:t>
            </a:r>
            <a:r>
              <a:rPr lang="en-US" altLang="en-US" dirty="0"/>
              <a:t>Find free, online cultural experiences, such as tours and concerts. Take an online course. Learn a new language. Connect with other people online. Order an audio book or film from the library (still can!). Download a new computer game. </a:t>
            </a:r>
          </a:p>
          <a:p>
            <a:endParaRPr lang="en-US" dirty="0"/>
          </a:p>
        </p:txBody>
      </p:sp>
    </p:spTree>
    <p:extLst>
      <p:ext uri="{BB962C8B-B14F-4D97-AF65-F5344CB8AC3E}">
        <p14:creationId xmlns:p14="http://schemas.microsoft.com/office/powerpoint/2010/main" val="288716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7CFFA-86F4-4C7B-A6C3-E316432B6C36}"/>
              </a:ext>
            </a:extLst>
          </p:cNvPr>
          <p:cNvSpPr>
            <a:spLocks noGrp="1"/>
          </p:cNvSpPr>
          <p:nvPr>
            <p:ph type="title"/>
          </p:nvPr>
        </p:nvSpPr>
        <p:spPr/>
        <p:txBody>
          <a:bodyPr/>
          <a:lstStyle/>
          <a:p>
            <a:r>
              <a:rPr lang="en-US" dirty="0"/>
              <a:t>Exploring new occupations</a:t>
            </a:r>
          </a:p>
        </p:txBody>
      </p:sp>
      <p:sp>
        <p:nvSpPr>
          <p:cNvPr id="3" name="Content Placeholder 2">
            <a:extLst>
              <a:ext uri="{FF2B5EF4-FFF2-40B4-BE49-F238E27FC236}">
                <a16:creationId xmlns:a16="http://schemas.microsoft.com/office/drawing/2014/main" id="{EB6E1E8A-843D-4D12-B4FB-85EBF2A0D42E}"/>
              </a:ext>
            </a:extLst>
          </p:cNvPr>
          <p:cNvSpPr>
            <a:spLocks noGrp="1"/>
          </p:cNvSpPr>
          <p:nvPr>
            <p:ph idx="1"/>
          </p:nvPr>
        </p:nvSpPr>
        <p:spPr/>
        <p:txBody>
          <a:bodyPr/>
          <a:lstStyle/>
          <a:p>
            <a:r>
              <a:rPr lang="en-US" altLang="en-US" b="1" dirty="0"/>
              <a:t>Connect: </a:t>
            </a:r>
            <a:r>
              <a:rPr lang="en-US" altLang="en-US" dirty="0"/>
              <a:t>Write letters to friends and family. Call a contact or use a virtual platform to speak face-to-face. Write about this experience to share with others in the future. (more on this next week)</a:t>
            </a:r>
          </a:p>
          <a:p>
            <a:endParaRPr lang="en-US" altLang="en-US" b="1" dirty="0"/>
          </a:p>
          <a:p>
            <a:r>
              <a:rPr lang="en-US" altLang="en-US" b="1" dirty="0"/>
              <a:t>Indoors: </a:t>
            </a:r>
            <a:r>
              <a:rPr lang="en-US" altLang="en-US" dirty="0"/>
              <a:t>Find art projects to try online. Do a puzzle. Make a vision board. Find a new recipe to try. </a:t>
            </a:r>
          </a:p>
          <a:p>
            <a:r>
              <a:rPr lang="en-US" dirty="0"/>
              <a:t>Any other ideas? Has this precedented time had you try anything new?</a:t>
            </a:r>
          </a:p>
        </p:txBody>
      </p:sp>
    </p:spTree>
    <p:extLst>
      <p:ext uri="{BB962C8B-B14F-4D97-AF65-F5344CB8AC3E}">
        <p14:creationId xmlns:p14="http://schemas.microsoft.com/office/powerpoint/2010/main" val="3385181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2F49-9369-4B46-86C5-2FCF8A640558}"/>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D0412E0D-AB51-470A-9F2F-878DBBC68539}"/>
              </a:ext>
            </a:extLst>
          </p:cNvPr>
          <p:cNvSpPr>
            <a:spLocks noGrp="1"/>
          </p:cNvSpPr>
          <p:nvPr>
            <p:ph idx="1"/>
          </p:nvPr>
        </p:nvSpPr>
        <p:spPr/>
        <p:txBody>
          <a:bodyPr/>
          <a:lstStyle/>
          <a:p>
            <a:r>
              <a:rPr lang="en-US" dirty="0"/>
              <a:t>Home work</a:t>
            </a:r>
          </a:p>
          <a:p>
            <a:pPr lvl="1"/>
            <a:r>
              <a:rPr lang="en-US" dirty="0"/>
              <a:t>Create a SMART goal for the week</a:t>
            </a:r>
          </a:p>
          <a:p>
            <a:pPr lvl="1"/>
            <a:r>
              <a:rPr lang="en-US" dirty="0"/>
              <a:t>If you have a smart phone – take a look at the app “Mindshift”</a:t>
            </a:r>
          </a:p>
          <a:p>
            <a:pPr marL="320040" lvl="1" indent="0">
              <a:buNone/>
            </a:pPr>
            <a:endParaRPr lang="en-US" dirty="0"/>
          </a:p>
          <a:p>
            <a:pPr marL="320040" lvl="1" indent="0">
              <a:buNone/>
            </a:pPr>
            <a:r>
              <a:rPr lang="en-US" dirty="0"/>
              <a:t>Next week: </a:t>
            </a:r>
          </a:p>
          <a:p>
            <a:pPr marL="320040" lvl="1" indent="0">
              <a:buNone/>
            </a:pPr>
            <a:r>
              <a:rPr lang="en-US" dirty="0"/>
              <a:t>June 4</a:t>
            </a:r>
            <a:r>
              <a:rPr lang="en-US" baseline="30000" dirty="0"/>
              <a:t>th</a:t>
            </a:r>
            <a:r>
              <a:rPr lang="en-US" dirty="0"/>
              <a:t>: Connecting with others</a:t>
            </a:r>
          </a:p>
        </p:txBody>
      </p:sp>
    </p:spTree>
    <p:extLst>
      <p:ext uri="{BB962C8B-B14F-4D97-AF65-F5344CB8AC3E}">
        <p14:creationId xmlns:p14="http://schemas.microsoft.com/office/powerpoint/2010/main" val="3737313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75DD-8003-4633-A782-BF3DB9DDDA5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2771E6D-02FB-4867-A99C-886AFEFD4792}"/>
              </a:ext>
            </a:extLst>
          </p:cNvPr>
          <p:cNvSpPr>
            <a:spLocks noGrp="1"/>
          </p:cNvSpPr>
          <p:nvPr>
            <p:ph idx="1"/>
          </p:nvPr>
        </p:nvSpPr>
        <p:spPr/>
        <p:txBody>
          <a:bodyPr>
            <a:normAutofit/>
          </a:bodyPr>
          <a:lstStyle/>
          <a:p>
            <a:r>
              <a:rPr lang="en-US" dirty="0"/>
              <a:t>The Blurt Foundation CIC (2018, November 8). The Mental Health Benefits Of Having A Daily Routine. Retrieved from </a:t>
            </a:r>
            <a:r>
              <a:rPr lang="en-US" dirty="0">
                <a:hlinkClick r:id="rId2"/>
              </a:rPr>
              <a:t>https://www.blurtitout.org/2018/11/08/mental-health-benefits-routine/</a:t>
            </a:r>
            <a:endParaRPr lang="en-US" dirty="0"/>
          </a:p>
          <a:p>
            <a:r>
              <a:rPr lang="en-US" dirty="0"/>
              <a:t>Robins, E. (2017, July 19). The secret benefit of routines. It won't surprise you. Retrieved from </a:t>
            </a:r>
            <a:r>
              <a:rPr lang="en-US" dirty="0">
                <a:hlinkClick r:id="rId3"/>
              </a:rPr>
              <a:t>https://www.headspace.com/blog/2016/08/22/the-secret-benefit-of-routines-it-wont-surprise-you/</a:t>
            </a:r>
            <a:endParaRPr lang="en-US" dirty="0"/>
          </a:p>
          <a:p>
            <a:r>
              <a:rPr lang="en-US" dirty="0" err="1"/>
              <a:t>Stibich</a:t>
            </a:r>
            <a:r>
              <a:rPr lang="en-US" dirty="0"/>
              <a:t>, M. (2020, February 4). How to Make Your Health Goals S.M.A.R.T. Retrieved from https://www.verywellmind.com/smart-goals-for-lifestyle-change-2224097</a:t>
            </a:r>
          </a:p>
        </p:txBody>
      </p:sp>
    </p:spTree>
    <p:extLst>
      <p:ext uri="{BB962C8B-B14F-4D97-AF65-F5344CB8AC3E}">
        <p14:creationId xmlns:p14="http://schemas.microsoft.com/office/powerpoint/2010/main" val="397117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E540-00D4-4A14-9327-B7C18CBB3D7D}"/>
              </a:ext>
            </a:extLst>
          </p:cNvPr>
          <p:cNvSpPr>
            <a:spLocks noGrp="1"/>
          </p:cNvSpPr>
          <p:nvPr>
            <p:ph type="title"/>
          </p:nvPr>
        </p:nvSpPr>
        <p:spPr/>
        <p:txBody>
          <a:bodyPr/>
          <a:lstStyle/>
          <a:p>
            <a:r>
              <a:rPr lang="en-US" altLang="en-US" dirty="0"/>
              <a:t>**Disclaimer**: Informed Consent</a:t>
            </a:r>
            <a:endParaRPr lang="en-US" dirty="0"/>
          </a:p>
        </p:txBody>
      </p:sp>
      <p:sp>
        <p:nvSpPr>
          <p:cNvPr id="3" name="Content Placeholder 2">
            <a:extLst>
              <a:ext uri="{FF2B5EF4-FFF2-40B4-BE49-F238E27FC236}">
                <a16:creationId xmlns:a16="http://schemas.microsoft.com/office/drawing/2014/main" id="{EE73C778-BD76-4AF0-9776-A24A8667CDB4}"/>
              </a:ext>
            </a:extLst>
          </p:cNvPr>
          <p:cNvSpPr>
            <a:spLocks noGrp="1"/>
          </p:cNvSpPr>
          <p:nvPr>
            <p:ph idx="1"/>
          </p:nvPr>
        </p:nvSpPr>
        <p:spPr/>
        <p:txBody>
          <a:bodyPr>
            <a:normAutofit fontScale="92500" lnSpcReduction="20000"/>
          </a:bodyPr>
          <a:lstStyle/>
          <a:p>
            <a:pPr>
              <a:defRPr/>
            </a:pPr>
            <a:r>
              <a:rPr lang="en-US" dirty="0"/>
              <a:t>Please be aware that this an open group, held virtually using Microsoft Teams. This means that different people may join each session. Be mindful of the personal and health information that you choose to share with other members of the public. These sessions are not being recorded. </a:t>
            </a:r>
          </a:p>
          <a:p>
            <a:pPr>
              <a:defRPr/>
            </a:pPr>
            <a:endParaRPr lang="en-US" dirty="0"/>
          </a:p>
          <a:p>
            <a:pPr>
              <a:defRPr/>
            </a:pPr>
            <a:r>
              <a:rPr lang="en-US" dirty="0"/>
              <a:t>As with any group, confidentiality is of upmost importance. What is said in the group, stays in the group. </a:t>
            </a:r>
          </a:p>
          <a:p>
            <a:pPr>
              <a:defRPr/>
            </a:pPr>
            <a:endParaRPr lang="en-US" dirty="0"/>
          </a:p>
          <a:p>
            <a:pPr>
              <a:defRPr/>
            </a:pPr>
            <a:r>
              <a:rPr lang="en-US" dirty="0"/>
              <a:t>Topics can be sensitive; if experiencing distressing thoughts; please connect with mobile crisis services at 204-940-1781. We ask that you do not share thoughts of self-harm or trauma experiences with the group as this can be triggering for others. </a:t>
            </a:r>
          </a:p>
          <a:p>
            <a:endParaRPr lang="en-US" dirty="0"/>
          </a:p>
        </p:txBody>
      </p:sp>
    </p:spTree>
    <p:extLst>
      <p:ext uri="{BB962C8B-B14F-4D97-AF65-F5344CB8AC3E}">
        <p14:creationId xmlns:p14="http://schemas.microsoft.com/office/powerpoint/2010/main" val="384704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09781-A159-4B64-8AC7-63EE5026B271}"/>
              </a:ext>
            </a:extLst>
          </p:cNvPr>
          <p:cNvSpPr>
            <a:spLocks noGrp="1"/>
          </p:cNvSpPr>
          <p:nvPr>
            <p:ph type="title"/>
          </p:nvPr>
        </p:nvSpPr>
        <p:spPr/>
        <p:txBody>
          <a:bodyPr/>
          <a:lstStyle/>
          <a:p>
            <a:r>
              <a:rPr lang="en-US" altLang="en-US" dirty="0"/>
              <a:t>Virtual Manners </a:t>
            </a:r>
            <a:r>
              <a:rPr lang="en-US" alt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ED9E655B-C37B-458F-9D89-4A5DE1340AB3}"/>
              </a:ext>
            </a:extLst>
          </p:cNvPr>
          <p:cNvSpPr>
            <a:spLocks noGrp="1"/>
          </p:cNvSpPr>
          <p:nvPr>
            <p:ph idx="1"/>
          </p:nvPr>
        </p:nvSpPr>
        <p:spPr/>
        <p:txBody>
          <a:bodyPr/>
          <a:lstStyle/>
          <a:p>
            <a:pPr marL="274320" indent="-274320">
              <a:buFont typeface="Arial" panose="020B0604020202020204" pitchFamily="34" charset="0"/>
              <a:buChar char="•"/>
              <a:defRPr/>
            </a:pPr>
            <a:r>
              <a:rPr lang="en-US" dirty="0"/>
              <a:t>Using virtual platforms for meetings is a first for a lot of us (including your lovely group leaders)</a:t>
            </a:r>
          </a:p>
          <a:p>
            <a:pPr marL="274320" indent="-274320">
              <a:buFont typeface="Arial" panose="020B0604020202020204" pitchFamily="34" charset="0"/>
              <a:buChar char="•"/>
              <a:defRPr/>
            </a:pPr>
            <a:r>
              <a:rPr lang="en-US" dirty="0"/>
              <a:t>There are a few things to keep in mind when you participate in a virtual meeting/group</a:t>
            </a:r>
          </a:p>
          <a:p>
            <a:pPr lvl="2">
              <a:buFont typeface="Arial" panose="020B0604020202020204" pitchFamily="34" charset="0"/>
              <a:buChar char="•"/>
              <a:defRPr/>
            </a:pPr>
            <a:r>
              <a:rPr lang="en-US" dirty="0"/>
              <a:t>Arrive on time </a:t>
            </a:r>
            <a:r>
              <a:rPr lang="en-US" dirty="0">
                <a:sym typeface="Wingdings" panose="05000000000000000000" pitchFamily="2" charset="2"/>
              </a:rPr>
              <a:t></a:t>
            </a:r>
          </a:p>
          <a:p>
            <a:pPr lvl="2">
              <a:buFont typeface="Arial" panose="020B0604020202020204" pitchFamily="34" charset="0"/>
              <a:buChar char="•"/>
              <a:defRPr/>
            </a:pPr>
            <a:r>
              <a:rPr lang="en-US" dirty="0">
                <a:sym typeface="Wingdings" panose="05000000000000000000" pitchFamily="2" charset="2"/>
              </a:rPr>
              <a:t>Keep your microphone on “mute” when you aren’t speaking</a:t>
            </a:r>
          </a:p>
          <a:p>
            <a:pPr lvl="2">
              <a:buFont typeface="Arial" panose="020B0604020202020204" pitchFamily="34" charset="0"/>
              <a:buChar char="•"/>
              <a:defRPr/>
            </a:pPr>
            <a:r>
              <a:rPr lang="en-US" dirty="0">
                <a:sym typeface="Wingdings" panose="05000000000000000000" pitchFamily="2" charset="2"/>
              </a:rPr>
              <a:t>Share your name before speaking</a:t>
            </a:r>
          </a:p>
          <a:p>
            <a:pPr lvl="2">
              <a:buFont typeface="Arial" panose="020B0604020202020204" pitchFamily="34" charset="0"/>
              <a:buChar char="•"/>
              <a:defRPr/>
            </a:pPr>
            <a:r>
              <a:rPr lang="en-US" dirty="0">
                <a:sym typeface="Wingdings" panose="05000000000000000000" pitchFamily="2" charset="2"/>
              </a:rPr>
              <a:t>Be mindful of your level of participation....</a:t>
            </a:r>
          </a:p>
          <a:p>
            <a:pPr lvl="2">
              <a:buFont typeface="Arial" panose="020B0604020202020204" pitchFamily="34" charset="0"/>
              <a:buChar char="•"/>
              <a:defRPr/>
            </a:pPr>
            <a:r>
              <a:rPr lang="en-US" dirty="0">
                <a:sym typeface="Wingdings" panose="05000000000000000000" pitchFamily="2" charset="2"/>
              </a:rPr>
              <a:t>Anything else? </a:t>
            </a:r>
            <a:endParaRPr lang="en-US" dirty="0"/>
          </a:p>
          <a:p>
            <a:endParaRPr lang="en-US" dirty="0"/>
          </a:p>
        </p:txBody>
      </p:sp>
    </p:spTree>
    <p:extLst>
      <p:ext uri="{BB962C8B-B14F-4D97-AF65-F5344CB8AC3E}">
        <p14:creationId xmlns:p14="http://schemas.microsoft.com/office/powerpoint/2010/main" val="165955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3B05-8711-4264-9B66-5290112BBC43}"/>
              </a:ext>
            </a:extLst>
          </p:cNvPr>
          <p:cNvSpPr>
            <a:spLocks noGrp="1"/>
          </p:cNvSpPr>
          <p:nvPr>
            <p:ph type="title"/>
          </p:nvPr>
        </p:nvSpPr>
        <p:spPr/>
        <p:txBody>
          <a:bodyPr/>
          <a:lstStyle/>
          <a:p>
            <a:r>
              <a:rPr lang="en-US" altLang="en-US" dirty="0"/>
              <a:t>Review of Topics</a:t>
            </a:r>
            <a:endParaRPr lang="en-US" dirty="0"/>
          </a:p>
        </p:txBody>
      </p:sp>
      <p:sp>
        <p:nvSpPr>
          <p:cNvPr id="3" name="Content Placeholder 2">
            <a:extLst>
              <a:ext uri="{FF2B5EF4-FFF2-40B4-BE49-F238E27FC236}">
                <a16:creationId xmlns:a16="http://schemas.microsoft.com/office/drawing/2014/main" id="{319B9FA0-BD3F-415F-A98C-9959DD36F251}"/>
              </a:ext>
            </a:extLst>
          </p:cNvPr>
          <p:cNvSpPr>
            <a:spLocks noGrp="1"/>
          </p:cNvSpPr>
          <p:nvPr>
            <p:ph idx="1"/>
          </p:nvPr>
        </p:nvSpPr>
        <p:spPr/>
        <p:txBody>
          <a:bodyPr/>
          <a:lstStyle/>
          <a:p>
            <a:pPr indent="-274320">
              <a:buFont typeface="Arial" panose="020B0604020202020204" pitchFamily="34" charset="0"/>
              <a:buChar char="•"/>
              <a:defRPr/>
            </a:pPr>
            <a:r>
              <a:rPr lang="en-US" dirty="0"/>
              <a:t>Review: Last week we discussed coping, positive and negative coping strategies, and self-compassion.</a:t>
            </a:r>
          </a:p>
          <a:p>
            <a:pPr indent="-274320">
              <a:buFont typeface="Arial" panose="020B0604020202020204" pitchFamily="34" charset="0"/>
              <a:buChar char="•"/>
              <a:defRPr/>
            </a:pPr>
            <a:r>
              <a:rPr lang="en-US" dirty="0"/>
              <a:t>Today: We will look at Routines and New Occupations</a:t>
            </a:r>
          </a:p>
          <a:p>
            <a:pPr indent="-274320">
              <a:buFont typeface="Arial" panose="020B0604020202020204" pitchFamily="34" charset="0"/>
              <a:buChar char="•"/>
              <a:defRPr/>
            </a:pPr>
            <a:r>
              <a:rPr lang="en-US" dirty="0"/>
              <a:t>In the upcoming weeks we will shift focus to</a:t>
            </a:r>
          </a:p>
          <a:p>
            <a:pPr lvl="1" indent="-274320">
              <a:buFont typeface="Arial" panose="020B0604020202020204" pitchFamily="34" charset="0"/>
              <a:buChar char="•"/>
              <a:defRPr/>
            </a:pPr>
            <a:r>
              <a:rPr lang="en-US" dirty="0">
                <a:solidFill>
                  <a:schemeClr val="tx1">
                    <a:lumMod val="85000"/>
                    <a:lumOff val="15000"/>
                  </a:schemeClr>
                </a:solidFill>
              </a:rPr>
              <a:t>Session 4: Connecting with others</a:t>
            </a:r>
          </a:p>
          <a:p>
            <a:pPr lvl="1" indent="-274320">
              <a:buFont typeface="Arial" panose="020B0604020202020204" pitchFamily="34" charset="0"/>
              <a:buChar char="•"/>
              <a:defRPr/>
            </a:pPr>
            <a:r>
              <a:rPr lang="en-US" dirty="0">
                <a:solidFill>
                  <a:schemeClr val="tx1">
                    <a:lumMod val="85000"/>
                    <a:lumOff val="15000"/>
                  </a:schemeClr>
                </a:solidFill>
              </a:rPr>
              <a:t>Session 5: Sleep and Nutrition</a:t>
            </a:r>
          </a:p>
          <a:p>
            <a:pPr lvl="1" indent="-274320">
              <a:buFont typeface="Arial" panose="020B0604020202020204" pitchFamily="34" charset="0"/>
              <a:buChar char="•"/>
              <a:defRPr/>
            </a:pPr>
            <a:r>
              <a:rPr lang="en-US" dirty="0">
                <a:solidFill>
                  <a:schemeClr val="tx1">
                    <a:lumMod val="85000"/>
                    <a:lumOff val="15000"/>
                  </a:schemeClr>
                </a:solidFill>
              </a:rPr>
              <a:t>Session 6: Resources in community </a:t>
            </a:r>
          </a:p>
          <a:p>
            <a:endParaRPr lang="en-US" dirty="0"/>
          </a:p>
        </p:txBody>
      </p:sp>
    </p:spTree>
    <p:extLst>
      <p:ext uri="{BB962C8B-B14F-4D97-AF65-F5344CB8AC3E}">
        <p14:creationId xmlns:p14="http://schemas.microsoft.com/office/powerpoint/2010/main" val="283535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E4B0-3F54-4BE9-8684-B03652807380}"/>
              </a:ext>
            </a:extLst>
          </p:cNvPr>
          <p:cNvSpPr>
            <a:spLocks noGrp="1"/>
          </p:cNvSpPr>
          <p:nvPr>
            <p:ph type="title"/>
          </p:nvPr>
        </p:nvSpPr>
        <p:spPr/>
        <p:txBody>
          <a:bodyPr/>
          <a:lstStyle/>
          <a:p>
            <a:r>
              <a:rPr lang="en-US" dirty="0"/>
              <a:t>Welcome (and welcome back)</a:t>
            </a:r>
          </a:p>
        </p:txBody>
      </p:sp>
      <p:sp>
        <p:nvSpPr>
          <p:cNvPr id="3" name="Content Placeholder 2">
            <a:extLst>
              <a:ext uri="{FF2B5EF4-FFF2-40B4-BE49-F238E27FC236}">
                <a16:creationId xmlns:a16="http://schemas.microsoft.com/office/drawing/2014/main" id="{44D6D826-8C21-41D2-9F06-95C78B98D93D}"/>
              </a:ext>
            </a:extLst>
          </p:cNvPr>
          <p:cNvSpPr>
            <a:spLocks noGrp="1"/>
          </p:cNvSpPr>
          <p:nvPr>
            <p:ph idx="1"/>
          </p:nvPr>
        </p:nvSpPr>
        <p:spPr/>
        <p:txBody>
          <a:bodyPr/>
          <a:lstStyle/>
          <a:p>
            <a:r>
              <a:rPr lang="en-US" dirty="0"/>
              <a:t>Please share one self-care exercise or positive coping strategy you implemented last week! </a:t>
            </a:r>
          </a:p>
          <a:p>
            <a:pPr>
              <a:buFontTx/>
              <a:buChar char="-"/>
            </a:pPr>
            <a:r>
              <a:rPr lang="en-US" dirty="0"/>
              <a:t>Did anyone check out the Canadian Mental Health Association Website? What did you like or what didn’t you like?</a:t>
            </a:r>
          </a:p>
          <a:p>
            <a:pPr>
              <a:buFontTx/>
              <a:buChar char="-"/>
            </a:pPr>
            <a:endParaRPr lang="en-US" dirty="0"/>
          </a:p>
        </p:txBody>
      </p:sp>
    </p:spTree>
    <p:extLst>
      <p:ext uri="{BB962C8B-B14F-4D97-AF65-F5344CB8AC3E}">
        <p14:creationId xmlns:p14="http://schemas.microsoft.com/office/powerpoint/2010/main" val="3745835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5335-7820-4537-A8AC-CFFFE1298CF4}"/>
              </a:ext>
            </a:extLst>
          </p:cNvPr>
          <p:cNvSpPr>
            <a:spLocks noGrp="1"/>
          </p:cNvSpPr>
          <p:nvPr>
            <p:ph type="title"/>
          </p:nvPr>
        </p:nvSpPr>
        <p:spPr/>
        <p:txBody>
          <a:bodyPr/>
          <a:lstStyle/>
          <a:p>
            <a:r>
              <a:rPr lang="en-US" dirty="0"/>
              <a:t>Grounding Exercise</a:t>
            </a:r>
          </a:p>
        </p:txBody>
      </p:sp>
      <p:sp>
        <p:nvSpPr>
          <p:cNvPr id="3" name="Content Placeholder 2">
            <a:extLst>
              <a:ext uri="{FF2B5EF4-FFF2-40B4-BE49-F238E27FC236}">
                <a16:creationId xmlns:a16="http://schemas.microsoft.com/office/drawing/2014/main" id="{420F3F0C-A509-4452-AC8A-D9FDB3B964D8}"/>
              </a:ext>
            </a:extLst>
          </p:cNvPr>
          <p:cNvSpPr>
            <a:spLocks noGrp="1"/>
          </p:cNvSpPr>
          <p:nvPr>
            <p:ph idx="1"/>
          </p:nvPr>
        </p:nvSpPr>
        <p:spPr/>
        <p:txBody>
          <a:bodyPr/>
          <a:lstStyle/>
          <a:p>
            <a:pPr marL="0" indent="0">
              <a:buNone/>
            </a:pPr>
            <a:r>
              <a:rPr lang="en-US" dirty="0"/>
              <a:t>Calm in the storm app: relief: Body Scan – 5 minutes</a:t>
            </a:r>
          </a:p>
        </p:txBody>
      </p:sp>
    </p:spTree>
    <p:extLst>
      <p:ext uri="{BB962C8B-B14F-4D97-AF65-F5344CB8AC3E}">
        <p14:creationId xmlns:p14="http://schemas.microsoft.com/office/powerpoint/2010/main" val="1342850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8A395-2CD6-4BD0-862D-B4775C9656B9}"/>
              </a:ext>
            </a:extLst>
          </p:cNvPr>
          <p:cNvSpPr>
            <a:spLocks noGrp="1"/>
          </p:cNvSpPr>
          <p:nvPr>
            <p:ph idx="1"/>
          </p:nvPr>
        </p:nvSpPr>
        <p:spPr/>
        <p:txBody>
          <a:bodyPr/>
          <a:lstStyle/>
          <a:p>
            <a:r>
              <a:rPr lang="en-US" dirty="0"/>
              <a:t>“Modern life, increasingly defined by unpredictability, can be anxiety-provoking, and routines provide an anchor of predictability.”</a:t>
            </a:r>
          </a:p>
        </p:txBody>
      </p:sp>
    </p:spTree>
    <p:extLst>
      <p:ext uri="{BB962C8B-B14F-4D97-AF65-F5344CB8AC3E}">
        <p14:creationId xmlns:p14="http://schemas.microsoft.com/office/powerpoint/2010/main" val="1912088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7B06-7F0A-4015-BC02-052CD6E7D7B0}"/>
              </a:ext>
            </a:extLst>
          </p:cNvPr>
          <p:cNvSpPr>
            <a:spLocks noGrp="1"/>
          </p:cNvSpPr>
          <p:nvPr>
            <p:ph type="title"/>
          </p:nvPr>
        </p:nvSpPr>
        <p:spPr>
          <a:xfrm>
            <a:off x="3550644" y="1306475"/>
            <a:ext cx="8770571" cy="1560716"/>
          </a:xfrm>
        </p:spPr>
        <p:txBody>
          <a:bodyPr/>
          <a:lstStyle/>
          <a:p>
            <a:r>
              <a:rPr lang="en-US" dirty="0"/>
              <a:t>Why is ‘doing’ so important?</a:t>
            </a:r>
          </a:p>
        </p:txBody>
      </p:sp>
    </p:spTree>
    <p:extLst>
      <p:ext uri="{BB962C8B-B14F-4D97-AF65-F5344CB8AC3E}">
        <p14:creationId xmlns:p14="http://schemas.microsoft.com/office/powerpoint/2010/main" val="4008840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E639B-30FD-4556-AD0C-9CA60DE0EAA4}"/>
              </a:ext>
            </a:extLst>
          </p:cNvPr>
          <p:cNvSpPr>
            <a:spLocks noGrp="1"/>
          </p:cNvSpPr>
          <p:nvPr>
            <p:ph type="title"/>
          </p:nvPr>
        </p:nvSpPr>
        <p:spPr/>
        <p:txBody>
          <a:bodyPr>
            <a:normAutofit fontScale="90000"/>
          </a:bodyPr>
          <a:lstStyle/>
          <a:p>
            <a:pPr>
              <a:defRPr/>
            </a:pPr>
            <a:r>
              <a:rPr lang="en-US" dirty="0"/>
              <a:t>The activities that we participate in paint the picture of us</a:t>
            </a:r>
            <a:br>
              <a:rPr lang="en-US" dirty="0"/>
            </a:br>
            <a:endParaRPr lang="en-US" dirty="0"/>
          </a:p>
        </p:txBody>
      </p:sp>
      <p:sp>
        <p:nvSpPr>
          <p:cNvPr id="3" name="Content Placeholder 2">
            <a:extLst>
              <a:ext uri="{FF2B5EF4-FFF2-40B4-BE49-F238E27FC236}">
                <a16:creationId xmlns:a16="http://schemas.microsoft.com/office/drawing/2014/main" id="{FB23AE43-2E80-4F6C-893A-4E0F0DC0026E}"/>
              </a:ext>
            </a:extLst>
          </p:cNvPr>
          <p:cNvSpPr>
            <a:spLocks noGrp="1"/>
          </p:cNvSpPr>
          <p:nvPr>
            <p:ph idx="1"/>
          </p:nvPr>
        </p:nvSpPr>
        <p:spPr/>
        <p:txBody>
          <a:bodyPr/>
          <a:lstStyle/>
          <a:p>
            <a:r>
              <a:rPr lang="en-US" dirty="0"/>
              <a:t>Our identity and roles (e.g. parent, athlete, friend, singer, teacher)</a:t>
            </a:r>
          </a:p>
          <a:p>
            <a:r>
              <a:rPr lang="en-US" dirty="0"/>
              <a:t>Gives us a sense of purpose</a:t>
            </a:r>
          </a:p>
          <a:p>
            <a:r>
              <a:rPr lang="en-US" dirty="0"/>
              <a:t>Makes us feel “like ourselves”</a:t>
            </a:r>
            <a:br>
              <a:rPr lang="en-US" dirty="0"/>
            </a:br>
            <a:endParaRPr lang="en-US" dirty="0"/>
          </a:p>
        </p:txBody>
      </p:sp>
    </p:spTree>
    <p:extLst>
      <p:ext uri="{BB962C8B-B14F-4D97-AF65-F5344CB8AC3E}">
        <p14:creationId xmlns:p14="http://schemas.microsoft.com/office/powerpoint/2010/main" val="307500613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1131</TotalTime>
  <Words>866</Words>
  <Application>Microsoft Office PowerPoint</Application>
  <PresentationFormat>Widescreen</PresentationFormat>
  <Paragraphs>96</Paragraphs>
  <Slides>19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Schoolbook</vt:lpstr>
      <vt:lpstr>Corbel</vt:lpstr>
      <vt:lpstr>Feathered</vt:lpstr>
      <vt:lpstr>Routine and New Occupations</vt:lpstr>
      <vt:lpstr>**Disclaimer**: Informed Consent</vt:lpstr>
      <vt:lpstr>Virtual Manners </vt:lpstr>
      <vt:lpstr>Review of Topics</vt:lpstr>
      <vt:lpstr>Welcome (and welcome back)</vt:lpstr>
      <vt:lpstr>Grounding Exercise</vt:lpstr>
      <vt:lpstr>PowerPoint Presentation</vt:lpstr>
      <vt:lpstr>Why is ‘doing’ so important?</vt:lpstr>
      <vt:lpstr>The activities that we participate in paint the picture of us </vt:lpstr>
      <vt:lpstr>In what ways do your activities define you?  </vt:lpstr>
      <vt:lpstr>Over the past few weeks, in what ways have you not felt like yourself? </vt:lpstr>
      <vt:lpstr>Why is routine so important?</vt:lpstr>
      <vt:lpstr>How to Create a Routine </vt:lpstr>
      <vt:lpstr>SMART GOAL</vt:lpstr>
      <vt:lpstr>Routine</vt:lpstr>
      <vt:lpstr>Exploring new occupations</vt:lpstr>
      <vt:lpstr>Exploring new occupations</vt:lpstr>
      <vt:lpstr>Closing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Routine and New Occupations</dc:title>
  <dc:creator>Erin Roach</dc:creator>
  <cp:lastModifiedBy>Caitlin Keyzer</cp:lastModifiedBy>
  <cp:revision>28</cp:revision>
  <dcterms:created xsi:type="dcterms:W3CDTF">2020-05-21T15:25:38Z</dcterms:created>
  <dcterms:modified xsi:type="dcterms:W3CDTF">2020-12-21T16:13:05Z</dcterms:modified>
</cp:coreProperties>
</file>